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3"/>
  </p:notesMasterIdLst>
  <p:sldIdLst>
    <p:sldId id="259" r:id="rId2"/>
    <p:sldId id="405" r:id="rId3"/>
    <p:sldId id="406" r:id="rId4"/>
    <p:sldId id="408" r:id="rId5"/>
    <p:sldId id="409" r:id="rId6"/>
    <p:sldId id="401" r:id="rId7"/>
    <p:sldId id="425" r:id="rId8"/>
    <p:sldId id="342" r:id="rId9"/>
    <p:sldId id="426" r:id="rId10"/>
    <p:sldId id="427" r:id="rId11"/>
    <p:sldId id="329" r:id="rId12"/>
    <p:sldId id="418" r:id="rId13"/>
    <p:sldId id="344" r:id="rId14"/>
    <p:sldId id="345" r:id="rId15"/>
    <p:sldId id="422" r:id="rId16"/>
    <p:sldId id="421" r:id="rId17"/>
    <p:sldId id="388" r:id="rId18"/>
    <p:sldId id="346" r:id="rId19"/>
    <p:sldId id="347" r:id="rId20"/>
    <p:sldId id="348" r:id="rId21"/>
    <p:sldId id="349" r:id="rId22"/>
    <p:sldId id="340" r:id="rId23"/>
    <p:sldId id="362" r:id="rId24"/>
    <p:sldId id="423" r:id="rId25"/>
    <p:sldId id="366" r:id="rId26"/>
    <p:sldId id="441" r:id="rId27"/>
    <p:sldId id="429" r:id="rId28"/>
    <p:sldId id="430" r:id="rId29"/>
    <p:sldId id="374" r:id="rId30"/>
    <p:sldId id="431" r:id="rId31"/>
    <p:sldId id="432" r:id="rId32"/>
    <p:sldId id="433" r:id="rId33"/>
    <p:sldId id="434" r:id="rId34"/>
    <p:sldId id="435" r:id="rId35"/>
    <p:sldId id="331" r:id="rId36"/>
    <p:sldId id="402" r:id="rId37"/>
    <p:sldId id="375" r:id="rId38"/>
    <p:sldId id="376" r:id="rId39"/>
    <p:sldId id="377" r:id="rId40"/>
    <p:sldId id="364" r:id="rId41"/>
    <p:sldId id="382" r:id="rId42"/>
    <p:sldId id="389" r:id="rId43"/>
    <p:sldId id="436" r:id="rId44"/>
    <p:sldId id="413" r:id="rId45"/>
    <p:sldId id="437" r:id="rId46"/>
    <p:sldId id="391" r:id="rId47"/>
    <p:sldId id="383" r:id="rId48"/>
    <p:sldId id="438" r:id="rId49"/>
    <p:sldId id="442" r:id="rId50"/>
    <p:sldId id="415" r:id="rId51"/>
    <p:sldId id="439" r:id="rId52"/>
    <p:sldId id="384" r:id="rId53"/>
    <p:sldId id="411" r:id="rId54"/>
    <p:sldId id="378" r:id="rId55"/>
    <p:sldId id="399" r:id="rId56"/>
    <p:sldId id="397" r:id="rId57"/>
    <p:sldId id="317" r:id="rId58"/>
    <p:sldId id="332" r:id="rId59"/>
    <p:sldId id="299" r:id="rId60"/>
    <p:sldId id="285" r:id="rId61"/>
    <p:sldId id="272" r:id="rId62"/>
    <p:sldId id="277" r:id="rId63"/>
    <p:sldId id="283" r:id="rId64"/>
    <p:sldId id="274" r:id="rId65"/>
    <p:sldId id="278" r:id="rId66"/>
    <p:sldId id="292" r:id="rId67"/>
    <p:sldId id="295" r:id="rId68"/>
    <p:sldId id="396" r:id="rId69"/>
    <p:sldId id="410" r:id="rId70"/>
    <p:sldId id="424" r:id="rId71"/>
    <p:sldId id="440" r:id="rId72"/>
  </p:sldIdLst>
  <p:sldSz cx="12192000" cy="6858000"/>
  <p:notesSz cx="6858000" cy="9144000"/>
  <p:defaultTex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0CAF96C-3A3A-4667-836E-5D2043E55A0D}" v="89" dt="2020-02-17T16:29:36.671"/>
    <p1510:client id="{328F8323-A8B4-4BB5-8B29-141FF986EA24}" v="11" dt="2020-04-06T19:56:50.842"/>
    <p1510:client id="{58D05219-7C7B-4B91-A7AF-DC0AF21441D4}" v="8" dt="2020-03-15T18:19:04.037"/>
    <p1510:client id="{62FC7D01-7DC2-4ECC-8EE4-941CF425DBEE}" v="272" dt="2020-04-04T01:47:57.654"/>
    <p1510:client id="{7B93843C-DFF4-4B6D-9934-AB8C4C568E2D}" v="86" dt="2020-03-14T00:29:41.866"/>
    <p1510:client id="{B7CA8C48-7DAD-40D1-BA98-01463637147D}" v="67" dt="2020-03-14T21:04:21.668"/>
    <p1510:client id="{BAE3137E-5ED2-488F-90AA-67C3B75162E2}" v="4" dt="2020-04-06T18:41:56.77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77379" autoAdjust="0"/>
  </p:normalViewPr>
  <p:slideViewPr>
    <p:cSldViewPr snapToGrid="0">
      <p:cViewPr varScale="1">
        <p:scale>
          <a:sx n="90" d="100"/>
          <a:sy n="90" d="100"/>
        </p:scale>
        <p:origin x="1332"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microsoft.com/office/2015/10/relationships/revisionInfo" Target="revisionInfo.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16" Type="http://schemas.microsoft.com/office/2016/11/relationships/changesInfo" Target="changesInfos/changesInfo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elipe Augusto Pereira de Figueiredo" userId="e1771b70d906f94b" providerId="Windows Live" clId="Web-{B7CA8C48-7DAD-40D1-BA98-01463637147D}"/>
    <pc:docChg chg="modSld">
      <pc:chgData name="Felipe Augusto Pereira de Figueiredo" userId="e1771b70d906f94b" providerId="Windows Live" clId="Web-{B7CA8C48-7DAD-40D1-BA98-01463637147D}" dt="2020-03-14T21:04:21.668" v="66" actId="20577"/>
      <pc:docMkLst>
        <pc:docMk/>
      </pc:docMkLst>
      <pc:sldChg chg="modSp">
        <pc:chgData name="Felipe Augusto Pereira de Figueiredo" userId="e1771b70d906f94b" providerId="Windows Live" clId="Web-{B7CA8C48-7DAD-40D1-BA98-01463637147D}" dt="2020-03-14T21:04:21.668" v="65" actId="20577"/>
        <pc:sldMkLst>
          <pc:docMk/>
          <pc:sldMk cId="63867976" sldId="310"/>
        </pc:sldMkLst>
        <pc:spChg chg="mod">
          <ac:chgData name="Felipe Augusto Pereira de Figueiredo" userId="e1771b70d906f94b" providerId="Windows Live" clId="Web-{B7CA8C48-7DAD-40D1-BA98-01463637147D}" dt="2020-03-14T21:04:21.668" v="65" actId="20577"/>
          <ac:spMkLst>
            <pc:docMk/>
            <pc:sldMk cId="63867976" sldId="310"/>
            <ac:spMk id="3" creationId="{00000000-0000-0000-0000-000000000000}"/>
          </ac:spMkLst>
        </pc:spChg>
      </pc:sldChg>
    </pc:docChg>
  </pc:docChgLst>
  <pc:docChgLst>
    <pc:chgData name="Felipe Augusto Pereira de Figueiredo" userId="e1771b70d906f94b" providerId="Windows Live" clId="Web-{BAE3137E-5ED2-488F-90AA-67C3B75162E2}"/>
    <pc:docChg chg="delSld">
      <pc:chgData name="Felipe Augusto Pereira de Figueiredo" userId="e1771b70d906f94b" providerId="Windows Live" clId="Web-{BAE3137E-5ED2-488F-90AA-67C3B75162E2}" dt="2020-04-06T18:41:56.776" v="3"/>
      <pc:docMkLst>
        <pc:docMk/>
      </pc:docMkLst>
      <pc:sldChg chg="del">
        <pc:chgData name="Felipe Augusto Pereira de Figueiredo" userId="e1771b70d906f94b" providerId="Windows Live" clId="Web-{BAE3137E-5ED2-488F-90AA-67C3B75162E2}" dt="2020-04-06T18:41:36.120" v="0"/>
        <pc:sldMkLst>
          <pc:docMk/>
          <pc:sldMk cId="2987778591" sldId="361"/>
        </pc:sldMkLst>
      </pc:sldChg>
      <pc:sldChg chg="del">
        <pc:chgData name="Felipe Augusto Pereira de Figueiredo" userId="e1771b70d906f94b" providerId="Windows Live" clId="Web-{BAE3137E-5ED2-488F-90AA-67C3B75162E2}" dt="2020-04-06T18:41:56.698" v="2"/>
        <pc:sldMkLst>
          <pc:docMk/>
          <pc:sldMk cId="1383714521" sldId="385"/>
        </pc:sldMkLst>
      </pc:sldChg>
      <pc:sldChg chg="del">
        <pc:chgData name="Felipe Augusto Pereira de Figueiredo" userId="e1771b70d906f94b" providerId="Windows Live" clId="Web-{BAE3137E-5ED2-488F-90AA-67C3B75162E2}" dt="2020-04-06T18:41:56.776" v="3"/>
        <pc:sldMkLst>
          <pc:docMk/>
          <pc:sldMk cId="1326828379" sldId="386"/>
        </pc:sldMkLst>
      </pc:sldChg>
      <pc:sldChg chg="del">
        <pc:chgData name="Felipe Augusto Pereira de Figueiredo" userId="e1771b70d906f94b" providerId="Windows Live" clId="Web-{BAE3137E-5ED2-488F-90AA-67C3B75162E2}" dt="2020-04-06T18:41:48.901" v="1"/>
        <pc:sldMkLst>
          <pc:docMk/>
          <pc:sldMk cId="2260281898" sldId="387"/>
        </pc:sldMkLst>
      </pc:sldChg>
    </pc:docChg>
  </pc:docChgLst>
  <pc:docChgLst>
    <pc:chgData name="Felipe Augusto Pereira de Figueiredo" userId="e1771b70d906f94b" providerId="Windows Live" clId="Web-{20CAF96C-3A3A-4667-836E-5D2043E55A0D}"/>
    <pc:docChg chg="addSld modSld">
      <pc:chgData name="Felipe Augusto Pereira de Figueiredo" userId="e1771b70d906f94b" providerId="Windows Live" clId="Web-{20CAF96C-3A3A-4667-836E-5D2043E55A0D}" dt="2020-02-17T16:29:36.671" v="85"/>
      <pc:docMkLst>
        <pc:docMk/>
      </pc:docMkLst>
      <pc:sldChg chg="delSp modSp">
        <pc:chgData name="Felipe Augusto Pereira de Figueiredo" userId="e1771b70d906f94b" providerId="Windows Live" clId="Web-{20CAF96C-3A3A-4667-836E-5D2043E55A0D}" dt="2020-02-17T16:28:56.981" v="84"/>
        <pc:sldMkLst>
          <pc:docMk/>
          <pc:sldMk cId="2105159769" sldId="256"/>
        </pc:sldMkLst>
        <pc:spChg chg="mod">
          <ac:chgData name="Felipe Augusto Pereira de Figueiredo" userId="e1771b70d906f94b" providerId="Windows Live" clId="Web-{20CAF96C-3A3A-4667-836E-5D2043E55A0D}" dt="2020-02-17T16:28:51.715" v="81" actId="20577"/>
          <ac:spMkLst>
            <pc:docMk/>
            <pc:sldMk cId="2105159769" sldId="256"/>
            <ac:spMk id="2" creationId="{00000000-0000-0000-0000-000000000000}"/>
          </ac:spMkLst>
        </pc:spChg>
        <pc:spChg chg="del mod">
          <ac:chgData name="Felipe Augusto Pereira de Figueiredo" userId="e1771b70d906f94b" providerId="Windows Live" clId="Web-{20CAF96C-3A3A-4667-836E-5D2043E55A0D}" dt="2020-02-17T16:28:56.981" v="84"/>
          <ac:spMkLst>
            <pc:docMk/>
            <pc:sldMk cId="2105159769" sldId="256"/>
            <ac:spMk id="3" creationId="{00000000-0000-0000-0000-000000000000}"/>
          </ac:spMkLst>
        </pc:spChg>
      </pc:sldChg>
      <pc:sldChg chg="new">
        <pc:chgData name="Felipe Augusto Pereira de Figueiredo" userId="e1771b70d906f94b" providerId="Windows Live" clId="Web-{20CAF96C-3A3A-4667-836E-5D2043E55A0D}" dt="2020-02-17T16:29:36.671" v="85"/>
        <pc:sldMkLst>
          <pc:docMk/>
          <pc:sldMk cId="2437199265" sldId="257"/>
        </pc:sldMkLst>
      </pc:sldChg>
    </pc:docChg>
  </pc:docChgLst>
  <pc:docChgLst>
    <pc:chgData name="Felipe Augusto Pereira de Figueiredo" userId="e1771b70d906f94b" providerId="Windows Live" clId="Web-{08E38356-0DC9-4DD7-A6CF-E66A8B5B2F0A}"/>
    <pc:docChg chg="modSld">
      <pc:chgData name="Felipe Augusto Pereira de Figueiredo" userId="e1771b70d906f94b" providerId="Windows Live" clId="Web-{08E38356-0DC9-4DD7-A6CF-E66A8B5B2F0A}" dt="2020-03-18T17:39:02.661" v="87"/>
      <pc:docMkLst>
        <pc:docMk/>
      </pc:docMkLst>
      <pc:sldChg chg="modNotes">
        <pc:chgData name="Felipe Augusto Pereira de Figueiredo" userId="e1771b70d906f94b" providerId="Windows Live" clId="Web-{08E38356-0DC9-4DD7-A6CF-E66A8B5B2F0A}" dt="2020-03-18T17:39:02.661" v="87"/>
        <pc:sldMkLst>
          <pc:docMk/>
          <pc:sldMk cId="1706263506" sldId="312"/>
        </pc:sldMkLst>
      </pc:sldChg>
    </pc:docChg>
  </pc:docChgLst>
  <pc:docChgLst>
    <pc:chgData name="Felipe Augusto Pereira de Figueiredo" userId="e1771b70d906f94b" providerId="Windows Live" clId="Web-{7B93843C-DFF4-4B6D-9934-AB8C4C568E2D}"/>
    <pc:docChg chg="modSld">
      <pc:chgData name="Felipe Augusto Pereira de Figueiredo" userId="e1771b70d906f94b" providerId="Windows Live" clId="Web-{7B93843C-DFF4-4B6D-9934-AB8C4C568E2D}" dt="2020-03-14T00:29:41.866" v="84" actId="20577"/>
      <pc:docMkLst>
        <pc:docMk/>
      </pc:docMkLst>
      <pc:sldChg chg="modSp">
        <pc:chgData name="Felipe Augusto Pereira de Figueiredo" userId="e1771b70d906f94b" providerId="Windows Live" clId="Web-{7B93843C-DFF4-4B6D-9934-AB8C4C568E2D}" dt="2020-03-14T00:29:41.866" v="83" actId="20577"/>
        <pc:sldMkLst>
          <pc:docMk/>
          <pc:sldMk cId="63867976" sldId="310"/>
        </pc:sldMkLst>
        <pc:spChg chg="mod">
          <ac:chgData name="Felipe Augusto Pereira de Figueiredo" userId="e1771b70d906f94b" providerId="Windows Live" clId="Web-{7B93843C-DFF4-4B6D-9934-AB8C4C568E2D}" dt="2020-03-14T00:29:41.866" v="83" actId="20577"/>
          <ac:spMkLst>
            <pc:docMk/>
            <pc:sldMk cId="63867976" sldId="310"/>
            <ac:spMk id="2" creationId="{00000000-0000-0000-0000-000000000000}"/>
          </ac:spMkLst>
        </pc:spChg>
        <pc:spChg chg="mod">
          <ac:chgData name="Felipe Augusto Pereira de Figueiredo" userId="e1771b70d906f94b" providerId="Windows Live" clId="Web-{7B93843C-DFF4-4B6D-9934-AB8C4C568E2D}" dt="2020-03-14T00:29:05.036" v="71" actId="20577"/>
          <ac:spMkLst>
            <pc:docMk/>
            <pc:sldMk cId="63867976" sldId="310"/>
            <ac:spMk id="3" creationId="{00000000-0000-0000-0000-000000000000}"/>
          </ac:spMkLst>
        </pc:spChg>
      </pc:sldChg>
    </pc:docChg>
  </pc:docChgLst>
  <pc:docChgLst>
    <pc:chgData name="Felipe Augusto Pereira de Figueiredo" userId="e1771b70d906f94b" providerId="Windows Live" clId="Web-{62FC7D01-7DC2-4ECC-8EE4-941CF425DBEE}"/>
    <pc:docChg chg="addSld delSld modSld">
      <pc:chgData name="Felipe Augusto Pereira de Figueiredo" userId="e1771b70d906f94b" providerId="Windows Live" clId="Web-{62FC7D01-7DC2-4ECC-8EE4-941CF425DBEE}" dt="2020-04-04T01:47:57.654" v="273" actId="1076"/>
      <pc:docMkLst>
        <pc:docMk/>
      </pc:docMkLst>
      <pc:sldChg chg="del">
        <pc:chgData name="Felipe Augusto Pereira de Figueiredo" userId="e1771b70d906f94b" providerId="Windows Live" clId="Web-{62FC7D01-7DC2-4ECC-8EE4-941CF425DBEE}" dt="2020-04-04T01:13:21.236" v="1"/>
        <pc:sldMkLst>
          <pc:docMk/>
          <pc:sldMk cId="883606865" sldId="300"/>
        </pc:sldMkLst>
      </pc:sldChg>
      <pc:sldChg chg="addSp modSp">
        <pc:chgData name="Felipe Augusto Pereira de Figueiredo" userId="e1771b70d906f94b" providerId="Windows Live" clId="Web-{62FC7D01-7DC2-4ECC-8EE4-941CF425DBEE}" dt="2020-04-04T01:47:57.654" v="273" actId="1076"/>
        <pc:sldMkLst>
          <pc:docMk/>
          <pc:sldMk cId="1037579582" sldId="332"/>
        </pc:sldMkLst>
        <pc:picChg chg="add mod">
          <ac:chgData name="Felipe Augusto Pereira de Figueiredo" userId="e1771b70d906f94b" providerId="Windows Live" clId="Web-{62FC7D01-7DC2-4ECC-8EE4-941CF425DBEE}" dt="2020-04-04T01:47:57.654" v="273" actId="1076"/>
          <ac:picMkLst>
            <pc:docMk/>
            <pc:sldMk cId="1037579582" sldId="332"/>
            <ac:picMk id="3" creationId="{2A0DF154-7178-4F01-A59C-CD7D1EB3AD92}"/>
          </ac:picMkLst>
        </pc:picChg>
      </pc:sldChg>
      <pc:sldChg chg="modSp">
        <pc:chgData name="Felipe Augusto Pereira de Figueiredo" userId="e1771b70d906f94b" providerId="Windows Live" clId="Web-{62FC7D01-7DC2-4ECC-8EE4-941CF425DBEE}" dt="2020-04-04T01:25:24.877" v="195" actId="20577"/>
        <pc:sldMkLst>
          <pc:docMk/>
          <pc:sldMk cId="2987778591" sldId="361"/>
        </pc:sldMkLst>
        <pc:spChg chg="mod">
          <ac:chgData name="Felipe Augusto Pereira de Figueiredo" userId="e1771b70d906f94b" providerId="Windows Live" clId="Web-{62FC7D01-7DC2-4ECC-8EE4-941CF425DBEE}" dt="2020-04-04T01:25:24.877" v="195" actId="20577"/>
          <ac:spMkLst>
            <pc:docMk/>
            <pc:sldMk cId="2987778591" sldId="361"/>
            <ac:spMk id="3" creationId="{00000000-0000-0000-0000-000000000000}"/>
          </ac:spMkLst>
        </pc:spChg>
      </pc:sldChg>
      <pc:sldChg chg="modSp modNotes">
        <pc:chgData name="Felipe Augusto Pereira de Figueiredo" userId="e1771b70d906f94b" providerId="Windows Live" clId="Web-{62FC7D01-7DC2-4ECC-8EE4-941CF425DBEE}" dt="2020-04-04T01:22:38.663" v="142" actId="14100"/>
        <pc:sldMkLst>
          <pc:docMk/>
          <pc:sldMk cId="3813385247" sldId="378"/>
        </pc:sldMkLst>
        <pc:spChg chg="mod">
          <ac:chgData name="Felipe Augusto Pereira de Figueiredo" userId="e1771b70d906f94b" providerId="Windows Live" clId="Web-{62FC7D01-7DC2-4ECC-8EE4-941CF425DBEE}" dt="2020-04-04T01:22:38.663" v="142" actId="14100"/>
          <ac:spMkLst>
            <pc:docMk/>
            <pc:sldMk cId="3813385247" sldId="378"/>
            <ac:spMk id="3" creationId="{00000000-0000-0000-0000-000000000000}"/>
          </ac:spMkLst>
        </pc:spChg>
      </pc:sldChg>
      <pc:sldChg chg="del">
        <pc:chgData name="Felipe Augusto Pereira de Figueiredo" userId="e1771b70d906f94b" providerId="Windows Live" clId="Web-{62FC7D01-7DC2-4ECC-8EE4-941CF425DBEE}" dt="2020-04-04T01:24:50.391" v="175"/>
        <pc:sldMkLst>
          <pc:docMk/>
          <pc:sldMk cId="2636909579" sldId="379"/>
        </pc:sldMkLst>
      </pc:sldChg>
      <pc:sldChg chg="del">
        <pc:chgData name="Felipe Augusto Pereira de Figueiredo" userId="e1771b70d906f94b" providerId="Windows Live" clId="Web-{62FC7D01-7DC2-4ECC-8EE4-941CF425DBEE}" dt="2020-04-04T01:24:50.406" v="176"/>
        <pc:sldMkLst>
          <pc:docMk/>
          <pc:sldMk cId="3307251767" sldId="380"/>
        </pc:sldMkLst>
      </pc:sldChg>
      <pc:sldChg chg="del">
        <pc:chgData name="Felipe Augusto Pereira de Figueiredo" userId="e1771b70d906f94b" providerId="Windows Live" clId="Web-{62FC7D01-7DC2-4ECC-8EE4-941CF425DBEE}" dt="2020-04-04T01:28:01.669" v="197"/>
        <pc:sldMkLst>
          <pc:docMk/>
          <pc:sldMk cId="1498450978" sldId="381"/>
        </pc:sldMkLst>
      </pc:sldChg>
      <pc:sldChg chg="add replId">
        <pc:chgData name="Felipe Augusto Pereira de Figueiredo" userId="e1771b70d906f94b" providerId="Windows Live" clId="Web-{62FC7D01-7DC2-4ECC-8EE4-941CF425DBEE}" dt="2020-04-04T01:13:12.219" v="0"/>
        <pc:sldMkLst>
          <pc:docMk/>
          <pc:sldMk cId="1168747188" sldId="398"/>
        </pc:sldMkLst>
      </pc:sldChg>
      <pc:sldChg chg="modSp new modNotes">
        <pc:chgData name="Felipe Augusto Pereira de Figueiredo" userId="e1771b70d906f94b" providerId="Windows Live" clId="Web-{62FC7D01-7DC2-4ECC-8EE4-941CF425DBEE}" dt="2020-04-04T01:33:54.380" v="268" actId="20577"/>
        <pc:sldMkLst>
          <pc:docMk/>
          <pc:sldMk cId="2414479644" sldId="399"/>
        </pc:sldMkLst>
        <pc:spChg chg="mod">
          <ac:chgData name="Felipe Augusto Pereira de Figueiredo" userId="e1771b70d906f94b" providerId="Windows Live" clId="Web-{62FC7D01-7DC2-4ECC-8EE4-941CF425DBEE}" dt="2020-04-04T01:19:47.214" v="68" actId="20577"/>
          <ac:spMkLst>
            <pc:docMk/>
            <pc:sldMk cId="2414479644" sldId="399"/>
            <ac:spMk id="2" creationId="{F4227E34-0D58-4F7C-A44C-874904CC31AB}"/>
          </ac:spMkLst>
        </pc:spChg>
        <pc:spChg chg="mod">
          <ac:chgData name="Felipe Augusto Pereira de Figueiredo" userId="e1771b70d906f94b" providerId="Windows Live" clId="Web-{62FC7D01-7DC2-4ECC-8EE4-941CF425DBEE}" dt="2020-04-04T01:33:54.380" v="268" actId="20577"/>
          <ac:spMkLst>
            <pc:docMk/>
            <pc:sldMk cId="2414479644" sldId="399"/>
            <ac:spMk id="3" creationId="{96005A71-5862-4C74-B1AF-2AAB990B557F}"/>
          </ac:spMkLst>
        </pc:spChg>
      </pc:sldChg>
    </pc:docChg>
  </pc:docChgLst>
  <pc:docChgLst>
    <pc:chgData name="Felipe Augusto Pereira de Figueiredo" userId="e1771b70d906f94b" providerId="Windows Live" clId="Web-{58D05219-7C7B-4B91-A7AF-DC0AF21441D4}"/>
    <pc:docChg chg="modSld">
      <pc:chgData name="Felipe Augusto Pereira de Figueiredo" userId="e1771b70d906f94b" providerId="Windows Live" clId="Web-{58D05219-7C7B-4B91-A7AF-DC0AF21441D4}" dt="2020-03-15T18:19:02.459" v="6" actId="20577"/>
      <pc:docMkLst>
        <pc:docMk/>
      </pc:docMkLst>
      <pc:sldChg chg="modSp">
        <pc:chgData name="Felipe Augusto Pereira de Figueiredo" userId="e1771b70d906f94b" providerId="Windows Live" clId="Web-{58D05219-7C7B-4B91-A7AF-DC0AF21441D4}" dt="2020-03-15T18:18:57.443" v="4" actId="20577"/>
        <pc:sldMkLst>
          <pc:docMk/>
          <pc:sldMk cId="63867976" sldId="310"/>
        </pc:sldMkLst>
        <pc:spChg chg="mod">
          <ac:chgData name="Felipe Augusto Pereira de Figueiredo" userId="e1771b70d906f94b" providerId="Windows Live" clId="Web-{58D05219-7C7B-4B91-A7AF-DC0AF21441D4}" dt="2020-03-15T18:18:57.443" v="4" actId="20577"/>
          <ac:spMkLst>
            <pc:docMk/>
            <pc:sldMk cId="63867976" sldId="310"/>
            <ac:spMk id="3" creationId="{00000000-0000-0000-0000-000000000000}"/>
          </ac:spMkLst>
        </pc:spChg>
      </pc:sldChg>
    </pc:docChg>
  </pc:docChgLst>
  <pc:docChgLst>
    <pc:chgData name="Felipe Augusto Pereira de Figueiredo" userId="e1771b70d906f94b" providerId="Windows Live" clId="Web-{328F8323-A8B4-4BB5-8B29-141FF986EA24}"/>
    <pc:docChg chg="modSld">
      <pc:chgData name="Felipe Augusto Pereira de Figueiredo" userId="e1771b70d906f94b" providerId="Windows Live" clId="Web-{328F8323-A8B4-4BB5-8B29-141FF986EA24}" dt="2020-04-06T19:56:50.780" v="9" actId="20577"/>
      <pc:docMkLst>
        <pc:docMk/>
      </pc:docMkLst>
      <pc:sldChg chg="modSp">
        <pc:chgData name="Felipe Augusto Pereira de Figueiredo" userId="e1771b70d906f94b" providerId="Windows Live" clId="Web-{328F8323-A8B4-4BB5-8B29-141FF986EA24}" dt="2020-04-06T19:56:50.780" v="8" actId="20577"/>
        <pc:sldMkLst>
          <pc:docMk/>
          <pc:sldMk cId="4289465553" sldId="388"/>
        </pc:sldMkLst>
        <pc:spChg chg="mod">
          <ac:chgData name="Felipe Augusto Pereira de Figueiredo" userId="e1771b70d906f94b" providerId="Windows Live" clId="Web-{328F8323-A8B4-4BB5-8B29-141FF986EA24}" dt="2020-04-06T19:56:50.780" v="8" actId="20577"/>
          <ac:spMkLst>
            <pc:docMk/>
            <pc:sldMk cId="4289465553" sldId="388"/>
            <ac:spMk id="3"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B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AF0AF11-6A8A-4E64-94F5-26D4FBA2A01D}" type="datetimeFigureOut">
              <a:rPr lang="nl-BE" smtClean="0"/>
              <a:t>3/12/2021</a:t>
            </a:fld>
            <a:endParaRPr lang="nl-B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B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B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A8B99DF-01BC-492A-8CEF-4FD88D18DD9D}" type="slidenum">
              <a:rPr lang="nl-BE" smtClean="0"/>
              <a:t>‹#›</a:t>
            </a:fld>
            <a:endParaRPr lang="nl-BE"/>
          </a:p>
        </p:txBody>
      </p:sp>
    </p:spTree>
    <p:extLst>
      <p:ext uri="{BB962C8B-B14F-4D97-AF65-F5344CB8AC3E}">
        <p14:creationId xmlns:p14="http://schemas.microsoft.com/office/powerpoint/2010/main" val="15805944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8" Type="http://schemas.openxmlformats.org/officeDocument/2006/relationships/hyperlink" Target="https://stats.stackexchange.com/questions/86991/reason-for-not-shrinking-the-bias-intercept-term-in-regression" TargetMode="External"/><Relationship Id="rId3" Type="http://schemas.openxmlformats.org/officeDocument/2006/relationships/hyperlink" Target="https://en.wikipedia.org/wiki/Norm_(mathematics)#Euclidean_norm" TargetMode="External"/><Relationship Id="rId7" Type="http://schemas.openxmlformats.org/officeDocument/2006/relationships/hyperlink" Target="https://en.wikipedia.org/wiki/Norm_(mathematics)#Euclidean_norm" TargetMode="External"/><Relationship Id="rId2" Type="http://schemas.openxmlformats.org/officeDocument/2006/relationships/slide" Target="../slides/slide41.xml"/><Relationship Id="rId1" Type="http://schemas.openxmlformats.org/officeDocument/2006/relationships/notesMaster" Target="../notesMasters/notesMaster1.xml"/><Relationship Id="rId6" Type="http://schemas.openxmlformats.org/officeDocument/2006/relationships/hyperlink" Target="https://stackoverflow.com/questions/12578336/why-is-the-bias-term-not-regularized-in-ridge-regression" TargetMode="External"/><Relationship Id="rId5" Type="http://schemas.openxmlformats.org/officeDocument/2006/relationships/hyperlink" Target="https://stackoverflow.com/questions/54017246/why-is-theta0-skipped-while-performing-regulariztion-on-regression" TargetMode="External"/><Relationship Id="rId10" Type="http://schemas.openxmlformats.org/officeDocument/2006/relationships/hyperlink" Target="https://stackoverflow.com/questions/12578336/why-is-the-bias-term-not-regularized-in-ridge-regression" TargetMode="External"/><Relationship Id="rId4" Type="http://schemas.openxmlformats.org/officeDocument/2006/relationships/hyperlink" Target="https://stats.stackexchange.com/questions/86991/reason-for-not-shrinking-the-bias-intercept-term-in-regression" TargetMode="External"/><Relationship Id="rId9" Type="http://schemas.openxmlformats.org/officeDocument/2006/relationships/hyperlink" Target="https://stackoverflow.com/questions/54017246/why-is-theta0-skipped-while-performing-regulariztion-on-regression"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3" Type="http://schemas.openxmlformats.org/officeDocument/2006/relationships/hyperlink" Target="https://colab.research.google.com/github/zz4fap/tp555-machine-learning/blob/master/exemplos/polynomial/regularization/elastic_net_regression.ipynb" TargetMode="External"/><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en.wikipedia.org/wiki/Stone%E2%80%93Weierstrass_theorem" TargetMode="External"/><Relationship Id="rId2" Type="http://schemas.openxmlformats.org/officeDocument/2006/relationships/slide" Target="../slides/slide6.xml"/><Relationship Id="rId1" Type="http://schemas.openxmlformats.org/officeDocument/2006/relationships/notesMaster" Target="../notesMasters/notesMaster1.xml"/><Relationship Id="rId4" Type="http://schemas.openxmlformats.org/officeDocument/2006/relationships/hyperlink" Target="http://www.math.tifr.res.in/~publ/ln/tifr16.pdf"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smtClean="0"/>
              <a:t>Modelos não-lineares com relação aos atributos</a:t>
            </a:r>
            <a:r>
              <a:rPr lang="pt-BR" baseline="0" dirty="0" smtClean="0"/>
              <a:t> e não aos pesos.</a:t>
            </a: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a:t>
            </a:fld>
            <a:endParaRPr lang="pt-BR"/>
          </a:p>
        </p:txBody>
      </p:sp>
    </p:spTree>
    <p:extLst>
      <p:ext uri="{BB962C8B-B14F-4D97-AF65-F5344CB8AC3E}">
        <p14:creationId xmlns:p14="http://schemas.microsoft.com/office/powerpoint/2010/main" val="36826081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sz="1200" b="0" i="0" kern="1200" dirty="0">
                <a:solidFill>
                  <a:schemeClr val="tx1"/>
                </a:solidFill>
                <a:effectLst/>
                <a:latin typeface="+mn-lt"/>
                <a:ea typeface="+mn-ea"/>
                <a:cs typeface="+mn-cs"/>
              </a:rPr>
              <a:t>O problema que temos é complexo: temos que </a:t>
            </a:r>
            <a:r>
              <a:rPr lang="pt-BR" sz="1200" b="1" i="0" kern="1200" dirty="0">
                <a:solidFill>
                  <a:schemeClr val="tx1"/>
                </a:solidFill>
                <a:effectLst/>
                <a:latin typeface="+mn-lt"/>
                <a:ea typeface="+mn-ea"/>
                <a:cs typeface="+mn-cs"/>
              </a:rPr>
              <a:t>aprender uma</a:t>
            </a:r>
            <a:r>
              <a:rPr lang="pt-BR" sz="1200" b="0" i="0" kern="1200" dirty="0">
                <a:solidFill>
                  <a:schemeClr val="tx1"/>
                </a:solidFill>
                <a:effectLst/>
                <a:latin typeface="+mn-lt"/>
                <a:ea typeface="+mn-ea"/>
                <a:cs typeface="+mn-cs"/>
              </a:rPr>
              <a:t> </a:t>
            </a:r>
            <a:r>
              <a:rPr lang="pt-BR" sz="1200" b="1" i="0" kern="1200" dirty="0">
                <a:solidFill>
                  <a:schemeClr val="tx1"/>
                </a:solidFill>
                <a:effectLst/>
                <a:latin typeface="+mn-lt"/>
                <a:ea typeface="+mn-ea"/>
                <a:cs typeface="+mn-cs"/>
              </a:rPr>
              <a:t>regra geral</a:t>
            </a:r>
            <a:r>
              <a:rPr lang="pt-BR" sz="1200" b="0" i="0" kern="1200" dirty="0">
                <a:solidFill>
                  <a:schemeClr val="tx1"/>
                </a:solidFill>
                <a:effectLst/>
                <a:latin typeface="+mn-lt"/>
                <a:ea typeface="+mn-ea"/>
                <a:cs typeface="+mn-cs"/>
              </a:rPr>
              <a:t>, ou seja, o mapeamento</a:t>
            </a:r>
            <a:r>
              <a:rPr lang="pt-BR" sz="1200" b="0" i="1" kern="1200" dirty="0">
                <a:solidFill>
                  <a:schemeClr val="tx1"/>
                </a:solidFill>
                <a:effectLst/>
                <a:latin typeface="+mn-lt"/>
                <a:ea typeface="+mn-ea"/>
                <a:cs typeface="+mn-cs"/>
              </a:rPr>
              <a:t> y </a:t>
            </a:r>
            <a:r>
              <a:rPr lang="pt-BR" sz="1200" b="0" i="0" kern="1200" dirty="0">
                <a:solidFill>
                  <a:schemeClr val="tx1"/>
                </a:solidFill>
                <a:effectLst/>
                <a:latin typeface="+mn-lt"/>
                <a:ea typeface="+mn-ea"/>
                <a:cs typeface="+mn-cs"/>
              </a:rPr>
              <a:t>= </a:t>
            </a:r>
            <a:r>
              <a:rPr lang="pt-BR" sz="1200" b="0" i="1" kern="1200" dirty="0">
                <a:solidFill>
                  <a:schemeClr val="tx1"/>
                </a:solidFill>
                <a:effectLst/>
                <a:latin typeface="+mn-lt"/>
                <a:ea typeface="+mn-ea"/>
                <a:cs typeface="+mn-cs"/>
              </a:rPr>
              <a:t>f</a:t>
            </a:r>
            <a:r>
              <a:rPr lang="pt-BR" sz="1200" b="0" i="0" kern="1200" dirty="0">
                <a:solidFill>
                  <a:schemeClr val="tx1"/>
                </a:solidFill>
                <a:effectLst/>
                <a:latin typeface="+mn-lt"/>
                <a:ea typeface="+mn-ea"/>
                <a:cs typeface="+mn-cs"/>
              </a:rPr>
              <a:t>(</a:t>
            </a:r>
            <a:r>
              <a:rPr lang="pt-BR" sz="1200" b="0" i="1" kern="1200" dirty="0">
                <a:solidFill>
                  <a:schemeClr val="tx1"/>
                </a:solidFill>
                <a:effectLst/>
                <a:latin typeface="+mn-lt"/>
                <a:ea typeface="+mn-ea"/>
                <a:cs typeface="+mn-cs"/>
              </a:rPr>
              <a:t>x</a:t>
            </a:r>
            <a:r>
              <a:rPr lang="pt-BR" sz="1200" b="0" i="0" kern="1200" dirty="0">
                <a:solidFill>
                  <a:schemeClr val="tx1"/>
                </a:solidFill>
                <a:effectLst/>
                <a:latin typeface="+mn-lt"/>
                <a:ea typeface="+mn-ea"/>
                <a:cs typeface="+mn-cs"/>
              </a:rPr>
              <a:t>), mas </a:t>
            </a:r>
            <a:r>
              <a:rPr lang="pt-BR" sz="1200" b="1" i="0" kern="1200" dirty="0">
                <a:solidFill>
                  <a:schemeClr val="tx1"/>
                </a:solidFill>
                <a:effectLst/>
                <a:latin typeface="+mn-lt"/>
                <a:ea typeface="+mn-ea"/>
                <a:cs typeface="+mn-cs"/>
              </a:rPr>
              <a:t>utilizando apenas um conjunto limitado de exemplos</a:t>
            </a:r>
            <a:r>
              <a:rPr lang="pt-BR" sz="1200" b="0" i="0" kern="1200" dirty="0">
                <a:solidFill>
                  <a:schemeClr val="tx1"/>
                </a:solidFill>
                <a:effectLst/>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r>
              <a:rPr lang="pt-BR" sz="1200" b="0" i="0" kern="1200" dirty="0">
                <a:solidFill>
                  <a:schemeClr val="tx1"/>
                </a:solidFill>
                <a:effectLst/>
                <a:latin typeface="+mn-lt"/>
                <a:ea typeface="+mn-ea"/>
                <a:cs typeface="+mn-cs"/>
              </a:rPr>
              <a:t>Do ponto de vista lógico, não podemos inferir </a:t>
            </a:r>
            <a:r>
              <a:rPr lang="pt-BR" sz="1200" b="1" i="0" kern="1200" dirty="0">
                <a:solidFill>
                  <a:schemeClr val="tx1"/>
                </a:solidFill>
                <a:effectLst/>
                <a:latin typeface="+mn-lt"/>
                <a:ea typeface="+mn-ea"/>
                <a:cs typeface="+mn-cs"/>
              </a:rPr>
              <a:t>regras gerais </a:t>
            </a:r>
            <a:r>
              <a:rPr lang="pt-BR" sz="1200" b="0" i="0" kern="1200" dirty="0">
                <a:solidFill>
                  <a:schemeClr val="tx1"/>
                </a:solidFill>
                <a:effectLst/>
                <a:latin typeface="+mn-lt"/>
                <a:ea typeface="+mn-ea"/>
                <a:cs typeface="+mn-cs"/>
              </a:rPr>
              <a:t>a partir de uma quantidade limitada de exemplos. Nós então focamos em um </a:t>
            </a:r>
            <a:r>
              <a:rPr lang="pt-BR" sz="1200" b="1" i="1" kern="1200" dirty="0">
                <a:solidFill>
                  <a:schemeClr val="tx1"/>
                </a:solidFill>
                <a:effectLst/>
                <a:latin typeface="+mn-lt"/>
                <a:ea typeface="+mn-ea"/>
                <a:cs typeface="+mn-cs"/>
              </a:rPr>
              <a:t>problema mais simples</a:t>
            </a:r>
            <a:r>
              <a:rPr lang="pt-BR" sz="1200" b="0" i="0" kern="1200" dirty="0">
                <a:solidFill>
                  <a:schemeClr val="tx1"/>
                </a:solidFill>
                <a:effectLst/>
                <a:latin typeface="+mn-lt"/>
                <a:ea typeface="+mn-ea"/>
                <a:cs typeface="+mn-cs"/>
              </a:rPr>
              <a:t>: aprender </a:t>
            </a:r>
            <a:r>
              <a:rPr lang="pt-BR" sz="1200" b="0" i="0" kern="1200" dirty="0" smtClean="0">
                <a:solidFill>
                  <a:schemeClr val="tx1"/>
                </a:solidFill>
                <a:effectLst/>
                <a:latin typeface="+mn-lt"/>
                <a:ea typeface="+mn-ea"/>
                <a:cs typeface="+mn-cs"/>
              </a:rPr>
              <a:t>um</a:t>
            </a:r>
            <a:r>
              <a:rPr lang="pt-BR" sz="1200" b="0" i="0" kern="1200" baseline="0" dirty="0" smtClean="0">
                <a:solidFill>
                  <a:schemeClr val="tx1"/>
                </a:solidFill>
                <a:effectLst/>
                <a:latin typeface="+mn-lt"/>
                <a:ea typeface="+mn-ea"/>
                <a:cs typeface="+mn-cs"/>
              </a:rPr>
              <a:t> </a:t>
            </a:r>
            <a:r>
              <a:rPr lang="pt-BR" sz="1200" b="1" i="1" kern="1200" dirty="0" smtClean="0">
                <a:solidFill>
                  <a:schemeClr val="tx1"/>
                </a:solidFill>
                <a:effectLst/>
                <a:latin typeface="+mn-lt"/>
                <a:ea typeface="+mn-ea"/>
                <a:cs typeface="+mn-cs"/>
              </a:rPr>
              <a:t>modelo</a:t>
            </a:r>
            <a:r>
              <a:rPr lang="pt-BR" sz="1200" b="0" i="0" kern="1200" dirty="0" smtClean="0">
                <a:solidFill>
                  <a:schemeClr val="tx1"/>
                </a:solidFill>
                <a:effectLst/>
                <a:latin typeface="+mn-lt"/>
                <a:ea typeface="+mn-ea"/>
                <a:cs typeface="+mn-cs"/>
              </a:rPr>
              <a:t> que </a:t>
            </a:r>
            <a:r>
              <a:rPr lang="pt-BR" sz="1200" b="0" i="0" kern="1200" dirty="0">
                <a:solidFill>
                  <a:schemeClr val="tx1"/>
                </a:solidFill>
                <a:effectLst/>
                <a:latin typeface="+mn-lt"/>
                <a:ea typeface="+mn-ea"/>
                <a:cs typeface="+mn-cs"/>
              </a:rPr>
              <a:t>está </a:t>
            </a:r>
            <a:r>
              <a:rPr lang="pt-BR" sz="1200" b="1" i="0" kern="1200" dirty="0">
                <a:solidFill>
                  <a:schemeClr val="tx1"/>
                </a:solidFill>
                <a:effectLst/>
                <a:latin typeface="+mn-lt"/>
                <a:ea typeface="+mn-ea"/>
                <a:cs typeface="+mn-cs"/>
              </a:rPr>
              <a:t>aproximadamente</a:t>
            </a:r>
            <a:r>
              <a:rPr lang="pt-BR" sz="1200" b="0" i="0" kern="1200" dirty="0">
                <a:solidFill>
                  <a:schemeClr val="tx1"/>
                </a:solidFill>
                <a:effectLst/>
                <a:latin typeface="+mn-lt"/>
                <a:ea typeface="+mn-ea"/>
                <a:cs typeface="+mn-cs"/>
              </a:rPr>
              <a:t> </a:t>
            </a:r>
            <a:r>
              <a:rPr lang="pt-BR" sz="1200" b="0" i="0" kern="1200" dirty="0" smtClean="0">
                <a:solidFill>
                  <a:schemeClr val="tx1"/>
                </a:solidFill>
                <a:effectLst/>
                <a:latin typeface="+mn-lt"/>
                <a:ea typeface="+mn-ea"/>
                <a:cs typeface="+mn-cs"/>
              </a:rPr>
              <a:t>correto </a:t>
            </a:r>
            <a:r>
              <a:rPr lang="pt-BR" sz="1200" b="0" i="0" kern="1200" dirty="0">
                <a:solidFill>
                  <a:schemeClr val="tx1"/>
                </a:solidFill>
                <a:effectLst/>
                <a:latin typeface="+mn-lt"/>
                <a:ea typeface="+mn-ea"/>
                <a:cs typeface="+mn-cs"/>
              </a:rPr>
              <a:t>na maioria dos casos. É importante lembrar que tudo o que </a:t>
            </a:r>
            <a:r>
              <a:rPr lang="pt-BR" sz="1200" b="1" i="0" kern="1200" dirty="0">
                <a:solidFill>
                  <a:schemeClr val="tx1"/>
                </a:solidFill>
                <a:effectLst/>
                <a:latin typeface="+mn-lt"/>
                <a:ea typeface="+mn-ea"/>
                <a:cs typeface="+mn-cs"/>
              </a:rPr>
              <a:t>estimamos</a:t>
            </a:r>
            <a:r>
              <a:rPr lang="pt-BR" sz="1200" b="0" i="0" kern="1200" dirty="0">
                <a:solidFill>
                  <a:schemeClr val="tx1"/>
                </a:solidFill>
                <a:effectLst/>
                <a:latin typeface="+mn-lt"/>
                <a:ea typeface="+mn-ea"/>
                <a:cs typeface="+mn-cs"/>
              </a:rPr>
              <a:t>, estimamos </a:t>
            </a:r>
            <a:r>
              <a:rPr lang="pt-BR" sz="1200" b="1" i="0" kern="1200" dirty="0">
                <a:solidFill>
                  <a:schemeClr val="tx1"/>
                </a:solidFill>
                <a:effectLst/>
                <a:latin typeface="+mn-lt"/>
                <a:ea typeface="+mn-ea"/>
                <a:cs typeface="+mn-cs"/>
              </a:rPr>
              <a:t>com erro</a:t>
            </a:r>
            <a:r>
              <a:rPr lang="pt-BR" sz="1200" b="0" i="0" kern="1200" dirty="0">
                <a:solidFill>
                  <a:schemeClr val="tx1"/>
                </a:solidFill>
                <a:effectLst/>
                <a:latin typeface="+mn-lt"/>
                <a:ea typeface="+mn-ea"/>
                <a:cs typeface="+mn-cs"/>
              </a:rPr>
              <a:t>!</a:t>
            </a:r>
            <a:endParaRPr lang="pt-BR" dirty="0"/>
          </a:p>
          <a:p>
            <a:pPr marL="0" marR="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indent="0" algn="l" defTabSz="914400" rtl="0" eaLnBrk="1" fontAlgn="auto" latinLnBrk="0" hangingPunct="1">
              <a:lnSpc>
                <a:spcPct val="100000"/>
              </a:lnSpc>
              <a:spcBef>
                <a:spcPts val="0"/>
              </a:spcBef>
              <a:spcAft>
                <a:spcPts val="0"/>
              </a:spcAft>
              <a:buClrTx/>
              <a:buSzTx/>
              <a:buFontTx/>
              <a:buNone/>
              <a:tabLst/>
              <a:defRPr/>
            </a:pPr>
            <a:r>
              <a:rPr lang="pt-BR" dirty="0"/>
              <a:t>O real objetivo de se construir um modelo de regressão é o de encontrar a melhor aproximação possível do mapeamento verdadeiro. Entretanto, o processo de ajuste dos parâmetros do modelo, ou, equivalentemente, o processo de treinamento dispõe somente de uma quantidade limitada de amostras. </a:t>
            </a:r>
          </a:p>
          <a:p>
            <a:pPr marL="0" marR="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O</a:t>
            </a:r>
            <a:r>
              <a:rPr lang="pt-BR" baseline="0" dirty="0" smtClean="0"/>
              <a:t> t</a:t>
            </a:r>
            <a:r>
              <a:rPr lang="pt-BR" dirty="0" smtClean="0"/>
              <a:t>reinamento </a:t>
            </a:r>
            <a:r>
              <a:rPr lang="pt-BR" dirty="0"/>
              <a:t>é realizado com quantidade limitada de amostras:</a:t>
            </a:r>
            <a:r>
              <a:rPr lang="pt-BR" baseline="0" dirty="0"/>
              <a:t> por mais que tenhamos muitas amostras </a:t>
            </a:r>
            <a:r>
              <a:rPr lang="pt-BR" baseline="0" dirty="0" smtClean="0"/>
              <a:t>elas </a:t>
            </a:r>
            <a:r>
              <a:rPr lang="pt-BR" baseline="0" dirty="0"/>
              <a:t>dificilmente vão nos dar todos os possíveis mapeamentos de x -&gt; y, pois em muitos casos f(x) é continua e assume infinitos valores.</a:t>
            </a:r>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11</a:t>
            </a:fld>
            <a:endParaRPr lang="nl-BE"/>
          </a:p>
        </p:txBody>
      </p:sp>
    </p:spTree>
    <p:extLst>
      <p:ext uri="{BB962C8B-B14F-4D97-AF65-F5344CB8AC3E}">
        <p14:creationId xmlns:p14="http://schemas.microsoft.com/office/powerpoint/2010/main" val="18027356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sz="1200" b="0" i="0" kern="1200" dirty="0">
                <a:solidFill>
                  <a:schemeClr val="tx1"/>
                </a:solidFill>
                <a:effectLst/>
                <a:latin typeface="+mn-lt"/>
                <a:ea typeface="+mn-ea"/>
                <a:cs typeface="+mn-cs"/>
              </a:rPr>
              <a:t>O problema que temos é complexo: temos que </a:t>
            </a:r>
            <a:r>
              <a:rPr lang="pt-BR" sz="1200" b="1" i="0" kern="1200" dirty="0">
                <a:solidFill>
                  <a:schemeClr val="tx1"/>
                </a:solidFill>
                <a:effectLst/>
                <a:latin typeface="+mn-lt"/>
                <a:ea typeface="+mn-ea"/>
                <a:cs typeface="+mn-cs"/>
              </a:rPr>
              <a:t>aprender uma</a:t>
            </a:r>
            <a:r>
              <a:rPr lang="pt-BR" sz="1200" b="0" i="0" kern="1200" dirty="0">
                <a:solidFill>
                  <a:schemeClr val="tx1"/>
                </a:solidFill>
                <a:effectLst/>
                <a:latin typeface="+mn-lt"/>
                <a:ea typeface="+mn-ea"/>
                <a:cs typeface="+mn-cs"/>
              </a:rPr>
              <a:t> </a:t>
            </a:r>
            <a:r>
              <a:rPr lang="pt-BR" sz="1200" b="1" i="0" kern="1200" dirty="0">
                <a:solidFill>
                  <a:schemeClr val="tx1"/>
                </a:solidFill>
                <a:effectLst/>
                <a:latin typeface="+mn-lt"/>
                <a:ea typeface="+mn-ea"/>
                <a:cs typeface="+mn-cs"/>
              </a:rPr>
              <a:t>regra geral</a:t>
            </a:r>
            <a:r>
              <a:rPr lang="pt-BR" sz="1200" b="0" i="0" kern="1200" dirty="0">
                <a:solidFill>
                  <a:schemeClr val="tx1"/>
                </a:solidFill>
                <a:effectLst/>
                <a:latin typeface="+mn-lt"/>
                <a:ea typeface="+mn-ea"/>
                <a:cs typeface="+mn-cs"/>
              </a:rPr>
              <a:t>, ou seja, o mapeamento</a:t>
            </a:r>
            <a:r>
              <a:rPr lang="pt-BR" sz="1200" b="0" i="1" kern="1200" dirty="0">
                <a:solidFill>
                  <a:schemeClr val="tx1"/>
                </a:solidFill>
                <a:effectLst/>
                <a:latin typeface="+mn-lt"/>
                <a:ea typeface="+mn-ea"/>
                <a:cs typeface="+mn-cs"/>
              </a:rPr>
              <a:t> y </a:t>
            </a:r>
            <a:r>
              <a:rPr lang="pt-BR" sz="1200" b="0" i="0" kern="1200" dirty="0">
                <a:solidFill>
                  <a:schemeClr val="tx1"/>
                </a:solidFill>
                <a:effectLst/>
                <a:latin typeface="+mn-lt"/>
                <a:ea typeface="+mn-ea"/>
                <a:cs typeface="+mn-cs"/>
              </a:rPr>
              <a:t>= f(x), mas </a:t>
            </a:r>
            <a:r>
              <a:rPr lang="pt-BR" sz="1200" b="1" i="0" kern="1200" dirty="0">
                <a:solidFill>
                  <a:schemeClr val="tx1"/>
                </a:solidFill>
                <a:effectLst/>
                <a:latin typeface="+mn-lt"/>
                <a:ea typeface="+mn-ea"/>
                <a:cs typeface="+mn-cs"/>
              </a:rPr>
              <a:t>utilizando apenas um conjunto limitado de exemplos</a:t>
            </a:r>
            <a:r>
              <a:rPr lang="pt-BR" sz="1200" b="0" i="0" kern="1200" dirty="0">
                <a:solidFill>
                  <a:schemeClr val="tx1"/>
                </a:solidFill>
                <a:effectLst/>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r>
              <a:rPr lang="pt-BR" sz="1200" b="0" i="0" kern="1200" dirty="0">
                <a:solidFill>
                  <a:schemeClr val="tx1"/>
                </a:solidFill>
                <a:effectLst/>
                <a:latin typeface="+mn-lt"/>
                <a:ea typeface="+mn-ea"/>
                <a:cs typeface="+mn-cs"/>
              </a:rPr>
              <a:t>Do ponto de vista lógico, não podemos inferir </a:t>
            </a:r>
            <a:r>
              <a:rPr lang="pt-BR" sz="1200" b="1" i="0" kern="1200" dirty="0">
                <a:solidFill>
                  <a:schemeClr val="tx1"/>
                </a:solidFill>
                <a:effectLst/>
                <a:latin typeface="+mn-lt"/>
                <a:ea typeface="+mn-ea"/>
                <a:cs typeface="+mn-cs"/>
              </a:rPr>
              <a:t>regras gerais </a:t>
            </a:r>
            <a:r>
              <a:rPr lang="pt-BR" sz="1200" b="0" i="0" kern="1200" dirty="0">
                <a:solidFill>
                  <a:schemeClr val="tx1"/>
                </a:solidFill>
                <a:effectLst/>
                <a:latin typeface="+mn-lt"/>
                <a:ea typeface="+mn-ea"/>
                <a:cs typeface="+mn-cs"/>
              </a:rPr>
              <a:t>a partir de uma quantidade limitada de exemplos. Nós então focamos em um </a:t>
            </a:r>
            <a:r>
              <a:rPr lang="pt-BR" sz="1200" b="1" i="1" kern="1200" dirty="0">
                <a:solidFill>
                  <a:schemeClr val="tx1"/>
                </a:solidFill>
                <a:effectLst/>
                <a:latin typeface="+mn-lt"/>
                <a:ea typeface="+mn-ea"/>
                <a:cs typeface="+mn-cs"/>
              </a:rPr>
              <a:t>problema mais simples</a:t>
            </a:r>
            <a:r>
              <a:rPr lang="pt-BR" sz="1200" b="0" i="0" kern="1200" dirty="0">
                <a:solidFill>
                  <a:schemeClr val="tx1"/>
                </a:solidFill>
                <a:effectLst/>
                <a:latin typeface="+mn-lt"/>
                <a:ea typeface="+mn-ea"/>
                <a:cs typeface="+mn-cs"/>
              </a:rPr>
              <a:t>: aprender </a:t>
            </a:r>
            <a:r>
              <a:rPr lang="pt-BR" sz="1200" b="0" i="0" kern="1200" dirty="0" smtClean="0">
                <a:solidFill>
                  <a:schemeClr val="tx1"/>
                </a:solidFill>
                <a:effectLst/>
                <a:latin typeface="+mn-lt"/>
                <a:ea typeface="+mn-ea"/>
                <a:cs typeface="+mn-cs"/>
              </a:rPr>
              <a:t>um</a:t>
            </a:r>
            <a:r>
              <a:rPr lang="pt-BR" sz="1200" b="0" i="0" kern="1200" baseline="0" dirty="0" smtClean="0">
                <a:solidFill>
                  <a:schemeClr val="tx1"/>
                </a:solidFill>
                <a:effectLst/>
                <a:latin typeface="+mn-lt"/>
                <a:ea typeface="+mn-ea"/>
                <a:cs typeface="+mn-cs"/>
              </a:rPr>
              <a:t> </a:t>
            </a:r>
            <a:r>
              <a:rPr lang="pt-BR" sz="1200" b="1" i="1" kern="1200" dirty="0" smtClean="0">
                <a:solidFill>
                  <a:schemeClr val="tx1"/>
                </a:solidFill>
                <a:effectLst/>
                <a:latin typeface="+mn-lt"/>
                <a:ea typeface="+mn-ea"/>
                <a:cs typeface="+mn-cs"/>
              </a:rPr>
              <a:t>modelo</a:t>
            </a:r>
            <a:r>
              <a:rPr lang="pt-BR" sz="1200" b="0" i="0" kern="1200" dirty="0" smtClean="0">
                <a:solidFill>
                  <a:schemeClr val="tx1"/>
                </a:solidFill>
                <a:effectLst/>
                <a:latin typeface="+mn-lt"/>
                <a:ea typeface="+mn-ea"/>
                <a:cs typeface="+mn-cs"/>
              </a:rPr>
              <a:t> que </a:t>
            </a:r>
            <a:r>
              <a:rPr lang="pt-BR" sz="1200" b="0" i="0" kern="1200" dirty="0">
                <a:solidFill>
                  <a:schemeClr val="tx1"/>
                </a:solidFill>
                <a:effectLst/>
                <a:latin typeface="+mn-lt"/>
                <a:ea typeface="+mn-ea"/>
                <a:cs typeface="+mn-cs"/>
              </a:rPr>
              <a:t>está </a:t>
            </a:r>
            <a:r>
              <a:rPr lang="pt-BR" sz="1200" b="1" i="0" kern="1200" dirty="0">
                <a:solidFill>
                  <a:schemeClr val="tx1"/>
                </a:solidFill>
                <a:effectLst/>
                <a:latin typeface="+mn-lt"/>
                <a:ea typeface="+mn-ea"/>
                <a:cs typeface="+mn-cs"/>
              </a:rPr>
              <a:t>aproximadamente</a:t>
            </a:r>
            <a:r>
              <a:rPr lang="pt-BR" sz="1200" b="0" i="0" kern="1200" dirty="0">
                <a:solidFill>
                  <a:schemeClr val="tx1"/>
                </a:solidFill>
                <a:effectLst/>
                <a:latin typeface="+mn-lt"/>
                <a:ea typeface="+mn-ea"/>
                <a:cs typeface="+mn-cs"/>
              </a:rPr>
              <a:t> </a:t>
            </a:r>
            <a:r>
              <a:rPr lang="pt-BR" sz="1200" b="0" i="0" kern="1200" dirty="0" smtClean="0">
                <a:solidFill>
                  <a:schemeClr val="tx1"/>
                </a:solidFill>
                <a:effectLst/>
                <a:latin typeface="+mn-lt"/>
                <a:ea typeface="+mn-ea"/>
                <a:cs typeface="+mn-cs"/>
              </a:rPr>
              <a:t>correto </a:t>
            </a:r>
            <a:r>
              <a:rPr lang="pt-BR" sz="1200" b="0" i="0" kern="1200" dirty="0">
                <a:solidFill>
                  <a:schemeClr val="tx1"/>
                </a:solidFill>
                <a:effectLst/>
                <a:latin typeface="+mn-lt"/>
                <a:ea typeface="+mn-ea"/>
                <a:cs typeface="+mn-cs"/>
              </a:rPr>
              <a:t>na maioria dos casos. É importante lembrar que tudo o que </a:t>
            </a:r>
            <a:r>
              <a:rPr lang="pt-BR" sz="1200" b="1" i="0" kern="1200" dirty="0">
                <a:solidFill>
                  <a:schemeClr val="tx1"/>
                </a:solidFill>
                <a:effectLst/>
                <a:latin typeface="+mn-lt"/>
                <a:ea typeface="+mn-ea"/>
                <a:cs typeface="+mn-cs"/>
              </a:rPr>
              <a:t>estimamos</a:t>
            </a:r>
            <a:r>
              <a:rPr lang="pt-BR" sz="1200" b="0" i="0" kern="1200" dirty="0">
                <a:solidFill>
                  <a:schemeClr val="tx1"/>
                </a:solidFill>
                <a:effectLst/>
                <a:latin typeface="+mn-lt"/>
                <a:ea typeface="+mn-ea"/>
                <a:cs typeface="+mn-cs"/>
              </a:rPr>
              <a:t>, estimamos </a:t>
            </a:r>
            <a:r>
              <a:rPr lang="pt-BR" sz="1200" b="1" i="0" kern="1200" dirty="0">
                <a:solidFill>
                  <a:schemeClr val="tx1"/>
                </a:solidFill>
                <a:effectLst/>
                <a:latin typeface="+mn-lt"/>
                <a:ea typeface="+mn-ea"/>
                <a:cs typeface="+mn-cs"/>
              </a:rPr>
              <a:t>com erro</a:t>
            </a:r>
            <a:r>
              <a:rPr lang="pt-BR" sz="1200" b="0" i="0" kern="1200" dirty="0">
                <a:solidFill>
                  <a:schemeClr val="tx1"/>
                </a:solidFill>
                <a:effectLst/>
                <a:latin typeface="+mn-lt"/>
                <a:ea typeface="+mn-ea"/>
                <a:cs typeface="+mn-cs"/>
              </a:rPr>
              <a:t>!</a:t>
            </a:r>
            <a:endParaRPr lang="pt-BR" dirty="0"/>
          </a:p>
          <a:p>
            <a:pPr marL="0" marR="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indent="0" algn="l" defTabSz="914400" rtl="0" eaLnBrk="1" fontAlgn="auto" latinLnBrk="0" hangingPunct="1">
              <a:lnSpc>
                <a:spcPct val="100000"/>
              </a:lnSpc>
              <a:spcBef>
                <a:spcPts val="0"/>
              </a:spcBef>
              <a:spcAft>
                <a:spcPts val="0"/>
              </a:spcAft>
              <a:buClrTx/>
              <a:buSzTx/>
              <a:buFontTx/>
              <a:buNone/>
              <a:tabLst/>
              <a:defRPr/>
            </a:pPr>
            <a:r>
              <a:rPr lang="pt-BR" dirty="0"/>
              <a:t>O real objetivo de se construir um modelo de regressão é o de encontrar a melhor aproximação possível do mapeamento verdadeiro. Entretanto, o processo de ajuste dos parâmetros do modelo, ou, equivalentemente, o processo de treinamento dispõe somente de uma quantidade limitada de amostras. </a:t>
            </a:r>
          </a:p>
          <a:p>
            <a:pPr marL="0" marR="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O</a:t>
            </a:r>
            <a:r>
              <a:rPr lang="pt-BR" baseline="0" dirty="0" smtClean="0"/>
              <a:t> t</a:t>
            </a:r>
            <a:r>
              <a:rPr lang="pt-BR" dirty="0" smtClean="0"/>
              <a:t>reinamento </a:t>
            </a:r>
            <a:r>
              <a:rPr lang="pt-BR" dirty="0"/>
              <a:t>é realizado com quantidade limitada de amostras:</a:t>
            </a:r>
            <a:r>
              <a:rPr lang="pt-BR" baseline="0" dirty="0"/>
              <a:t> por mais que tenhamos muitas amostras </a:t>
            </a:r>
            <a:r>
              <a:rPr lang="pt-BR" baseline="0" dirty="0" smtClean="0"/>
              <a:t>elas </a:t>
            </a:r>
            <a:r>
              <a:rPr lang="pt-BR" baseline="0" dirty="0"/>
              <a:t>dificilmente vão nos dar todos os possíveis mapeamentos de x -&gt; y, pois em muitos casos f(x) é continua e assume infinitos valores.</a:t>
            </a:r>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12</a:t>
            </a:fld>
            <a:endParaRPr lang="nl-BE"/>
          </a:p>
        </p:txBody>
      </p:sp>
    </p:spTree>
    <p:extLst>
      <p:ext uri="{BB962C8B-B14F-4D97-AF65-F5344CB8AC3E}">
        <p14:creationId xmlns:p14="http://schemas.microsoft.com/office/powerpoint/2010/main" val="20992384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b="1" dirty="0"/>
              <a:t>Exemplo</a:t>
            </a:r>
            <a:r>
              <a:rPr lang="pt-BR" dirty="0"/>
              <a:t>: </a:t>
            </a:r>
            <a:r>
              <a:rPr lang="pt-BR" dirty="0" smtClean="0"/>
              <a:t>training_error_versus_validation_error.ipynb</a:t>
            </a:r>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13</a:t>
            </a:fld>
            <a:endParaRPr lang="nl-BE"/>
          </a:p>
        </p:txBody>
      </p:sp>
    </p:spTree>
    <p:extLst>
      <p:ext uri="{BB962C8B-B14F-4D97-AF65-F5344CB8AC3E}">
        <p14:creationId xmlns:p14="http://schemas.microsoft.com/office/powerpoint/2010/main" val="18922626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smtClean="0"/>
              <a:t>Referências</a:t>
            </a:r>
          </a:p>
          <a:p>
            <a:r>
              <a:rPr lang="pt-BR" dirty="0" smtClean="0"/>
              <a:t>[1]</a:t>
            </a:r>
            <a:r>
              <a:rPr lang="pt-BR" baseline="0" dirty="0" smtClean="0"/>
              <a:t> https://medium.com/@martinezbielosdaniel/bias-variance-tradeoff-overfitting-and-underfitting-c63799cb4851</a:t>
            </a:r>
          </a:p>
          <a:p>
            <a:r>
              <a:rPr lang="pt-BR" baseline="0" dirty="0" smtClean="0"/>
              <a:t>[2] </a:t>
            </a:r>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14</a:t>
            </a:fld>
            <a:endParaRPr lang="nl-BE"/>
          </a:p>
        </p:txBody>
      </p:sp>
    </p:spTree>
    <p:extLst>
      <p:ext uri="{BB962C8B-B14F-4D97-AF65-F5344CB8AC3E}">
        <p14:creationId xmlns:p14="http://schemas.microsoft.com/office/powerpoint/2010/main" val="40480798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smtClean="0"/>
              <a:t>Durante o processo de aprendizado/treinamento, deseja-se evitar duas situações que comprometem o uso de um modelo:</a:t>
            </a:r>
          </a:p>
          <a:p>
            <a:pPr marL="171450" indent="-171450">
              <a:buFont typeface="Arial" panose="020B0604020202020204" pitchFamily="34" charset="0"/>
              <a:buChar char="•"/>
            </a:pPr>
            <a:r>
              <a:rPr lang="pt-BR" dirty="0" smtClean="0"/>
              <a:t>Subajuste</a:t>
            </a:r>
          </a:p>
          <a:p>
            <a:pPr marL="171450" indent="-171450">
              <a:buFont typeface="Arial" panose="020B0604020202020204" pitchFamily="34" charset="0"/>
              <a:buChar char="•"/>
            </a:pPr>
            <a:r>
              <a:rPr lang="pt-BR" dirty="0" smtClean="0"/>
              <a:t>Sobreajuste</a:t>
            </a:r>
          </a:p>
          <a:p>
            <a:pPr marL="171450" indent="-171450">
              <a:buFont typeface="Arial" panose="020B0604020202020204" pitchFamily="34" charset="0"/>
              <a:buChar char="•"/>
            </a:pPr>
            <a:endParaRPr lang="pt-BR" dirty="0" smtClean="0"/>
          </a:p>
          <a:p>
            <a:pPr marL="171450" indent="-171450">
              <a:buFont typeface="Arial" panose="020B0604020202020204" pitchFamily="34" charset="0"/>
              <a:buChar char="•"/>
            </a:pPr>
            <a:r>
              <a:rPr lang="pt-BR" dirty="0" smtClean="0"/>
              <a:t>O modelo com polinômio de grau 1</a:t>
            </a:r>
            <a:r>
              <a:rPr lang="pt-BR" baseline="0" dirty="0" smtClean="0"/>
              <a:t> tem </a:t>
            </a:r>
            <a:r>
              <a:rPr lang="pt-BR" b="1" baseline="0" dirty="0" smtClean="0"/>
              <a:t>capacidade</a:t>
            </a:r>
            <a:r>
              <a:rPr lang="pt-BR" b="0" baseline="0" dirty="0" smtClean="0"/>
              <a:t> muito baixa e </a:t>
            </a:r>
            <a:r>
              <a:rPr lang="pt-BR" b="1" baseline="0" dirty="0" smtClean="0"/>
              <a:t>grau de generalização</a:t>
            </a:r>
            <a:r>
              <a:rPr lang="pt-BR" b="0" baseline="0" dirty="0" smtClean="0"/>
              <a:t> muito baixo.</a:t>
            </a:r>
            <a:endParaRPr lang="pt-BR" b="1" baseline="0" dirty="0" smtClean="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dirty="0" smtClean="0"/>
              <a:t>O modelo com polinômio de grau 30</a:t>
            </a:r>
            <a:r>
              <a:rPr lang="pt-BR" baseline="0" dirty="0" smtClean="0"/>
              <a:t> tem </a:t>
            </a:r>
            <a:r>
              <a:rPr lang="pt-BR" b="1" baseline="0" dirty="0" smtClean="0"/>
              <a:t>capacidade </a:t>
            </a:r>
            <a:r>
              <a:rPr lang="pt-BR" b="0" baseline="0" dirty="0" smtClean="0"/>
              <a:t>muito alta e </a:t>
            </a:r>
            <a:r>
              <a:rPr lang="pt-BR" b="1" baseline="0" dirty="0" smtClean="0"/>
              <a:t>grau de generalização</a:t>
            </a:r>
            <a:r>
              <a:rPr lang="pt-BR" b="0" baseline="0" dirty="0" smtClean="0"/>
              <a:t> muito baixo.</a:t>
            </a:r>
            <a:endParaRPr lang="pt-BR" b="1" baseline="0" dirty="0" smtClean="0"/>
          </a:p>
          <a:p>
            <a:pPr marL="171450" indent="-171450">
              <a:buFont typeface="Arial" panose="020B0604020202020204" pitchFamily="34" charset="0"/>
              <a:buChar char="•"/>
            </a:pPr>
            <a:r>
              <a:rPr lang="pt-BR" dirty="0" smtClean="0"/>
              <a:t>O modelo com polinômio de grau 2</a:t>
            </a:r>
            <a:r>
              <a:rPr lang="pt-BR" baseline="0" dirty="0" smtClean="0"/>
              <a:t> tem </a:t>
            </a:r>
            <a:r>
              <a:rPr lang="pt-BR" b="1" baseline="0" dirty="0" smtClean="0"/>
              <a:t>capacidade</a:t>
            </a:r>
            <a:r>
              <a:rPr lang="pt-BR" baseline="0" dirty="0" smtClean="0"/>
              <a:t> média e </a:t>
            </a:r>
            <a:r>
              <a:rPr lang="pt-BR" b="1" baseline="0" dirty="0" smtClean="0"/>
              <a:t>grau de generalização</a:t>
            </a:r>
            <a:r>
              <a:rPr lang="pt-BR" b="0" baseline="0" dirty="0" smtClean="0"/>
              <a:t> médio.</a:t>
            </a:r>
          </a:p>
          <a:p>
            <a:pPr marL="0" indent="0">
              <a:buFont typeface="Arial" panose="020B0604020202020204" pitchFamily="34" charset="0"/>
              <a:buNone/>
            </a:pPr>
            <a:endParaRPr lang="pt-BR" b="0" baseline="0" dirty="0" smtClean="0"/>
          </a:p>
          <a:p>
            <a:pPr marL="171450" indent="-171450">
              <a:buFont typeface="Arial" panose="020B0604020202020204" pitchFamily="34" charset="0"/>
              <a:buChar char="•"/>
            </a:pPr>
            <a:r>
              <a:rPr lang="pt-BR" dirty="0" smtClean="0"/>
              <a:t>O modelo com polinômio de grau 1 sofre de </a:t>
            </a:r>
            <a:r>
              <a:rPr lang="pt-BR" sz="1200" b="0" i="0" kern="1200" dirty="0" smtClean="0">
                <a:solidFill>
                  <a:schemeClr val="tx1"/>
                </a:solidFill>
                <a:effectLst/>
                <a:latin typeface="+mn-lt"/>
                <a:ea typeface="+mn-ea"/>
                <a:cs typeface="+mn-cs"/>
              </a:rPr>
              <a:t>de </a:t>
            </a:r>
            <a:r>
              <a:rPr lang="pt-BR" sz="1200" b="1" i="0" kern="1200" dirty="0" smtClean="0">
                <a:solidFill>
                  <a:schemeClr val="tx1"/>
                </a:solidFill>
                <a:effectLst/>
                <a:latin typeface="+mn-lt"/>
                <a:ea typeface="+mn-ea"/>
                <a:cs typeface="+mn-cs"/>
              </a:rPr>
              <a:t>sub-ajustamento</a:t>
            </a:r>
            <a:r>
              <a:rPr lang="pt-BR" sz="1200" b="0" i="0" kern="1200" dirty="0" smtClean="0">
                <a:solidFill>
                  <a:schemeClr val="tx1"/>
                </a:solidFill>
                <a:effectLst/>
                <a:latin typeface="+mn-lt"/>
                <a:ea typeface="+mn-ea"/>
                <a:cs typeface="+mn-cs"/>
              </a:rPr>
              <a:t>, isto é, ele tem uma </a:t>
            </a:r>
            <a:r>
              <a:rPr lang="pt-BR" sz="1200" b="1" i="0" kern="1200" dirty="0" smtClean="0">
                <a:solidFill>
                  <a:schemeClr val="tx1"/>
                </a:solidFill>
                <a:effectLst/>
                <a:latin typeface="+mn-lt"/>
                <a:ea typeface="+mn-ea"/>
                <a:cs typeface="+mn-cs"/>
              </a:rPr>
              <a:t>capacidade</a:t>
            </a:r>
            <a:r>
              <a:rPr lang="pt-BR" sz="1200" b="0" i="0" kern="1200" dirty="0" smtClean="0">
                <a:solidFill>
                  <a:schemeClr val="tx1"/>
                </a:solidFill>
                <a:effectLst/>
                <a:latin typeface="+mn-lt"/>
                <a:ea typeface="+mn-ea"/>
                <a:cs typeface="+mn-cs"/>
              </a:rPr>
              <a:t> tão baixa que não consegue aprender as regularidades presentes</a:t>
            </a:r>
            <a:r>
              <a:rPr lang="pt-BR" sz="1200" b="0" i="0" kern="1200" baseline="0" dirty="0" smtClean="0">
                <a:solidFill>
                  <a:schemeClr val="tx1"/>
                </a:solidFill>
                <a:effectLst/>
                <a:latin typeface="+mn-lt"/>
                <a:ea typeface="+mn-ea"/>
                <a:cs typeface="+mn-cs"/>
              </a:rPr>
              <a:t> </a:t>
            </a:r>
            <a:r>
              <a:rPr lang="pt-BR" sz="1200" b="0" i="0" kern="1200" dirty="0" smtClean="0">
                <a:solidFill>
                  <a:schemeClr val="tx1"/>
                </a:solidFill>
                <a:effectLst/>
                <a:latin typeface="+mn-lt"/>
                <a:ea typeface="+mn-ea"/>
                <a:cs typeface="+mn-cs"/>
              </a:rPr>
              <a:t>no conjunto de treinamento. Nesse caso, os</a:t>
            </a:r>
            <a:r>
              <a:rPr lang="pt-BR" sz="1200" b="0" i="0" kern="1200" baseline="0" dirty="0" smtClean="0">
                <a:solidFill>
                  <a:schemeClr val="tx1"/>
                </a:solidFill>
                <a:effectLst/>
                <a:latin typeface="+mn-lt"/>
                <a:ea typeface="+mn-ea"/>
                <a:cs typeface="+mn-cs"/>
              </a:rPr>
              <a:t> erros </a:t>
            </a:r>
            <a:r>
              <a:rPr lang="pt-BR" sz="1200" b="0" i="0" kern="1200" dirty="0" smtClean="0">
                <a:solidFill>
                  <a:schemeClr val="tx1"/>
                </a:solidFill>
                <a:effectLst/>
                <a:latin typeface="+mn-lt"/>
                <a:ea typeface="+mn-ea"/>
                <a:cs typeface="+mn-cs"/>
              </a:rPr>
              <a:t>nos conjuntos</a:t>
            </a:r>
            <a:r>
              <a:rPr lang="pt-BR" sz="1200" b="0" i="0" kern="1200" baseline="0" dirty="0" smtClean="0">
                <a:solidFill>
                  <a:schemeClr val="tx1"/>
                </a:solidFill>
                <a:effectLst/>
                <a:latin typeface="+mn-lt"/>
                <a:ea typeface="+mn-ea"/>
                <a:cs typeface="+mn-cs"/>
              </a:rPr>
              <a:t> </a:t>
            </a:r>
            <a:r>
              <a:rPr lang="pt-BR" sz="1200" b="0" i="0" kern="1200" dirty="0" smtClean="0">
                <a:solidFill>
                  <a:schemeClr val="tx1"/>
                </a:solidFill>
                <a:effectLst/>
                <a:latin typeface="+mn-lt"/>
                <a:ea typeface="+mn-ea"/>
                <a:cs typeface="+mn-cs"/>
              </a:rPr>
              <a:t>de treinamento (</a:t>
            </a:r>
            <a:r>
              <a:rPr lang="pt-BR" sz="1200" b="1" i="0" kern="1200" dirty="0" smtClean="0">
                <a:solidFill>
                  <a:schemeClr val="tx1"/>
                </a:solidFill>
                <a:effectLst/>
                <a:latin typeface="+mn-lt"/>
                <a:ea typeface="+mn-ea"/>
                <a:cs typeface="+mn-cs"/>
              </a:rPr>
              <a:t>erro de capacidade ou erro de representação</a:t>
            </a:r>
            <a:r>
              <a:rPr lang="pt-BR" sz="1200" b="0" i="0" kern="1200" dirty="0" smtClean="0">
                <a:solidFill>
                  <a:schemeClr val="tx1"/>
                </a:solidFill>
                <a:effectLst/>
                <a:latin typeface="+mn-lt"/>
                <a:ea typeface="+mn-ea"/>
                <a:cs typeface="+mn-cs"/>
              </a:rPr>
              <a:t>) e de teste são</a:t>
            </a:r>
            <a:r>
              <a:rPr lang="pt-BR" sz="1200" b="0" i="0" kern="1200" baseline="0" dirty="0" smtClean="0">
                <a:solidFill>
                  <a:schemeClr val="tx1"/>
                </a:solidFill>
                <a:effectLst/>
                <a:latin typeface="+mn-lt"/>
                <a:ea typeface="+mn-ea"/>
                <a:cs typeface="+mn-cs"/>
              </a:rPr>
              <a:t> altos</a:t>
            </a:r>
            <a:r>
              <a:rPr lang="pt-BR" sz="1200" b="0" i="0" kern="1200" dirty="0" smtClean="0">
                <a:solidFill>
                  <a:schemeClr val="tx1"/>
                </a:solidFill>
                <a:effectLst/>
                <a:latin typeface="+mn-lt"/>
                <a:ea typeface="+mn-ea"/>
                <a:cs typeface="+mn-cs"/>
              </a:rPr>
              <a:t> </a:t>
            </a:r>
            <a:r>
              <a:rPr lang="pt-BR" sz="1200" b="0" i="0" kern="1200" baseline="0" dirty="0" smtClean="0">
                <a:solidFill>
                  <a:schemeClr val="tx1"/>
                </a:solidFill>
                <a:effectLst/>
                <a:latin typeface="+mn-lt"/>
                <a:ea typeface="+mn-ea"/>
                <a:cs typeface="+mn-cs"/>
              </a:rPr>
              <a:t>(</a:t>
            </a:r>
            <a:r>
              <a:rPr lang="pt-BR" sz="1200" b="1" i="0" kern="1200" baseline="0" dirty="0" smtClean="0">
                <a:solidFill>
                  <a:schemeClr val="tx1"/>
                </a:solidFill>
                <a:effectLst/>
                <a:latin typeface="+mn-lt"/>
                <a:ea typeface="+mn-ea"/>
                <a:cs typeface="+mn-cs"/>
              </a:rPr>
              <a:t>erro de generalização</a:t>
            </a:r>
            <a:r>
              <a:rPr lang="pt-BR" sz="1200" b="0" i="0" kern="1200" baseline="0" dirty="0" smtClean="0">
                <a:solidFill>
                  <a:schemeClr val="tx1"/>
                </a:solidFill>
                <a:effectLst/>
                <a:latin typeface="+mn-lt"/>
                <a:ea typeface="+mn-ea"/>
                <a:cs typeface="+mn-cs"/>
              </a:rPr>
              <a:t>).</a:t>
            </a:r>
            <a:endParaRPr lang="pt-BR" b="0" dirty="0" smtClean="0"/>
          </a:p>
          <a:p>
            <a:pPr marL="171450" indent="-171450">
              <a:buFont typeface="Arial" panose="020B0604020202020204" pitchFamily="34" charset="0"/>
              <a:buChar char="•"/>
            </a:pPr>
            <a:r>
              <a:rPr lang="pt-BR" dirty="0" smtClean="0"/>
              <a:t>O modelo com polinômio de grau 30</a:t>
            </a:r>
            <a:r>
              <a:rPr lang="pt-BR" sz="1200" b="0" i="0" kern="1200" dirty="0" smtClean="0">
                <a:solidFill>
                  <a:schemeClr val="tx1"/>
                </a:solidFill>
                <a:effectLst/>
                <a:latin typeface="+mn-lt"/>
                <a:ea typeface="+mn-ea"/>
                <a:cs typeface="+mn-cs"/>
              </a:rPr>
              <a:t> sofre de </a:t>
            </a:r>
            <a:r>
              <a:rPr lang="pt-BR" sz="1200" b="1" i="0" kern="1200" dirty="0" smtClean="0">
                <a:solidFill>
                  <a:schemeClr val="tx1"/>
                </a:solidFill>
                <a:effectLst/>
                <a:latin typeface="+mn-lt"/>
                <a:ea typeface="+mn-ea"/>
                <a:cs typeface="+mn-cs"/>
              </a:rPr>
              <a:t>sobre-ajustamento</a:t>
            </a:r>
            <a:r>
              <a:rPr lang="pt-BR" sz="1200" b="0" i="0" kern="1200" dirty="0" smtClean="0">
                <a:solidFill>
                  <a:schemeClr val="tx1"/>
                </a:solidFill>
                <a:effectLst/>
                <a:latin typeface="+mn-lt"/>
                <a:ea typeface="+mn-ea"/>
                <a:cs typeface="+mn-cs"/>
              </a:rPr>
              <a:t>, isto é, ele tem uma capacidade tão alta que além de aprender as regularidades, aprendeu também o ruído presente nos exemplos de treinamento. Nesse caso, o erro no conjunto de treinamento é baixo (</a:t>
            </a:r>
            <a:r>
              <a:rPr lang="pt-BR" sz="1200" b="1" i="0" kern="1200" dirty="0" smtClean="0">
                <a:solidFill>
                  <a:schemeClr val="tx1"/>
                </a:solidFill>
                <a:effectLst/>
                <a:latin typeface="+mn-lt"/>
                <a:ea typeface="+mn-ea"/>
                <a:cs typeface="+mn-cs"/>
              </a:rPr>
              <a:t>erro de capacidade</a:t>
            </a:r>
            <a:r>
              <a:rPr lang="pt-BR" sz="1200" b="0" i="0" kern="1200" dirty="0" smtClean="0">
                <a:solidFill>
                  <a:schemeClr val="tx1"/>
                </a:solidFill>
                <a:effectLst/>
                <a:latin typeface="+mn-lt"/>
                <a:ea typeface="+mn-ea"/>
                <a:cs typeface="+mn-cs"/>
              </a:rPr>
              <a:t>) e o erro no conjunto de teste</a:t>
            </a:r>
            <a:r>
              <a:rPr lang="pt-BR" sz="1200" b="0" i="0" kern="1200" baseline="0" dirty="0" smtClean="0">
                <a:solidFill>
                  <a:schemeClr val="tx1"/>
                </a:solidFill>
                <a:effectLst/>
                <a:latin typeface="+mn-lt"/>
                <a:ea typeface="+mn-ea"/>
                <a:cs typeface="+mn-cs"/>
              </a:rPr>
              <a:t> é alto (</a:t>
            </a:r>
            <a:r>
              <a:rPr lang="pt-BR" sz="1200" b="1" i="0" kern="1200" baseline="0" dirty="0" smtClean="0">
                <a:solidFill>
                  <a:schemeClr val="tx1"/>
                </a:solidFill>
                <a:effectLst/>
                <a:latin typeface="+mn-lt"/>
                <a:ea typeface="+mn-ea"/>
                <a:cs typeface="+mn-cs"/>
              </a:rPr>
              <a:t>erro de generalização</a:t>
            </a:r>
            <a:r>
              <a:rPr lang="pt-BR" sz="1200" b="0" i="0" kern="1200" baseline="0" dirty="0" smtClean="0">
                <a:solidFill>
                  <a:schemeClr val="tx1"/>
                </a:solidFill>
                <a:effectLst/>
                <a:latin typeface="+mn-lt"/>
                <a:ea typeface="+mn-ea"/>
                <a:cs typeface="+mn-cs"/>
              </a:rPr>
              <a:t>).</a:t>
            </a:r>
            <a:endParaRPr lang="pt-BR"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pt-BR" dirty="0" smtClean="0"/>
              <a:t>O modelo com polinômio de grau 2</a:t>
            </a:r>
            <a:r>
              <a:rPr lang="pt-BR" sz="1200" b="0" i="0" kern="1200" baseline="0" dirty="0" smtClean="0">
                <a:solidFill>
                  <a:schemeClr val="tx1"/>
                </a:solidFill>
                <a:effectLst/>
                <a:latin typeface="+mn-lt"/>
                <a:ea typeface="+mn-ea"/>
                <a:cs typeface="+mn-cs"/>
              </a:rPr>
              <a:t> </a:t>
            </a:r>
            <a:r>
              <a:rPr lang="pt-BR" sz="1200" b="0" i="0" kern="1200" dirty="0" smtClean="0">
                <a:solidFill>
                  <a:schemeClr val="tx1"/>
                </a:solidFill>
                <a:effectLst/>
                <a:latin typeface="+mn-lt"/>
                <a:ea typeface="+mn-ea"/>
                <a:cs typeface="+mn-cs"/>
              </a:rPr>
              <a:t>parece ter aprendido bem as regularidades dos dados sem aprender o ruído no conjunto de treinamento. Nesse caso, os erros no conjunto de treinamento (</a:t>
            </a:r>
            <a:r>
              <a:rPr lang="pt-BR" sz="1200" b="1" i="0" kern="1200" dirty="0" smtClean="0">
                <a:solidFill>
                  <a:schemeClr val="tx1"/>
                </a:solidFill>
                <a:effectLst/>
                <a:latin typeface="+mn-lt"/>
                <a:ea typeface="+mn-ea"/>
                <a:cs typeface="+mn-cs"/>
              </a:rPr>
              <a:t>erro de capacidade</a:t>
            </a:r>
            <a:r>
              <a:rPr lang="pt-BR" sz="1200" b="0" i="0" kern="1200" dirty="0" smtClean="0">
                <a:solidFill>
                  <a:schemeClr val="tx1"/>
                </a:solidFill>
                <a:effectLst/>
                <a:latin typeface="+mn-lt"/>
                <a:ea typeface="+mn-ea"/>
                <a:cs typeface="+mn-cs"/>
              </a:rPr>
              <a:t>) e teste </a:t>
            </a:r>
            <a:r>
              <a:rPr lang="pt-BR" sz="1200" b="0" i="0" kern="1200" baseline="0" dirty="0" smtClean="0">
                <a:solidFill>
                  <a:schemeClr val="tx1"/>
                </a:solidFill>
                <a:effectLst/>
                <a:latin typeface="+mn-lt"/>
                <a:ea typeface="+mn-ea"/>
                <a:cs typeface="+mn-cs"/>
              </a:rPr>
              <a:t>(</a:t>
            </a:r>
            <a:r>
              <a:rPr lang="pt-BR" sz="1200" b="1" i="0" kern="1200" baseline="0" dirty="0" smtClean="0">
                <a:solidFill>
                  <a:schemeClr val="tx1"/>
                </a:solidFill>
                <a:effectLst/>
                <a:latin typeface="+mn-lt"/>
                <a:ea typeface="+mn-ea"/>
                <a:cs typeface="+mn-cs"/>
              </a:rPr>
              <a:t>erro de generalização</a:t>
            </a:r>
            <a:r>
              <a:rPr lang="pt-BR" sz="1200" b="0" i="0" kern="1200" baseline="0" dirty="0" smtClean="0">
                <a:solidFill>
                  <a:schemeClr val="tx1"/>
                </a:solidFill>
                <a:effectLst/>
                <a:latin typeface="+mn-lt"/>
                <a:ea typeface="+mn-ea"/>
                <a:cs typeface="+mn-cs"/>
              </a:rPr>
              <a:t>) </a:t>
            </a:r>
            <a:r>
              <a:rPr lang="pt-BR" sz="1200" b="0" i="0" kern="1200" dirty="0" smtClean="0">
                <a:solidFill>
                  <a:schemeClr val="tx1"/>
                </a:solidFill>
                <a:effectLst/>
                <a:latin typeface="+mn-lt"/>
                <a:ea typeface="+mn-ea"/>
                <a:cs typeface="+mn-cs"/>
              </a:rPr>
              <a:t>são parecidos e satisfatórios.</a:t>
            </a:r>
            <a:endParaRPr lang="pt-BR" b="1" dirty="0" smtClean="0"/>
          </a:p>
          <a:p>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15</a:t>
            </a:fld>
            <a:endParaRPr lang="nl-BE"/>
          </a:p>
        </p:txBody>
      </p:sp>
    </p:spTree>
    <p:extLst>
      <p:ext uri="{BB962C8B-B14F-4D97-AF65-F5344CB8AC3E}">
        <p14:creationId xmlns:p14="http://schemas.microsoft.com/office/powerpoint/2010/main" val="33286841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Durante o processo de aprendizado/treinamento, deseja-se evitar duas situações que comprometem o uso de um modelo:</a:t>
            </a:r>
          </a:p>
          <a:p>
            <a:pPr marL="171450" indent="-171450">
              <a:buFont typeface="Arial" panose="020B0604020202020204" pitchFamily="34" charset="0"/>
              <a:buChar char="•"/>
            </a:pPr>
            <a:r>
              <a:rPr lang="pt-BR" dirty="0"/>
              <a:t>Subajuste</a:t>
            </a:r>
          </a:p>
          <a:p>
            <a:pPr marL="171450" indent="-171450">
              <a:buFont typeface="Arial" panose="020B0604020202020204" pitchFamily="34" charset="0"/>
              <a:buChar char="•"/>
            </a:pPr>
            <a:r>
              <a:rPr lang="pt-BR" dirty="0"/>
              <a:t>Sobreajuste</a:t>
            </a:r>
          </a:p>
          <a:p>
            <a:pPr marL="171450" indent="-171450">
              <a:buFont typeface="Arial" panose="020B0604020202020204" pitchFamily="34" charset="0"/>
              <a:buChar char="•"/>
            </a:pPr>
            <a:endParaRPr lang="pt-BR" dirty="0"/>
          </a:p>
          <a:p>
            <a:pPr marL="171450" indent="-171450">
              <a:buFont typeface="Arial" panose="020B0604020202020204" pitchFamily="34" charset="0"/>
              <a:buChar char="•"/>
            </a:pPr>
            <a:r>
              <a:rPr lang="pt-BR" dirty="0"/>
              <a:t>O modelo com polinômio de grau 1</a:t>
            </a:r>
            <a:r>
              <a:rPr lang="pt-BR" baseline="0" dirty="0"/>
              <a:t> tem </a:t>
            </a:r>
            <a:r>
              <a:rPr lang="pt-BR" b="1" baseline="0" dirty="0"/>
              <a:t>capacidade</a:t>
            </a:r>
            <a:r>
              <a:rPr lang="pt-BR" b="0" baseline="0" dirty="0"/>
              <a:t> muito baixa e </a:t>
            </a:r>
            <a:r>
              <a:rPr lang="pt-BR" b="1" baseline="0" dirty="0"/>
              <a:t>grau de generalização</a:t>
            </a:r>
            <a:r>
              <a:rPr lang="pt-BR" b="0" baseline="0" dirty="0"/>
              <a:t> muito baixo.</a:t>
            </a:r>
            <a:endParaRPr lang="pt-BR" b="1" baseline="0" dirty="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dirty="0"/>
              <a:t>O modelo com polinômio de grau 30</a:t>
            </a:r>
            <a:r>
              <a:rPr lang="pt-BR" baseline="0" dirty="0"/>
              <a:t> tem </a:t>
            </a:r>
            <a:r>
              <a:rPr lang="pt-BR" b="1" baseline="0" dirty="0"/>
              <a:t>capacidade </a:t>
            </a:r>
            <a:r>
              <a:rPr lang="pt-BR" b="0" baseline="0" dirty="0"/>
              <a:t>muito alta e </a:t>
            </a:r>
            <a:r>
              <a:rPr lang="pt-BR" b="1" baseline="0" dirty="0"/>
              <a:t>grau de generalização</a:t>
            </a:r>
            <a:r>
              <a:rPr lang="pt-BR" b="0" baseline="0" dirty="0"/>
              <a:t> muito baixo.</a:t>
            </a:r>
            <a:endParaRPr lang="pt-BR" b="1" baseline="0" dirty="0"/>
          </a:p>
          <a:p>
            <a:pPr marL="171450" indent="-171450">
              <a:buFont typeface="Arial" panose="020B0604020202020204" pitchFamily="34" charset="0"/>
              <a:buChar char="•"/>
            </a:pPr>
            <a:r>
              <a:rPr lang="pt-BR" dirty="0"/>
              <a:t>O modelo com polinômio de grau 2</a:t>
            </a:r>
            <a:r>
              <a:rPr lang="pt-BR" baseline="0" dirty="0"/>
              <a:t> tem </a:t>
            </a:r>
            <a:r>
              <a:rPr lang="pt-BR" b="1" baseline="0" dirty="0"/>
              <a:t>capacidade</a:t>
            </a:r>
            <a:r>
              <a:rPr lang="pt-BR" baseline="0" dirty="0"/>
              <a:t> média e </a:t>
            </a:r>
            <a:r>
              <a:rPr lang="pt-BR" b="1" baseline="0" dirty="0"/>
              <a:t>grau de generalização</a:t>
            </a:r>
            <a:r>
              <a:rPr lang="pt-BR" b="0" baseline="0" dirty="0"/>
              <a:t> médio.</a:t>
            </a:r>
          </a:p>
          <a:p>
            <a:pPr marL="0" indent="0">
              <a:buFont typeface="Arial" panose="020B0604020202020204" pitchFamily="34" charset="0"/>
              <a:buNone/>
            </a:pPr>
            <a:endParaRPr lang="pt-BR" b="0" baseline="0" dirty="0"/>
          </a:p>
          <a:p>
            <a:pPr marL="171450" indent="-171450">
              <a:buFont typeface="Arial" panose="020B0604020202020204" pitchFamily="34" charset="0"/>
              <a:buChar char="•"/>
            </a:pPr>
            <a:r>
              <a:rPr lang="pt-BR" dirty="0"/>
              <a:t>O modelo com polinômio de grau 1 sofre de </a:t>
            </a:r>
            <a:r>
              <a:rPr lang="pt-BR" sz="1200" b="0" i="0" kern="1200" dirty="0">
                <a:solidFill>
                  <a:schemeClr val="tx1"/>
                </a:solidFill>
                <a:effectLst/>
                <a:latin typeface="+mn-lt"/>
                <a:ea typeface="+mn-ea"/>
                <a:cs typeface="+mn-cs"/>
              </a:rPr>
              <a:t>de </a:t>
            </a:r>
            <a:r>
              <a:rPr lang="pt-BR" sz="1200" b="1" i="0" kern="1200" dirty="0">
                <a:solidFill>
                  <a:schemeClr val="tx1"/>
                </a:solidFill>
                <a:effectLst/>
                <a:latin typeface="+mn-lt"/>
                <a:ea typeface="+mn-ea"/>
                <a:cs typeface="+mn-cs"/>
              </a:rPr>
              <a:t>sub-ajustamento</a:t>
            </a:r>
            <a:r>
              <a:rPr lang="pt-BR" sz="1200" b="0" i="0" kern="1200" dirty="0">
                <a:solidFill>
                  <a:schemeClr val="tx1"/>
                </a:solidFill>
                <a:effectLst/>
                <a:latin typeface="+mn-lt"/>
                <a:ea typeface="+mn-ea"/>
                <a:cs typeface="+mn-cs"/>
              </a:rPr>
              <a:t>, isto é, ele tem uma </a:t>
            </a:r>
            <a:r>
              <a:rPr lang="pt-BR" sz="1200" b="1" i="0" kern="1200" dirty="0">
                <a:solidFill>
                  <a:schemeClr val="tx1"/>
                </a:solidFill>
                <a:effectLst/>
                <a:latin typeface="+mn-lt"/>
                <a:ea typeface="+mn-ea"/>
                <a:cs typeface="+mn-cs"/>
              </a:rPr>
              <a:t>capacidade</a:t>
            </a:r>
            <a:r>
              <a:rPr lang="pt-BR" sz="1200" b="0" i="0" kern="1200" dirty="0">
                <a:solidFill>
                  <a:schemeClr val="tx1"/>
                </a:solidFill>
                <a:effectLst/>
                <a:latin typeface="+mn-lt"/>
                <a:ea typeface="+mn-ea"/>
                <a:cs typeface="+mn-cs"/>
              </a:rPr>
              <a:t> tão baixa que não consegue aprender as regularidades presentes</a:t>
            </a:r>
            <a:r>
              <a:rPr lang="pt-BR" sz="1200" b="0" i="0" kern="1200" baseline="0" dirty="0">
                <a:solidFill>
                  <a:schemeClr val="tx1"/>
                </a:solidFill>
                <a:effectLst/>
                <a:latin typeface="+mn-lt"/>
                <a:ea typeface="+mn-ea"/>
                <a:cs typeface="+mn-cs"/>
              </a:rPr>
              <a:t> </a:t>
            </a:r>
            <a:r>
              <a:rPr lang="pt-BR" sz="1200" b="0" i="0" kern="1200" dirty="0">
                <a:solidFill>
                  <a:schemeClr val="tx1"/>
                </a:solidFill>
                <a:effectLst/>
                <a:latin typeface="+mn-lt"/>
                <a:ea typeface="+mn-ea"/>
                <a:cs typeface="+mn-cs"/>
              </a:rPr>
              <a:t>no conjunto de treinamento. Nesse caso, os</a:t>
            </a:r>
            <a:r>
              <a:rPr lang="pt-BR" sz="1200" b="0" i="0" kern="1200" baseline="0" dirty="0">
                <a:solidFill>
                  <a:schemeClr val="tx1"/>
                </a:solidFill>
                <a:effectLst/>
                <a:latin typeface="+mn-lt"/>
                <a:ea typeface="+mn-ea"/>
                <a:cs typeface="+mn-cs"/>
              </a:rPr>
              <a:t> erros </a:t>
            </a:r>
            <a:r>
              <a:rPr lang="pt-BR" sz="1200" b="0" i="0" kern="1200" dirty="0">
                <a:solidFill>
                  <a:schemeClr val="tx1"/>
                </a:solidFill>
                <a:effectLst/>
                <a:latin typeface="+mn-lt"/>
                <a:ea typeface="+mn-ea"/>
                <a:cs typeface="+mn-cs"/>
              </a:rPr>
              <a:t>nos conjuntos</a:t>
            </a:r>
            <a:r>
              <a:rPr lang="pt-BR" sz="1200" b="0" i="0" kern="1200" baseline="0" dirty="0">
                <a:solidFill>
                  <a:schemeClr val="tx1"/>
                </a:solidFill>
                <a:effectLst/>
                <a:latin typeface="+mn-lt"/>
                <a:ea typeface="+mn-ea"/>
                <a:cs typeface="+mn-cs"/>
              </a:rPr>
              <a:t> </a:t>
            </a:r>
            <a:r>
              <a:rPr lang="pt-BR" sz="1200" b="0" i="0" kern="1200" dirty="0">
                <a:solidFill>
                  <a:schemeClr val="tx1"/>
                </a:solidFill>
                <a:effectLst/>
                <a:latin typeface="+mn-lt"/>
                <a:ea typeface="+mn-ea"/>
                <a:cs typeface="+mn-cs"/>
              </a:rPr>
              <a:t>de treinamento (</a:t>
            </a:r>
            <a:r>
              <a:rPr lang="pt-BR" sz="1200" b="1" i="0" kern="1200" dirty="0">
                <a:solidFill>
                  <a:schemeClr val="tx1"/>
                </a:solidFill>
                <a:effectLst/>
                <a:latin typeface="+mn-lt"/>
                <a:ea typeface="+mn-ea"/>
                <a:cs typeface="+mn-cs"/>
              </a:rPr>
              <a:t>erro de capacidade ou erro de </a:t>
            </a:r>
            <a:r>
              <a:rPr lang="pt-BR" sz="1200" b="1" i="0" kern="1200" dirty="0" smtClean="0">
                <a:solidFill>
                  <a:schemeClr val="tx1"/>
                </a:solidFill>
                <a:effectLst/>
                <a:latin typeface="+mn-lt"/>
                <a:ea typeface="+mn-ea"/>
                <a:cs typeface="+mn-cs"/>
              </a:rPr>
              <a:t>representação</a:t>
            </a:r>
            <a:r>
              <a:rPr lang="pt-BR" sz="1200" b="0" i="0" kern="1200" dirty="0" smtClean="0">
                <a:solidFill>
                  <a:schemeClr val="tx1"/>
                </a:solidFill>
                <a:effectLst/>
                <a:latin typeface="+mn-lt"/>
                <a:ea typeface="+mn-ea"/>
                <a:cs typeface="+mn-cs"/>
              </a:rPr>
              <a:t>) </a:t>
            </a:r>
            <a:r>
              <a:rPr lang="pt-BR" sz="1200" b="0" i="0" kern="1200" dirty="0">
                <a:solidFill>
                  <a:schemeClr val="tx1"/>
                </a:solidFill>
                <a:effectLst/>
                <a:latin typeface="+mn-lt"/>
                <a:ea typeface="+mn-ea"/>
                <a:cs typeface="+mn-cs"/>
              </a:rPr>
              <a:t>e de teste são</a:t>
            </a:r>
            <a:r>
              <a:rPr lang="pt-BR" sz="1200" b="0" i="0" kern="1200" baseline="0" dirty="0">
                <a:solidFill>
                  <a:schemeClr val="tx1"/>
                </a:solidFill>
                <a:effectLst/>
                <a:latin typeface="+mn-lt"/>
                <a:ea typeface="+mn-ea"/>
                <a:cs typeface="+mn-cs"/>
              </a:rPr>
              <a:t> altos</a:t>
            </a:r>
            <a:r>
              <a:rPr lang="pt-BR" sz="1200" b="0" i="0" kern="1200" dirty="0">
                <a:solidFill>
                  <a:schemeClr val="tx1"/>
                </a:solidFill>
                <a:effectLst/>
                <a:latin typeface="+mn-lt"/>
                <a:ea typeface="+mn-ea"/>
                <a:cs typeface="+mn-cs"/>
              </a:rPr>
              <a:t> </a:t>
            </a:r>
            <a:r>
              <a:rPr lang="pt-BR" sz="1200" b="0" i="0" kern="1200" baseline="0" dirty="0">
                <a:solidFill>
                  <a:schemeClr val="tx1"/>
                </a:solidFill>
                <a:effectLst/>
                <a:latin typeface="+mn-lt"/>
                <a:ea typeface="+mn-ea"/>
                <a:cs typeface="+mn-cs"/>
              </a:rPr>
              <a:t>(</a:t>
            </a:r>
            <a:r>
              <a:rPr lang="pt-BR" sz="1200" b="1" i="0" kern="1200" baseline="0" dirty="0">
                <a:solidFill>
                  <a:schemeClr val="tx1"/>
                </a:solidFill>
                <a:effectLst/>
                <a:latin typeface="+mn-lt"/>
                <a:ea typeface="+mn-ea"/>
                <a:cs typeface="+mn-cs"/>
              </a:rPr>
              <a:t>erro de generalização</a:t>
            </a:r>
            <a:r>
              <a:rPr lang="pt-BR" sz="1200" b="0" i="0" kern="1200" baseline="0" dirty="0">
                <a:solidFill>
                  <a:schemeClr val="tx1"/>
                </a:solidFill>
                <a:effectLst/>
                <a:latin typeface="+mn-lt"/>
                <a:ea typeface="+mn-ea"/>
                <a:cs typeface="+mn-cs"/>
              </a:rPr>
              <a:t>).</a:t>
            </a:r>
            <a:endParaRPr lang="pt-BR" b="0" dirty="0"/>
          </a:p>
          <a:p>
            <a:pPr marL="171450" indent="-171450">
              <a:buFont typeface="Arial" panose="020B0604020202020204" pitchFamily="34" charset="0"/>
              <a:buChar char="•"/>
            </a:pPr>
            <a:r>
              <a:rPr lang="pt-BR" dirty="0"/>
              <a:t>O modelo com polinômio de grau 30</a:t>
            </a:r>
            <a:r>
              <a:rPr lang="pt-BR" sz="1200" b="0" i="0" kern="1200" dirty="0">
                <a:solidFill>
                  <a:schemeClr val="tx1"/>
                </a:solidFill>
                <a:effectLst/>
                <a:latin typeface="+mn-lt"/>
                <a:ea typeface="+mn-ea"/>
                <a:cs typeface="+mn-cs"/>
              </a:rPr>
              <a:t> sofre de </a:t>
            </a:r>
            <a:r>
              <a:rPr lang="pt-BR" sz="1200" b="1" i="0" kern="1200" dirty="0">
                <a:solidFill>
                  <a:schemeClr val="tx1"/>
                </a:solidFill>
                <a:effectLst/>
                <a:latin typeface="+mn-lt"/>
                <a:ea typeface="+mn-ea"/>
                <a:cs typeface="+mn-cs"/>
              </a:rPr>
              <a:t>sobre-ajustamento</a:t>
            </a:r>
            <a:r>
              <a:rPr lang="pt-BR" sz="1200" b="0" i="0" kern="1200" dirty="0">
                <a:solidFill>
                  <a:schemeClr val="tx1"/>
                </a:solidFill>
                <a:effectLst/>
                <a:latin typeface="+mn-lt"/>
                <a:ea typeface="+mn-ea"/>
                <a:cs typeface="+mn-cs"/>
              </a:rPr>
              <a:t>, isto é, ele tem uma capacidade tão alta que além de aprender as regularidades, aprendeu também o ruído presente nos exemplos de treinamento. Nesse caso, o erro no conjunto de treinamento é baixo (</a:t>
            </a:r>
            <a:r>
              <a:rPr lang="pt-BR" sz="1200" b="1" i="0" kern="1200" dirty="0">
                <a:solidFill>
                  <a:schemeClr val="tx1"/>
                </a:solidFill>
                <a:effectLst/>
                <a:latin typeface="+mn-lt"/>
                <a:ea typeface="+mn-ea"/>
                <a:cs typeface="+mn-cs"/>
              </a:rPr>
              <a:t>erro de capacidade</a:t>
            </a:r>
            <a:r>
              <a:rPr lang="pt-BR" sz="1200" b="0" i="0" kern="1200" dirty="0">
                <a:solidFill>
                  <a:schemeClr val="tx1"/>
                </a:solidFill>
                <a:effectLst/>
                <a:latin typeface="+mn-lt"/>
                <a:ea typeface="+mn-ea"/>
                <a:cs typeface="+mn-cs"/>
              </a:rPr>
              <a:t>) e o erro no conjunto de teste</a:t>
            </a:r>
            <a:r>
              <a:rPr lang="pt-BR" sz="1200" b="0" i="0" kern="1200" baseline="0" dirty="0">
                <a:solidFill>
                  <a:schemeClr val="tx1"/>
                </a:solidFill>
                <a:effectLst/>
                <a:latin typeface="+mn-lt"/>
                <a:ea typeface="+mn-ea"/>
                <a:cs typeface="+mn-cs"/>
              </a:rPr>
              <a:t> é alto (</a:t>
            </a:r>
            <a:r>
              <a:rPr lang="pt-BR" sz="1200" b="1" i="0" kern="1200" baseline="0" dirty="0">
                <a:solidFill>
                  <a:schemeClr val="tx1"/>
                </a:solidFill>
                <a:effectLst/>
                <a:latin typeface="+mn-lt"/>
                <a:ea typeface="+mn-ea"/>
                <a:cs typeface="+mn-cs"/>
              </a:rPr>
              <a:t>erro de generalização</a:t>
            </a:r>
            <a:r>
              <a:rPr lang="pt-BR" sz="1200" b="0" i="0" kern="1200" baseline="0" dirty="0">
                <a:solidFill>
                  <a:schemeClr val="tx1"/>
                </a:solidFill>
                <a:effectLst/>
                <a:latin typeface="+mn-lt"/>
                <a:ea typeface="+mn-ea"/>
                <a:cs typeface="+mn-cs"/>
              </a:rPr>
              <a:t>).</a:t>
            </a:r>
            <a:endParaRPr lang="pt-BR" sz="1200" b="0" i="0" kern="1200" dirty="0">
              <a:solidFill>
                <a:schemeClr val="tx1"/>
              </a:solidFill>
              <a:effectLst/>
              <a:latin typeface="+mn-lt"/>
              <a:ea typeface="+mn-ea"/>
              <a:cs typeface="+mn-cs"/>
            </a:endParaRPr>
          </a:p>
          <a:p>
            <a:pPr marL="171450" indent="-171450">
              <a:buFont typeface="Arial" panose="020B0604020202020204" pitchFamily="34" charset="0"/>
              <a:buChar char="•"/>
            </a:pPr>
            <a:r>
              <a:rPr lang="pt-BR" dirty="0"/>
              <a:t>O modelo com polinômio de grau 2</a:t>
            </a:r>
            <a:r>
              <a:rPr lang="pt-BR" sz="1200" b="0" i="0" kern="1200" baseline="0" dirty="0">
                <a:solidFill>
                  <a:schemeClr val="tx1"/>
                </a:solidFill>
                <a:effectLst/>
                <a:latin typeface="+mn-lt"/>
                <a:ea typeface="+mn-ea"/>
                <a:cs typeface="+mn-cs"/>
              </a:rPr>
              <a:t> </a:t>
            </a:r>
            <a:r>
              <a:rPr lang="pt-BR" sz="1200" b="0" i="0" kern="1200" dirty="0">
                <a:solidFill>
                  <a:schemeClr val="tx1"/>
                </a:solidFill>
                <a:effectLst/>
                <a:latin typeface="+mn-lt"/>
                <a:ea typeface="+mn-ea"/>
                <a:cs typeface="+mn-cs"/>
              </a:rPr>
              <a:t>parece ter aprendido bem as regularidades dos dados sem aprender o ruído no conjunto de treinamento. Nesse caso, os erros no conjunto de treinamento (</a:t>
            </a:r>
            <a:r>
              <a:rPr lang="pt-BR" sz="1200" b="1" i="0" kern="1200" dirty="0">
                <a:solidFill>
                  <a:schemeClr val="tx1"/>
                </a:solidFill>
                <a:effectLst/>
                <a:latin typeface="+mn-lt"/>
                <a:ea typeface="+mn-ea"/>
                <a:cs typeface="+mn-cs"/>
              </a:rPr>
              <a:t>erro de capacidade</a:t>
            </a:r>
            <a:r>
              <a:rPr lang="pt-BR" sz="1200" b="0" i="0" kern="1200" dirty="0">
                <a:solidFill>
                  <a:schemeClr val="tx1"/>
                </a:solidFill>
                <a:effectLst/>
                <a:latin typeface="+mn-lt"/>
                <a:ea typeface="+mn-ea"/>
                <a:cs typeface="+mn-cs"/>
              </a:rPr>
              <a:t>) e teste </a:t>
            </a:r>
            <a:r>
              <a:rPr lang="pt-BR" sz="1200" b="0" i="0" kern="1200" baseline="0" dirty="0">
                <a:solidFill>
                  <a:schemeClr val="tx1"/>
                </a:solidFill>
                <a:effectLst/>
                <a:latin typeface="+mn-lt"/>
                <a:ea typeface="+mn-ea"/>
                <a:cs typeface="+mn-cs"/>
              </a:rPr>
              <a:t>(</a:t>
            </a:r>
            <a:r>
              <a:rPr lang="pt-BR" sz="1200" b="1" i="0" kern="1200" baseline="0" dirty="0">
                <a:solidFill>
                  <a:schemeClr val="tx1"/>
                </a:solidFill>
                <a:effectLst/>
                <a:latin typeface="+mn-lt"/>
                <a:ea typeface="+mn-ea"/>
                <a:cs typeface="+mn-cs"/>
              </a:rPr>
              <a:t>erro de generalização</a:t>
            </a:r>
            <a:r>
              <a:rPr lang="pt-BR" sz="1200" b="0" i="0" kern="1200" baseline="0" dirty="0">
                <a:solidFill>
                  <a:schemeClr val="tx1"/>
                </a:solidFill>
                <a:effectLst/>
                <a:latin typeface="+mn-lt"/>
                <a:ea typeface="+mn-ea"/>
                <a:cs typeface="+mn-cs"/>
              </a:rPr>
              <a:t>) </a:t>
            </a:r>
            <a:r>
              <a:rPr lang="pt-BR" sz="1200" b="0" i="0" kern="1200" dirty="0">
                <a:solidFill>
                  <a:schemeClr val="tx1"/>
                </a:solidFill>
                <a:effectLst/>
                <a:latin typeface="+mn-lt"/>
                <a:ea typeface="+mn-ea"/>
                <a:cs typeface="+mn-cs"/>
              </a:rPr>
              <a:t>são parecidos e satisfatórios.</a:t>
            </a:r>
            <a:endParaRPr lang="pt-BR" b="1" dirty="0"/>
          </a:p>
        </p:txBody>
      </p:sp>
      <p:sp>
        <p:nvSpPr>
          <p:cNvPr id="4" name="Slide Number Placeholder 3"/>
          <p:cNvSpPr>
            <a:spLocks noGrp="1"/>
          </p:cNvSpPr>
          <p:nvPr>
            <p:ph type="sldNum" sz="quarter" idx="10"/>
          </p:nvPr>
        </p:nvSpPr>
        <p:spPr/>
        <p:txBody>
          <a:bodyPr/>
          <a:lstStyle/>
          <a:p>
            <a:fld id="{DA8B99DF-01BC-492A-8CEF-4FD88D18DD9D}" type="slidenum">
              <a:rPr lang="nl-BE" smtClean="0"/>
              <a:t>16</a:t>
            </a:fld>
            <a:endParaRPr lang="nl-BE"/>
          </a:p>
        </p:txBody>
      </p:sp>
    </p:spTree>
    <p:extLst>
      <p:ext uri="{BB962C8B-B14F-4D97-AF65-F5344CB8AC3E}">
        <p14:creationId xmlns:p14="http://schemas.microsoft.com/office/powerpoint/2010/main" val="7901485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sz="1200" b="0" i="0" kern="1200" dirty="0">
                <a:solidFill>
                  <a:schemeClr val="tx1"/>
                </a:solidFill>
                <a:effectLst/>
                <a:latin typeface="+mn-lt"/>
                <a:ea typeface="+mn-ea"/>
                <a:cs typeface="+mn-cs"/>
              </a:rPr>
              <a:t>Pense no algoritmo utilizado para gerar o modelo com ordem</a:t>
            </a:r>
            <a:r>
              <a:rPr lang="pt-BR" sz="1200" b="0" i="0" kern="1200" baseline="0" dirty="0">
                <a:solidFill>
                  <a:schemeClr val="tx1"/>
                </a:solidFill>
                <a:effectLst/>
                <a:latin typeface="+mn-lt"/>
                <a:ea typeface="+mn-ea"/>
                <a:cs typeface="+mn-cs"/>
              </a:rPr>
              <a:t> 30</a:t>
            </a:r>
            <a:r>
              <a:rPr lang="pt-BR" sz="1200" b="0" i="0" kern="1200" dirty="0">
                <a:solidFill>
                  <a:schemeClr val="tx1"/>
                </a:solidFill>
                <a:effectLst/>
                <a:latin typeface="+mn-lt"/>
                <a:ea typeface="+mn-ea"/>
                <a:cs typeface="+mn-cs"/>
              </a:rPr>
              <a:t>, por exemplo. Se utilizássemos muitos exemplos de treinamento, eventualmente a sua </a:t>
            </a:r>
            <a:r>
              <a:rPr lang="pt-BR" sz="1200" b="1" i="0" kern="1200" dirty="0">
                <a:solidFill>
                  <a:schemeClr val="tx1"/>
                </a:solidFill>
                <a:effectLst/>
                <a:latin typeface="+mn-lt"/>
                <a:ea typeface="+mn-ea"/>
                <a:cs typeface="+mn-cs"/>
              </a:rPr>
              <a:t>capacidade</a:t>
            </a:r>
            <a:r>
              <a:rPr lang="pt-BR" sz="1200" b="0" i="0" kern="1200" dirty="0">
                <a:solidFill>
                  <a:schemeClr val="tx1"/>
                </a:solidFill>
                <a:effectLst/>
                <a:latin typeface="+mn-lt"/>
                <a:ea typeface="+mn-ea"/>
                <a:cs typeface="+mn-cs"/>
              </a:rPr>
              <a:t> não seria mais suficiente para passar por todos os pontos, ele então deixaria de aprender ruído para se concentrar em aprender a</a:t>
            </a:r>
            <a:r>
              <a:rPr lang="pt-BR" sz="1200" b="0" i="0" kern="1200" baseline="0" dirty="0">
                <a:solidFill>
                  <a:schemeClr val="tx1"/>
                </a:solidFill>
                <a:effectLst/>
                <a:latin typeface="+mn-lt"/>
                <a:ea typeface="+mn-ea"/>
                <a:cs typeface="+mn-cs"/>
              </a:rPr>
              <a:t> função por </a:t>
            </a:r>
            <a:r>
              <a:rPr lang="pt-BR" sz="1200" b="0" i="0" kern="1200" baseline="0" dirty="0" smtClean="0">
                <a:solidFill>
                  <a:schemeClr val="tx1"/>
                </a:solidFill>
                <a:effectLst/>
                <a:latin typeface="+mn-lt"/>
                <a:ea typeface="+mn-ea"/>
                <a:cs typeface="+mn-cs"/>
              </a:rPr>
              <a:t>trás </a:t>
            </a:r>
            <a:r>
              <a:rPr lang="pt-BR" sz="1200" b="0" i="0" kern="1200" dirty="0" smtClean="0">
                <a:solidFill>
                  <a:schemeClr val="tx1"/>
                </a:solidFill>
                <a:effectLst/>
                <a:latin typeface="+mn-lt"/>
                <a:ea typeface="+mn-ea"/>
                <a:cs typeface="+mn-cs"/>
              </a:rPr>
              <a:t>do </a:t>
            </a:r>
            <a:r>
              <a:rPr lang="pt-BR" sz="1200" b="0" i="0" kern="1200" dirty="0">
                <a:solidFill>
                  <a:schemeClr val="tx1"/>
                </a:solidFill>
                <a:effectLst/>
                <a:latin typeface="+mn-lt"/>
                <a:ea typeface="+mn-ea"/>
                <a:cs typeface="+mn-cs"/>
              </a:rPr>
              <a:t>processo gerador de dados. No caso do modelo com ordem 1, não importa quantos exemplos utilizássemos para treinar o modelo, ele não aprenderia</a:t>
            </a:r>
            <a:r>
              <a:rPr lang="pt-BR" sz="1200" b="0" i="0" kern="1200" baseline="0" dirty="0">
                <a:solidFill>
                  <a:schemeClr val="tx1"/>
                </a:solidFill>
                <a:effectLst/>
                <a:latin typeface="+mn-lt"/>
                <a:ea typeface="+mn-ea"/>
                <a:cs typeface="+mn-cs"/>
              </a:rPr>
              <a:t> a função </a:t>
            </a:r>
            <a:r>
              <a:rPr lang="pt-BR" sz="1200" b="0" i="0" kern="1200" dirty="0">
                <a:solidFill>
                  <a:schemeClr val="tx1"/>
                </a:solidFill>
                <a:effectLst/>
                <a:latin typeface="+mn-lt"/>
                <a:ea typeface="+mn-ea"/>
                <a:cs typeface="+mn-cs"/>
              </a:rPr>
              <a:t>verdadeira pois não tem </a:t>
            </a:r>
            <a:r>
              <a:rPr lang="pt-BR" sz="1200" b="1" i="1" kern="1200" dirty="0">
                <a:solidFill>
                  <a:schemeClr val="tx1"/>
                </a:solidFill>
                <a:effectLst/>
                <a:latin typeface="+mn-lt"/>
                <a:ea typeface="+mn-ea"/>
                <a:cs typeface="+mn-cs"/>
              </a:rPr>
              <a:t>capacidade</a:t>
            </a:r>
            <a:r>
              <a:rPr lang="pt-BR" sz="1200" b="0" i="0" kern="1200" dirty="0">
                <a:solidFill>
                  <a:schemeClr val="tx1"/>
                </a:solidFill>
                <a:effectLst/>
                <a:latin typeface="+mn-lt"/>
                <a:ea typeface="+mn-ea"/>
                <a:cs typeface="+mn-cs"/>
              </a:rPr>
              <a:t> para isso. Em geral, o erro de teste</a:t>
            </a:r>
            <a:r>
              <a:rPr lang="pt-BR" sz="1200" b="0" i="0" kern="1200" baseline="0" dirty="0">
                <a:solidFill>
                  <a:schemeClr val="tx1"/>
                </a:solidFill>
                <a:effectLst/>
                <a:latin typeface="+mn-lt"/>
                <a:ea typeface="+mn-ea"/>
                <a:cs typeface="+mn-cs"/>
              </a:rPr>
              <a:t> </a:t>
            </a:r>
            <a:r>
              <a:rPr lang="pt-BR" sz="1200" b="0" i="0" kern="1200" dirty="0">
                <a:solidFill>
                  <a:schemeClr val="tx1"/>
                </a:solidFill>
                <a:effectLst/>
                <a:latin typeface="+mn-lt"/>
                <a:ea typeface="+mn-ea"/>
                <a:cs typeface="+mn-cs"/>
              </a:rPr>
              <a:t>e o</a:t>
            </a:r>
            <a:r>
              <a:rPr lang="pt-BR" sz="1200" b="0" i="0" kern="1200" baseline="0" dirty="0">
                <a:solidFill>
                  <a:schemeClr val="tx1"/>
                </a:solidFill>
                <a:effectLst/>
                <a:latin typeface="+mn-lt"/>
                <a:ea typeface="+mn-ea"/>
                <a:cs typeface="+mn-cs"/>
              </a:rPr>
              <a:t> </a:t>
            </a:r>
            <a:r>
              <a:rPr lang="pt-BR" sz="1200" b="0" i="0" kern="1200" dirty="0">
                <a:solidFill>
                  <a:schemeClr val="tx1"/>
                </a:solidFill>
                <a:effectLst/>
                <a:latin typeface="+mn-lt"/>
                <a:ea typeface="+mn-ea"/>
                <a:cs typeface="+mn-cs"/>
              </a:rPr>
              <a:t>erro de treinamento convergem quando o tamanho do</a:t>
            </a:r>
            <a:r>
              <a:rPr lang="pt-BR" sz="1200" b="0" i="0" kern="1200" baseline="0" dirty="0">
                <a:solidFill>
                  <a:schemeClr val="tx1"/>
                </a:solidFill>
                <a:effectLst/>
                <a:latin typeface="+mn-lt"/>
                <a:ea typeface="+mn-ea"/>
                <a:cs typeface="+mn-cs"/>
              </a:rPr>
              <a:t> conjunto </a:t>
            </a:r>
            <a:r>
              <a:rPr lang="pt-BR" sz="1200" b="0" i="0" kern="1200" dirty="0">
                <a:solidFill>
                  <a:schemeClr val="tx1"/>
                </a:solidFill>
                <a:effectLst/>
                <a:latin typeface="+mn-lt"/>
                <a:ea typeface="+mn-ea"/>
                <a:cs typeface="+mn-cs"/>
              </a:rPr>
              <a:t>de treinamento aumenta.</a:t>
            </a:r>
          </a:p>
          <a:p>
            <a:endParaRPr lang="pt-BR" sz="1200" b="0" i="0" kern="1200" dirty="0">
              <a:solidFill>
                <a:schemeClr val="tx1"/>
              </a:solidFill>
              <a:effectLst/>
              <a:latin typeface="+mn-lt"/>
              <a:ea typeface="+mn-ea"/>
              <a:cs typeface="+mn-cs"/>
            </a:endParaRPr>
          </a:p>
          <a:p>
            <a:r>
              <a:rPr lang="pt-BR" sz="1200" b="0" i="0" kern="1200" dirty="0">
                <a:solidFill>
                  <a:schemeClr val="tx1"/>
                </a:solidFill>
                <a:effectLst/>
                <a:latin typeface="+mn-lt"/>
                <a:ea typeface="+mn-ea"/>
                <a:cs typeface="+mn-cs"/>
              </a:rPr>
              <a:t>O sobreajuste se torna mais provável</a:t>
            </a:r>
            <a:r>
              <a:rPr lang="pt-BR" sz="1200" b="0" i="0" kern="1200" baseline="0" dirty="0">
                <a:solidFill>
                  <a:schemeClr val="tx1"/>
                </a:solidFill>
                <a:effectLst/>
                <a:latin typeface="+mn-lt"/>
                <a:ea typeface="+mn-ea"/>
                <a:cs typeface="+mn-cs"/>
              </a:rPr>
              <a:t> quando o espaço de hipóteses e o número de atributos crescem, e menos provável quando o número de exemplos de treinamento aumenta.</a:t>
            </a:r>
          </a:p>
          <a:p>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17</a:t>
            </a:fld>
            <a:endParaRPr lang="nl-BE"/>
          </a:p>
        </p:txBody>
      </p:sp>
    </p:spTree>
    <p:extLst>
      <p:ext uri="{BB962C8B-B14F-4D97-AF65-F5344CB8AC3E}">
        <p14:creationId xmlns:p14="http://schemas.microsoft.com/office/powerpoint/2010/main" val="21930756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smtClean="0"/>
              <a:t>Overfitting significa que o modelo captura bem os padrões presentes nos dados de treinamento, mas falha em generalizar bem para dados ainda não apresentados ao modelo.</a:t>
            </a:r>
            <a:endParaRPr lang="pt-BR" sz="1200" b="0" i="0" kern="1200" dirty="0" smtClean="0">
              <a:solidFill>
                <a:schemeClr val="tx1"/>
              </a:solidFill>
              <a:effectLst/>
              <a:latin typeface="+mn-lt"/>
              <a:ea typeface="+mn-ea"/>
              <a:cs typeface="+mn-cs"/>
            </a:endParaRPr>
          </a:p>
          <a:p>
            <a:endParaRPr lang="pt-BR" sz="1200" b="0" i="0" kern="1200" dirty="0" smtClean="0">
              <a:solidFill>
                <a:schemeClr val="tx1"/>
              </a:solidFill>
              <a:effectLst/>
              <a:latin typeface="+mn-lt"/>
              <a:ea typeface="+mn-ea"/>
              <a:cs typeface="+mn-cs"/>
            </a:endParaRPr>
          </a:p>
          <a:p>
            <a:r>
              <a:rPr lang="pt-BR" sz="1200" b="0" i="0" kern="1200" dirty="0" smtClean="0">
                <a:solidFill>
                  <a:schemeClr val="tx1"/>
                </a:solidFill>
                <a:effectLst/>
                <a:latin typeface="+mn-lt"/>
                <a:ea typeface="+mn-ea"/>
                <a:cs typeface="+mn-cs"/>
              </a:rPr>
              <a:t>Pense </a:t>
            </a:r>
            <a:r>
              <a:rPr lang="pt-BR" sz="1200" b="0" i="0" kern="1200" dirty="0">
                <a:solidFill>
                  <a:schemeClr val="tx1"/>
                </a:solidFill>
                <a:effectLst/>
                <a:latin typeface="+mn-lt"/>
                <a:ea typeface="+mn-ea"/>
                <a:cs typeface="+mn-cs"/>
              </a:rPr>
              <a:t>no algoritmo utilizado para gerar o modelo com ordem</a:t>
            </a:r>
            <a:r>
              <a:rPr lang="pt-BR" sz="1200" b="0" i="0" kern="1200" baseline="0" dirty="0">
                <a:solidFill>
                  <a:schemeClr val="tx1"/>
                </a:solidFill>
                <a:effectLst/>
                <a:latin typeface="+mn-lt"/>
                <a:ea typeface="+mn-ea"/>
                <a:cs typeface="+mn-cs"/>
              </a:rPr>
              <a:t> 30</a:t>
            </a:r>
            <a:r>
              <a:rPr lang="pt-BR" sz="1200" b="0" i="0" kern="1200" dirty="0">
                <a:solidFill>
                  <a:schemeClr val="tx1"/>
                </a:solidFill>
                <a:effectLst/>
                <a:latin typeface="+mn-lt"/>
                <a:ea typeface="+mn-ea"/>
                <a:cs typeface="+mn-cs"/>
              </a:rPr>
              <a:t>, por exemplo. Se utilizássemos muitos exemplos de treinamento, eventualmente a sua </a:t>
            </a:r>
            <a:r>
              <a:rPr lang="pt-BR" sz="1200" b="1" i="0" kern="1200" dirty="0">
                <a:solidFill>
                  <a:schemeClr val="tx1"/>
                </a:solidFill>
                <a:effectLst/>
                <a:latin typeface="+mn-lt"/>
                <a:ea typeface="+mn-ea"/>
                <a:cs typeface="+mn-cs"/>
              </a:rPr>
              <a:t>capacidade</a:t>
            </a:r>
            <a:r>
              <a:rPr lang="pt-BR" sz="1200" b="0" i="0" kern="1200" dirty="0">
                <a:solidFill>
                  <a:schemeClr val="tx1"/>
                </a:solidFill>
                <a:effectLst/>
                <a:latin typeface="+mn-lt"/>
                <a:ea typeface="+mn-ea"/>
                <a:cs typeface="+mn-cs"/>
              </a:rPr>
              <a:t> não seria mais suficiente para passar por todos os pontos, ele então deixaria de aprender ruído para se concentrar em aprender a</a:t>
            </a:r>
            <a:r>
              <a:rPr lang="pt-BR" sz="1200" b="0" i="0" kern="1200" baseline="0" dirty="0">
                <a:solidFill>
                  <a:schemeClr val="tx1"/>
                </a:solidFill>
                <a:effectLst/>
                <a:latin typeface="+mn-lt"/>
                <a:ea typeface="+mn-ea"/>
                <a:cs typeface="+mn-cs"/>
              </a:rPr>
              <a:t> função por trás </a:t>
            </a:r>
            <a:r>
              <a:rPr lang="pt-BR" sz="1200" b="0" i="0" kern="1200" dirty="0">
                <a:solidFill>
                  <a:schemeClr val="tx1"/>
                </a:solidFill>
                <a:effectLst/>
                <a:latin typeface="+mn-lt"/>
                <a:ea typeface="+mn-ea"/>
                <a:cs typeface="+mn-cs"/>
              </a:rPr>
              <a:t>do processo gerador de dados. No caso do modelo com ordem 1, não importa quantos exemplos utilizássemos para treinar o modelo, ele não aprenderia</a:t>
            </a:r>
            <a:r>
              <a:rPr lang="pt-BR" sz="1200" b="0" i="0" kern="1200" baseline="0" dirty="0">
                <a:solidFill>
                  <a:schemeClr val="tx1"/>
                </a:solidFill>
                <a:effectLst/>
                <a:latin typeface="+mn-lt"/>
                <a:ea typeface="+mn-ea"/>
                <a:cs typeface="+mn-cs"/>
              </a:rPr>
              <a:t> a função </a:t>
            </a:r>
            <a:r>
              <a:rPr lang="pt-BR" sz="1200" b="0" i="0" kern="1200" dirty="0">
                <a:solidFill>
                  <a:schemeClr val="tx1"/>
                </a:solidFill>
                <a:effectLst/>
                <a:latin typeface="+mn-lt"/>
                <a:ea typeface="+mn-ea"/>
                <a:cs typeface="+mn-cs"/>
              </a:rPr>
              <a:t>verdadeira pois não tem </a:t>
            </a:r>
            <a:r>
              <a:rPr lang="pt-BR" sz="1200" b="1" i="1" kern="1200" dirty="0">
                <a:solidFill>
                  <a:schemeClr val="tx1"/>
                </a:solidFill>
                <a:effectLst/>
                <a:latin typeface="+mn-lt"/>
                <a:ea typeface="+mn-ea"/>
                <a:cs typeface="+mn-cs"/>
              </a:rPr>
              <a:t>capacidade</a:t>
            </a:r>
            <a:r>
              <a:rPr lang="pt-BR" sz="1200" b="0" i="0" kern="1200" dirty="0">
                <a:solidFill>
                  <a:schemeClr val="tx1"/>
                </a:solidFill>
                <a:effectLst/>
                <a:latin typeface="+mn-lt"/>
                <a:ea typeface="+mn-ea"/>
                <a:cs typeface="+mn-cs"/>
              </a:rPr>
              <a:t> para isso. Em geral, o erro de teste</a:t>
            </a:r>
            <a:r>
              <a:rPr lang="pt-BR" sz="1200" b="0" i="0" kern="1200" baseline="0" dirty="0">
                <a:solidFill>
                  <a:schemeClr val="tx1"/>
                </a:solidFill>
                <a:effectLst/>
                <a:latin typeface="+mn-lt"/>
                <a:ea typeface="+mn-ea"/>
                <a:cs typeface="+mn-cs"/>
              </a:rPr>
              <a:t> </a:t>
            </a:r>
            <a:r>
              <a:rPr lang="pt-BR" sz="1200" b="0" i="0" kern="1200" dirty="0">
                <a:solidFill>
                  <a:schemeClr val="tx1"/>
                </a:solidFill>
                <a:effectLst/>
                <a:latin typeface="+mn-lt"/>
                <a:ea typeface="+mn-ea"/>
                <a:cs typeface="+mn-cs"/>
              </a:rPr>
              <a:t>e o</a:t>
            </a:r>
            <a:r>
              <a:rPr lang="pt-BR" sz="1200" b="0" i="0" kern="1200" baseline="0" dirty="0">
                <a:solidFill>
                  <a:schemeClr val="tx1"/>
                </a:solidFill>
                <a:effectLst/>
                <a:latin typeface="+mn-lt"/>
                <a:ea typeface="+mn-ea"/>
                <a:cs typeface="+mn-cs"/>
              </a:rPr>
              <a:t> </a:t>
            </a:r>
            <a:r>
              <a:rPr lang="pt-BR" sz="1200" b="0" i="0" kern="1200" dirty="0">
                <a:solidFill>
                  <a:schemeClr val="tx1"/>
                </a:solidFill>
                <a:effectLst/>
                <a:latin typeface="+mn-lt"/>
                <a:ea typeface="+mn-ea"/>
                <a:cs typeface="+mn-cs"/>
              </a:rPr>
              <a:t>erro de treinamento convergem quando o tamanho do</a:t>
            </a:r>
            <a:r>
              <a:rPr lang="pt-BR" sz="1200" b="0" i="0" kern="1200" baseline="0" dirty="0">
                <a:solidFill>
                  <a:schemeClr val="tx1"/>
                </a:solidFill>
                <a:effectLst/>
                <a:latin typeface="+mn-lt"/>
                <a:ea typeface="+mn-ea"/>
                <a:cs typeface="+mn-cs"/>
              </a:rPr>
              <a:t> conjunto </a:t>
            </a:r>
            <a:r>
              <a:rPr lang="pt-BR" sz="1200" b="0" i="0" kern="1200" dirty="0">
                <a:solidFill>
                  <a:schemeClr val="tx1"/>
                </a:solidFill>
                <a:effectLst/>
                <a:latin typeface="+mn-lt"/>
                <a:ea typeface="+mn-ea"/>
                <a:cs typeface="+mn-cs"/>
              </a:rPr>
              <a:t>de treinamento aumenta.</a:t>
            </a:r>
          </a:p>
          <a:p>
            <a:endParaRPr lang="pt-BR" sz="1200" b="0" i="0" kern="1200" dirty="0">
              <a:solidFill>
                <a:schemeClr val="tx1"/>
              </a:solidFill>
              <a:effectLst/>
              <a:latin typeface="+mn-lt"/>
              <a:ea typeface="+mn-ea"/>
              <a:cs typeface="+mn-cs"/>
            </a:endParaRPr>
          </a:p>
          <a:p>
            <a:r>
              <a:rPr lang="pt-BR" sz="1200" b="0" i="0" kern="1200" dirty="0">
                <a:solidFill>
                  <a:schemeClr val="tx1"/>
                </a:solidFill>
                <a:effectLst/>
                <a:latin typeface="+mn-lt"/>
                <a:ea typeface="+mn-ea"/>
                <a:cs typeface="+mn-cs"/>
              </a:rPr>
              <a:t>O sobreajuste se torna mais provável</a:t>
            </a:r>
            <a:r>
              <a:rPr lang="pt-BR" sz="1200" b="0" i="0" kern="1200" baseline="0" dirty="0">
                <a:solidFill>
                  <a:schemeClr val="tx1"/>
                </a:solidFill>
                <a:effectLst/>
                <a:latin typeface="+mn-lt"/>
                <a:ea typeface="+mn-ea"/>
                <a:cs typeface="+mn-cs"/>
              </a:rPr>
              <a:t> quando o espaço de hipóteses e o número de atributos crescem, e menos provável quando o número de exemplos de treinamento aumenta.</a:t>
            </a:r>
          </a:p>
          <a:p>
            <a:endParaRPr lang="pt-BR" dirty="0"/>
          </a:p>
          <a:p>
            <a:r>
              <a:rPr lang="pt-BR" dirty="0"/>
              <a:t>Uma outra</a:t>
            </a:r>
            <a:r>
              <a:rPr lang="pt-BR" baseline="0" dirty="0"/>
              <a:t> forma de ver o sobreajuste é pensar que em espaços com um alto número de dimensões (ou seja, um alto número de atributos, x) a possibilidade que alguma dimensão, que na verdade é irrelevante, pareça por acaso ser útil na representação do mapeamento verdadeiro, ou seja, a função objetivo, é alta</a:t>
            </a:r>
            <a:r>
              <a:rPr lang="pt-BR" baseline="0" dirty="0" smtClean="0"/>
              <a:t>.</a:t>
            </a:r>
          </a:p>
          <a:p>
            <a:endParaRPr lang="pt-BR" baseline="0" dirty="0" smtClean="0"/>
          </a:p>
          <a:p>
            <a:r>
              <a:rPr lang="pt-BR" b="1" baseline="0" dirty="0" smtClean="0"/>
              <a:t>Referências</a:t>
            </a:r>
            <a:r>
              <a:rPr lang="pt-BR" baseline="0" dirty="0" smtClean="0"/>
              <a:t>:</a:t>
            </a:r>
          </a:p>
          <a:p>
            <a:r>
              <a:rPr lang="pt-BR" baseline="0" dirty="0" smtClean="0"/>
              <a:t>[1] https://www.steveklosterman.com/over-under/</a:t>
            </a:r>
          </a:p>
          <a:p>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18</a:t>
            </a:fld>
            <a:endParaRPr lang="nl-BE"/>
          </a:p>
        </p:txBody>
      </p:sp>
    </p:spTree>
    <p:extLst>
      <p:ext uri="{BB962C8B-B14F-4D97-AF65-F5344CB8AC3E}">
        <p14:creationId xmlns:p14="http://schemas.microsoft.com/office/powerpoint/2010/main" val="35760548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smtClean="0"/>
              <a:t>Todo estimador tem suas vantagens e desvantagens. Seu erro de generalização pode ser decomposto em termos de viés (bias), variância e ruído. O</a:t>
            </a:r>
            <a:r>
              <a:rPr lang="pt-BR" baseline="0" dirty="0" smtClean="0"/>
              <a:t> bias </a:t>
            </a:r>
            <a:r>
              <a:rPr lang="pt-BR" dirty="0" smtClean="0"/>
              <a:t>de um estimador é seu erro médio para diferentes conjuntos de treinamento. A variância de um estimador indica o quão sensível ele é a conjuntos de treinamento variáveis. O ruído é uma propriedade dos dados.</a:t>
            </a:r>
          </a:p>
          <a:p>
            <a:endParaRPr lang="pt-BR" dirty="0" smtClean="0"/>
          </a:p>
          <a:p>
            <a:r>
              <a:rPr lang="pt-BR" dirty="0" smtClean="0"/>
              <a:t>No problema unidimensional, é fácil ver se o estimador sofre de viés ou variância. No entanto, em espaços de grande dimensão, os modelos podem se tornar muito difíceis de visualizar.</a:t>
            </a:r>
          </a:p>
          <a:p>
            <a:pPr marL="0" marR="0" indent="0" algn="l" defTabSz="914400" rtl="0" eaLnBrk="1" fontAlgn="auto" latinLnBrk="0" hangingPunct="1">
              <a:lnSpc>
                <a:spcPct val="100000"/>
              </a:lnSpc>
              <a:spcBef>
                <a:spcPts val="0"/>
              </a:spcBef>
              <a:spcAft>
                <a:spcPts val="0"/>
              </a:spcAft>
              <a:buClrTx/>
              <a:buSzTx/>
              <a:buFontTx/>
              <a:buNone/>
              <a:tabLst/>
              <a:defRPr/>
            </a:pPr>
            <a:endParaRPr lang="pt-BR"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Os conceitos de erro de representação e underfitting estão intimamente relacionados.</a:t>
            </a:r>
          </a:p>
          <a:p>
            <a:pPr marL="0" marR="0" indent="0" algn="l" defTabSz="914400" rtl="0" eaLnBrk="1" fontAlgn="auto" latinLnBrk="0" hangingPunct="1">
              <a:lnSpc>
                <a:spcPct val="100000"/>
              </a:lnSpc>
              <a:spcBef>
                <a:spcPts val="0"/>
              </a:spcBef>
              <a:spcAft>
                <a:spcPts val="0"/>
              </a:spcAft>
              <a:buClrTx/>
              <a:buSzTx/>
              <a:buFontTx/>
              <a:buNone/>
              <a:tabLst/>
              <a:defRPr/>
            </a:pPr>
            <a:endParaRPr lang="pt-BR"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Um modelo com alto valor de bias falha em capturar padrões significativos nos dados.</a:t>
            </a:r>
          </a:p>
          <a:p>
            <a:pPr marL="0" marR="0" indent="0" algn="l" defTabSz="914400" rtl="0" eaLnBrk="1" fontAlgn="auto" latinLnBrk="0" hangingPunct="1">
              <a:lnSpc>
                <a:spcPct val="100000"/>
              </a:lnSpc>
              <a:spcBef>
                <a:spcPts val="0"/>
              </a:spcBef>
              <a:spcAft>
                <a:spcPts val="0"/>
              </a:spcAft>
              <a:buClrTx/>
              <a:buSzTx/>
              <a:buFontTx/>
              <a:buNone/>
              <a:tabLst/>
              <a:defRPr/>
            </a:pPr>
            <a:endParaRPr lang="pt-BR"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Este </a:t>
            </a:r>
            <a:r>
              <a:rPr lang="pt-BR" dirty="0"/>
              <a:t>erro é devido a suposições erradas sobre os </a:t>
            </a:r>
            <a:r>
              <a:rPr lang="pt-BR" dirty="0" smtClean="0"/>
              <a:t>dados (por exemplo, seu</a:t>
            </a:r>
            <a:r>
              <a:rPr lang="pt-BR" baseline="0" dirty="0" smtClean="0"/>
              <a:t> formato)</a:t>
            </a:r>
            <a:r>
              <a:rPr lang="pt-BR" dirty="0" smtClean="0"/>
              <a:t>. </a:t>
            </a:r>
            <a:r>
              <a:rPr lang="pt-BR" dirty="0"/>
              <a:t>No caso do exemplo</a:t>
            </a:r>
            <a:r>
              <a:rPr lang="pt-BR" baseline="0" dirty="0"/>
              <a:t> </a:t>
            </a:r>
            <a:r>
              <a:rPr lang="pt-BR" baseline="0" dirty="0" smtClean="0"/>
              <a:t>com um modelo polinomial de ordem 1 (reta), </a:t>
            </a:r>
            <a:r>
              <a:rPr lang="pt-BR" baseline="0" dirty="0"/>
              <a:t>o modelo utilizado para aproximar </a:t>
            </a:r>
            <a:r>
              <a:rPr lang="pt-BR" dirty="0"/>
              <a:t>faz uma forte suposição sobre os dados. Para este exemplo, a suposição é que os dados podem</a:t>
            </a:r>
            <a:r>
              <a:rPr lang="pt-BR" baseline="0" dirty="0"/>
              <a:t> ser modelados por uma reta</a:t>
            </a:r>
            <a:r>
              <a:rPr lang="pt-BR" dirty="0"/>
              <a:t>, o que é evidentemente muito errado. Mesmo que seu conjunto de treinamento dispusesse de todos os infinitos exemplos</a:t>
            </a:r>
            <a:r>
              <a:rPr lang="pt-BR" baseline="0" dirty="0"/>
              <a:t> do meapeamento y </a:t>
            </a:r>
            <a:r>
              <a:rPr lang="pt-BR" baseline="0" dirty="0" smtClean="0"/>
              <a:t>= f(x</a:t>
            </a:r>
            <a:r>
              <a:rPr lang="pt-BR" baseline="0" dirty="0"/>
              <a:t>), devido a </a:t>
            </a:r>
            <a:r>
              <a:rPr lang="pt-BR" dirty="0"/>
              <a:t>suposição errada sobre os dados (ou seja, </a:t>
            </a:r>
            <a:r>
              <a:rPr lang="pt-BR" baseline="0" dirty="0"/>
              <a:t>um modelo com complexidade menor do que a do modelo gerador), não seria possível obter um modelo que se aproxime do mapeamento verdadeiro. É provável que um modelo com alto bias subajuste os dados de treinamento.</a:t>
            </a:r>
          </a:p>
          <a:p>
            <a:pPr marL="0" marR="0" indent="0" algn="l" defTabSz="914400" rtl="0" eaLnBrk="1" fontAlgn="auto" latinLnBrk="0" hangingPunct="1">
              <a:lnSpc>
                <a:spcPct val="100000"/>
              </a:lnSpc>
              <a:spcBef>
                <a:spcPts val="0"/>
              </a:spcBef>
              <a:spcAft>
                <a:spcPts val="0"/>
              </a:spcAft>
              <a:buClrTx/>
              <a:buSzTx/>
              <a:buFontTx/>
              <a:buNone/>
              <a:tabLst/>
              <a:defRPr/>
            </a:pPr>
            <a:endParaRPr lang="pt-BR"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pt-BR" baseline="0" dirty="0"/>
              <a:t>Um bias alto faria com que um algoritmo perdesse relações relevantes entre os atributos de entrada e as saídas</a:t>
            </a:r>
            <a:r>
              <a:rPr lang="pt-BR"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endParaRPr lang="pt-BR"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pt-BR" b="1" baseline="0" dirty="0" smtClean="0"/>
              <a:t>Referências</a:t>
            </a:r>
            <a:r>
              <a:rPr lang="pt-BR"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pt-BR" baseline="0" dirty="0" smtClean="0"/>
              <a:t>[1] https://scikit-learn.org/stable/modules/learning_curve.html</a:t>
            </a:r>
          </a:p>
          <a:p>
            <a:pPr marL="0" marR="0" indent="0" algn="l" defTabSz="914400" rtl="0" eaLnBrk="1" fontAlgn="auto" latinLnBrk="0" hangingPunct="1">
              <a:lnSpc>
                <a:spcPct val="100000"/>
              </a:lnSpc>
              <a:spcBef>
                <a:spcPts val="0"/>
              </a:spcBef>
              <a:spcAft>
                <a:spcPts val="0"/>
              </a:spcAft>
              <a:buClrTx/>
              <a:buSzTx/>
              <a:buFontTx/>
              <a:buNone/>
              <a:tabLst/>
              <a:defRPr/>
            </a:pPr>
            <a:r>
              <a:rPr lang="pt-BR" baseline="0" dirty="0" smtClean="0"/>
              <a:t>[2] https://scikit-learn.org/stable/auto_examples/model_selection/plot_underfitting_overfitting.html</a:t>
            </a:r>
          </a:p>
          <a:p>
            <a:pPr marL="0" marR="0" indent="0" algn="l" defTabSz="914400" rtl="0" eaLnBrk="1" fontAlgn="auto" latinLnBrk="0" hangingPunct="1">
              <a:lnSpc>
                <a:spcPct val="100000"/>
              </a:lnSpc>
              <a:spcBef>
                <a:spcPts val="0"/>
              </a:spcBef>
              <a:spcAft>
                <a:spcPts val="0"/>
              </a:spcAft>
              <a:buClrTx/>
              <a:buSzTx/>
              <a:buFontTx/>
              <a:buNone/>
              <a:tabLst/>
              <a:defRPr/>
            </a:pPr>
            <a:r>
              <a:rPr lang="pt-BR" baseline="0" dirty="0" smtClean="0"/>
              <a:t>[3] https://medium.com/@yixinsun_56102/understanding-generalization-error-in-machine-learning-e6c03b203036</a:t>
            </a:r>
          </a:p>
          <a:p>
            <a:pPr marL="0" marR="0" indent="0" algn="l" defTabSz="914400" rtl="0" eaLnBrk="1" fontAlgn="auto" latinLnBrk="0" hangingPunct="1">
              <a:lnSpc>
                <a:spcPct val="100000"/>
              </a:lnSpc>
              <a:spcBef>
                <a:spcPts val="0"/>
              </a:spcBef>
              <a:spcAft>
                <a:spcPts val="0"/>
              </a:spcAft>
              <a:buClrTx/>
              <a:buSzTx/>
              <a:buFontTx/>
              <a:buNone/>
              <a:tabLst/>
              <a:defRPr/>
            </a:pPr>
            <a:r>
              <a:rPr lang="pt-BR" baseline="0" dirty="0" smtClean="0"/>
              <a:t>[4] https://www.cs.toronto.edu/~lczhang/321/notes/notes09.pdf</a:t>
            </a:r>
          </a:p>
          <a:p>
            <a:pPr marL="0" marR="0" indent="0" algn="l" defTabSz="914400" rtl="0" eaLnBrk="1" fontAlgn="auto" latinLnBrk="0" hangingPunct="1">
              <a:lnSpc>
                <a:spcPct val="100000"/>
              </a:lnSpc>
              <a:spcBef>
                <a:spcPts val="0"/>
              </a:spcBef>
              <a:spcAft>
                <a:spcPts val="0"/>
              </a:spcAft>
              <a:buClrTx/>
              <a:buSzTx/>
              <a:buFontTx/>
              <a:buNone/>
              <a:tabLst/>
              <a:defRPr/>
            </a:pPr>
            <a:r>
              <a:rPr lang="pt-BR" baseline="0" dirty="0" smtClean="0"/>
              <a:t>[5] https://machinelearningmastery.com/calculate-the-bias-variance-trade-off/#:~:text=The%20irreducible%20error%20is%20the,cannot%20be%20eliminated%20by%20modeling.</a:t>
            </a:r>
          </a:p>
          <a:p>
            <a:pPr marL="0" marR="0" indent="0" algn="l" defTabSz="914400" rtl="0" eaLnBrk="1" fontAlgn="auto" latinLnBrk="0" hangingPunct="1">
              <a:lnSpc>
                <a:spcPct val="100000"/>
              </a:lnSpc>
              <a:spcBef>
                <a:spcPts val="0"/>
              </a:spcBef>
              <a:spcAft>
                <a:spcPts val="0"/>
              </a:spcAft>
              <a:buClrTx/>
              <a:buSzTx/>
              <a:buFontTx/>
              <a:buNone/>
              <a:tabLst/>
              <a:defRPr/>
            </a:pPr>
            <a:r>
              <a:rPr lang="pt-BR" baseline="0" dirty="0" smtClean="0"/>
              <a:t>[6] https://www.machinecurve.com/index.php/2020/11/02/machine-learning-error-bias-variance-and-irreducible-error-with-python/</a:t>
            </a:r>
          </a:p>
          <a:p>
            <a:pPr marL="0" marR="0" indent="0" algn="l" defTabSz="914400" rtl="0" eaLnBrk="1" fontAlgn="auto" latinLnBrk="0" hangingPunct="1">
              <a:lnSpc>
                <a:spcPct val="100000"/>
              </a:lnSpc>
              <a:spcBef>
                <a:spcPts val="0"/>
              </a:spcBef>
              <a:spcAft>
                <a:spcPts val="0"/>
              </a:spcAft>
              <a:buClrTx/>
              <a:buSzTx/>
              <a:buFontTx/>
              <a:buNone/>
              <a:tabLst/>
              <a:defRPr/>
            </a:pPr>
            <a:r>
              <a:rPr lang="pt-BR" baseline="0" dirty="0" smtClean="0"/>
              <a:t>[7] http://rasbt.github.io/mlxtend/user_guide/evaluate/bias_variance_decomp/</a:t>
            </a:r>
          </a:p>
          <a:p>
            <a:pPr marL="0" marR="0" indent="0" algn="l" defTabSz="914400" rtl="0" eaLnBrk="1" fontAlgn="auto" latinLnBrk="0" hangingPunct="1">
              <a:lnSpc>
                <a:spcPct val="100000"/>
              </a:lnSpc>
              <a:spcBef>
                <a:spcPts val="0"/>
              </a:spcBef>
              <a:spcAft>
                <a:spcPts val="0"/>
              </a:spcAft>
              <a:buClrTx/>
              <a:buSzTx/>
              <a:buFontTx/>
              <a:buNone/>
              <a:tabLst/>
              <a:defRPr/>
            </a:pPr>
            <a:r>
              <a:rPr lang="pt-BR" baseline="0" dirty="0" smtClean="0"/>
              <a:t>[8] https://devopedia.org/bias-variance-trade-off</a:t>
            </a:r>
          </a:p>
          <a:p>
            <a:pPr marL="0" marR="0" indent="0" algn="l" defTabSz="914400" rtl="0" eaLnBrk="1" fontAlgn="auto" latinLnBrk="0" hangingPunct="1">
              <a:lnSpc>
                <a:spcPct val="100000"/>
              </a:lnSpc>
              <a:spcBef>
                <a:spcPts val="0"/>
              </a:spcBef>
              <a:spcAft>
                <a:spcPts val="0"/>
              </a:spcAft>
              <a:buClrTx/>
              <a:buSzTx/>
              <a:buFontTx/>
              <a:buNone/>
              <a:tabLst/>
              <a:defRPr/>
            </a:pPr>
            <a:endParaRPr lang="pt-BR" dirty="0" smtClean="0"/>
          </a:p>
        </p:txBody>
      </p:sp>
      <p:sp>
        <p:nvSpPr>
          <p:cNvPr id="4" name="Slide Number Placeholder 3"/>
          <p:cNvSpPr>
            <a:spLocks noGrp="1"/>
          </p:cNvSpPr>
          <p:nvPr>
            <p:ph type="sldNum" sz="quarter" idx="10"/>
          </p:nvPr>
        </p:nvSpPr>
        <p:spPr/>
        <p:txBody>
          <a:bodyPr/>
          <a:lstStyle/>
          <a:p>
            <a:fld id="{DA8B99DF-01BC-492A-8CEF-4FD88D18DD9D}" type="slidenum">
              <a:rPr lang="nl-BE" smtClean="0"/>
              <a:t>19</a:t>
            </a:fld>
            <a:endParaRPr lang="nl-BE"/>
          </a:p>
        </p:txBody>
      </p:sp>
    </p:spTree>
    <p:extLst>
      <p:ext uri="{BB962C8B-B14F-4D97-AF65-F5344CB8AC3E}">
        <p14:creationId xmlns:p14="http://schemas.microsoft.com/office/powerpoint/2010/main" val="41599122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sz="1200" dirty="0" smtClean="0"/>
              <a:t>Os conceitos de erro de estimação e overfitting estão intimamente relacionados.</a:t>
            </a:r>
          </a:p>
          <a:p>
            <a:endParaRPr lang="pt-BR" sz="1200" dirty="0" smtClean="0"/>
          </a:p>
          <a:p>
            <a:r>
              <a:rPr lang="pt-BR" sz="1200" dirty="0" smtClean="0"/>
              <a:t>A</a:t>
            </a:r>
            <a:r>
              <a:rPr lang="pt-BR" sz="1200" baseline="0" dirty="0" smtClean="0"/>
              <a:t> v</a:t>
            </a:r>
            <a:r>
              <a:rPr lang="pt-BR" sz="1200" dirty="0" smtClean="0"/>
              <a:t>ariância é a flexibilidade de um algoritmo para aprender padrões presentes nos dados observados.</a:t>
            </a:r>
          </a:p>
          <a:p>
            <a:endParaRPr lang="pt-BR" sz="1200" dirty="0" smtClean="0"/>
          </a:p>
          <a:p>
            <a:r>
              <a:rPr lang="pt-BR" sz="1200" dirty="0" smtClean="0"/>
              <a:t>A </a:t>
            </a:r>
            <a:r>
              <a:rPr lang="pt-BR" sz="1200" dirty="0"/>
              <a:t>variância refere-se ao quanto o modelo depende dos dados de treinamento.</a:t>
            </a:r>
          </a:p>
          <a:p>
            <a:endParaRPr lang="pt-BR" sz="1200" dirty="0"/>
          </a:p>
          <a:p>
            <a:r>
              <a:rPr lang="pt-BR" sz="1200" b="0" i="0" kern="1200" dirty="0">
                <a:solidFill>
                  <a:schemeClr val="tx1"/>
                </a:solidFill>
                <a:effectLst/>
                <a:latin typeface="+mn-lt"/>
                <a:ea typeface="+mn-ea"/>
                <a:cs typeface="+mn-cs"/>
              </a:rPr>
              <a:t>Não queremos que a previsão do nosso modelo dependa bruscamente </a:t>
            </a:r>
            <a:r>
              <a:rPr lang="pt-BR" sz="1200" b="0" i="0" kern="1200" dirty="0" smtClean="0">
                <a:solidFill>
                  <a:schemeClr val="tx1"/>
                </a:solidFill>
                <a:effectLst/>
                <a:latin typeface="+mn-lt"/>
                <a:ea typeface="+mn-ea"/>
                <a:cs typeface="+mn-cs"/>
              </a:rPr>
              <a:t>das amostras com as quais ele </a:t>
            </a:r>
            <a:r>
              <a:rPr lang="pt-BR" sz="1200" b="0" i="0" kern="1200" dirty="0">
                <a:solidFill>
                  <a:schemeClr val="tx1"/>
                </a:solidFill>
                <a:effectLst/>
                <a:latin typeface="+mn-lt"/>
                <a:ea typeface="+mn-ea"/>
                <a:cs typeface="+mn-cs"/>
              </a:rPr>
              <a:t>foi treinado.</a:t>
            </a:r>
            <a:endParaRPr lang="pt-BR" sz="1200" dirty="0"/>
          </a:p>
          <a:p>
            <a:endParaRPr lang="pt-BR" sz="1200" dirty="0"/>
          </a:p>
          <a:p>
            <a:r>
              <a:rPr lang="pt-BR" sz="1200" dirty="0"/>
              <a:t>No caso do</a:t>
            </a:r>
            <a:r>
              <a:rPr lang="pt-BR" sz="1200" baseline="0" dirty="0"/>
              <a:t> </a:t>
            </a:r>
            <a:r>
              <a:rPr lang="pt-BR" sz="1200" dirty="0"/>
              <a:t>polinômio de grau 1, o modelo depende muito pouco dos dados de treinamento (baixa variância), porque ele quase não dá atenção aos pontos</a:t>
            </a:r>
            <a:r>
              <a:rPr lang="pt-BR" sz="1200" baseline="0" dirty="0"/>
              <a:t> devido a forte suposição deque os dadospodem ser modelados por uma reta.</a:t>
            </a:r>
          </a:p>
          <a:p>
            <a:endParaRPr lang="pt-BR" sz="1200"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pt-BR" sz="1200" b="0" i="0" kern="1200" dirty="0">
                <a:solidFill>
                  <a:schemeClr val="tx1"/>
                </a:solidFill>
                <a:effectLst/>
                <a:latin typeface="+mn-lt"/>
                <a:ea typeface="+mn-ea"/>
                <a:cs typeface="+mn-cs"/>
              </a:rPr>
              <a:t>Um detalhe muito importante é que a </a:t>
            </a:r>
            <a:r>
              <a:rPr lang="pt-BR" sz="1200" b="1" i="0" kern="1200" dirty="0">
                <a:solidFill>
                  <a:schemeClr val="tx1"/>
                </a:solidFill>
                <a:effectLst/>
                <a:latin typeface="+mn-lt"/>
                <a:ea typeface="+mn-ea"/>
                <a:cs typeface="+mn-cs"/>
              </a:rPr>
              <a:t>variância pode ser diminuída aumentando-se a quantidade de exemplos de treinamento</a:t>
            </a:r>
            <a:r>
              <a:rPr lang="pt-BR" sz="1200" b="0" i="0" kern="1200" dirty="0">
                <a:solidFill>
                  <a:schemeClr val="tx1"/>
                </a:solidFill>
                <a:effectLst/>
                <a:latin typeface="+mn-lt"/>
                <a:ea typeface="+mn-ea"/>
                <a:cs typeface="+mn-cs"/>
              </a:rPr>
              <a:t>, algo que não pode ser feito com o</a:t>
            </a:r>
            <a:r>
              <a:rPr lang="pt-BR" sz="1200" b="0" i="0" kern="1200" baseline="0" dirty="0">
                <a:solidFill>
                  <a:schemeClr val="tx1"/>
                </a:solidFill>
                <a:effectLst/>
                <a:latin typeface="+mn-lt"/>
                <a:ea typeface="+mn-ea"/>
                <a:cs typeface="+mn-cs"/>
              </a:rPr>
              <a:t> </a:t>
            </a:r>
            <a:r>
              <a:rPr lang="pt-BR" sz="1200" b="1" i="0" kern="1200" baseline="0" dirty="0">
                <a:solidFill>
                  <a:schemeClr val="tx1"/>
                </a:solidFill>
                <a:effectLst/>
                <a:latin typeface="+mn-lt"/>
                <a:ea typeface="+mn-ea"/>
                <a:cs typeface="+mn-cs"/>
              </a:rPr>
              <a:t>bias</a:t>
            </a:r>
            <a:r>
              <a:rPr lang="pt-BR" sz="1200" b="0" i="0" kern="1200" dirty="0">
                <a:solidFill>
                  <a:schemeClr val="tx1"/>
                </a:solidFill>
                <a:effectLst/>
                <a:latin typeface="+mn-lt"/>
                <a:ea typeface="+mn-ea"/>
                <a:cs typeface="+mn-cs"/>
              </a:rPr>
              <a:t>. Pense no algoritmo utilizado para gerar o modelo com ordem</a:t>
            </a:r>
            <a:r>
              <a:rPr lang="pt-BR" sz="1200" b="0" i="0" kern="1200" baseline="0" dirty="0">
                <a:solidFill>
                  <a:schemeClr val="tx1"/>
                </a:solidFill>
                <a:effectLst/>
                <a:latin typeface="+mn-lt"/>
                <a:ea typeface="+mn-ea"/>
                <a:cs typeface="+mn-cs"/>
              </a:rPr>
              <a:t> 30</a:t>
            </a:r>
            <a:r>
              <a:rPr lang="pt-BR" sz="1200" b="0" i="0" kern="1200" dirty="0">
                <a:solidFill>
                  <a:schemeClr val="tx1"/>
                </a:solidFill>
                <a:effectLst/>
                <a:latin typeface="+mn-lt"/>
                <a:ea typeface="+mn-ea"/>
                <a:cs typeface="+mn-cs"/>
              </a:rPr>
              <a:t>, por exemplo. Se utilizássemos muitos exemplos de treinamento, eventualmente a sua </a:t>
            </a:r>
            <a:r>
              <a:rPr lang="pt-BR" sz="1200" b="1" i="0" kern="1200" dirty="0">
                <a:solidFill>
                  <a:schemeClr val="tx1"/>
                </a:solidFill>
                <a:effectLst/>
                <a:latin typeface="+mn-lt"/>
                <a:ea typeface="+mn-ea"/>
                <a:cs typeface="+mn-cs"/>
              </a:rPr>
              <a:t>capacidade</a:t>
            </a:r>
            <a:r>
              <a:rPr lang="pt-BR" sz="1200" b="0" i="0" kern="1200" dirty="0">
                <a:solidFill>
                  <a:schemeClr val="tx1"/>
                </a:solidFill>
                <a:effectLst/>
                <a:latin typeface="+mn-lt"/>
                <a:ea typeface="+mn-ea"/>
                <a:cs typeface="+mn-cs"/>
              </a:rPr>
              <a:t> não seria mais suficiente para passar por todos os pontos, ele então deixaria de aprender ruído para se concentrar em aprender a</a:t>
            </a:r>
            <a:r>
              <a:rPr lang="pt-BR" sz="1200" b="0" i="0" kern="1200" baseline="0" dirty="0">
                <a:solidFill>
                  <a:schemeClr val="tx1"/>
                </a:solidFill>
                <a:effectLst/>
                <a:latin typeface="+mn-lt"/>
                <a:ea typeface="+mn-ea"/>
                <a:cs typeface="+mn-cs"/>
              </a:rPr>
              <a:t> função por trás </a:t>
            </a:r>
            <a:r>
              <a:rPr lang="pt-BR" sz="1200" b="0" i="0" kern="1200" dirty="0">
                <a:solidFill>
                  <a:schemeClr val="tx1"/>
                </a:solidFill>
                <a:effectLst/>
                <a:latin typeface="+mn-lt"/>
                <a:ea typeface="+mn-ea"/>
                <a:cs typeface="+mn-cs"/>
              </a:rPr>
              <a:t>do processo gerador de dados. No caso do modelo com ordem 1, não importa quantos exemplos utilizássemos para treinar o modelo, ele não aprenderia</a:t>
            </a:r>
            <a:r>
              <a:rPr lang="pt-BR" sz="1200" b="0" i="0" kern="1200" baseline="0" dirty="0">
                <a:solidFill>
                  <a:schemeClr val="tx1"/>
                </a:solidFill>
                <a:effectLst/>
                <a:latin typeface="+mn-lt"/>
                <a:ea typeface="+mn-ea"/>
                <a:cs typeface="+mn-cs"/>
              </a:rPr>
              <a:t> a função </a:t>
            </a:r>
            <a:r>
              <a:rPr lang="pt-BR" sz="1200" b="0" i="0" kern="1200" dirty="0">
                <a:solidFill>
                  <a:schemeClr val="tx1"/>
                </a:solidFill>
                <a:effectLst/>
                <a:latin typeface="+mn-lt"/>
                <a:ea typeface="+mn-ea"/>
                <a:cs typeface="+mn-cs"/>
              </a:rPr>
              <a:t>verdadeira pois não tem </a:t>
            </a:r>
            <a:r>
              <a:rPr lang="pt-BR" sz="1200" b="1" i="1" kern="1200" dirty="0">
                <a:solidFill>
                  <a:schemeClr val="tx1"/>
                </a:solidFill>
                <a:effectLst/>
                <a:latin typeface="+mn-lt"/>
                <a:ea typeface="+mn-ea"/>
                <a:cs typeface="+mn-cs"/>
              </a:rPr>
              <a:t>capacidade</a:t>
            </a:r>
            <a:r>
              <a:rPr lang="pt-BR" sz="1200" b="0" i="0" kern="1200" dirty="0">
                <a:solidFill>
                  <a:schemeClr val="tx1"/>
                </a:solidFill>
                <a:effectLst/>
                <a:latin typeface="+mn-lt"/>
                <a:ea typeface="+mn-ea"/>
                <a:cs typeface="+mn-cs"/>
              </a:rPr>
              <a:t> para isso. Em geral, o erro de </a:t>
            </a:r>
            <a:r>
              <a:rPr lang="pt-BR" sz="1200" b="0" i="0" kern="1200" dirty="0" smtClean="0">
                <a:solidFill>
                  <a:schemeClr val="tx1"/>
                </a:solidFill>
                <a:effectLst/>
                <a:latin typeface="+mn-lt"/>
                <a:ea typeface="+mn-ea"/>
                <a:cs typeface="+mn-cs"/>
              </a:rPr>
              <a:t>validação e </a:t>
            </a:r>
            <a:r>
              <a:rPr lang="pt-BR" sz="1200" b="0" i="0" kern="1200" dirty="0">
                <a:solidFill>
                  <a:schemeClr val="tx1"/>
                </a:solidFill>
                <a:effectLst/>
                <a:latin typeface="+mn-lt"/>
                <a:ea typeface="+mn-ea"/>
                <a:cs typeface="+mn-cs"/>
              </a:rPr>
              <a:t>o</a:t>
            </a:r>
            <a:r>
              <a:rPr lang="pt-BR" sz="1200" b="0" i="0" kern="1200" baseline="0" dirty="0">
                <a:solidFill>
                  <a:schemeClr val="tx1"/>
                </a:solidFill>
                <a:effectLst/>
                <a:latin typeface="+mn-lt"/>
                <a:ea typeface="+mn-ea"/>
                <a:cs typeface="+mn-cs"/>
              </a:rPr>
              <a:t> </a:t>
            </a:r>
            <a:r>
              <a:rPr lang="pt-BR" sz="1200" b="0" i="0" kern="1200" dirty="0">
                <a:solidFill>
                  <a:schemeClr val="tx1"/>
                </a:solidFill>
                <a:effectLst/>
                <a:latin typeface="+mn-lt"/>
                <a:ea typeface="+mn-ea"/>
                <a:cs typeface="+mn-cs"/>
              </a:rPr>
              <a:t>erro de treinamento convergem quando o tamanho do</a:t>
            </a:r>
            <a:r>
              <a:rPr lang="pt-BR" sz="1200" b="0" i="0" kern="1200" baseline="0" dirty="0">
                <a:solidFill>
                  <a:schemeClr val="tx1"/>
                </a:solidFill>
                <a:effectLst/>
                <a:latin typeface="+mn-lt"/>
                <a:ea typeface="+mn-ea"/>
                <a:cs typeface="+mn-cs"/>
              </a:rPr>
              <a:t> conjunto </a:t>
            </a:r>
            <a:r>
              <a:rPr lang="pt-BR" sz="1200" b="0" i="0" kern="1200" dirty="0">
                <a:solidFill>
                  <a:schemeClr val="tx1"/>
                </a:solidFill>
                <a:effectLst/>
                <a:latin typeface="+mn-lt"/>
                <a:ea typeface="+mn-ea"/>
                <a:cs typeface="+mn-cs"/>
              </a:rPr>
              <a:t>de treinamento aumenta.</a:t>
            </a:r>
            <a:endParaRPr lang="pt-BR" dirty="0"/>
          </a:p>
          <a:p>
            <a:endParaRPr lang="pt-BR" sz="1200" dirty="0" smtClean="0"/>
          </a:p>
          <a:p>
            <a:endParaRPr lang="pt-BR" sz="1200" dirty="0" smtClean="0"/>
          </a:p>
          <a:p>
            <a:r>
              <a:rPr lang="pt-BR" sz="1200" dirty="0" smtClean="0"/>
              <a:t>Erro</a:t>
            </a:r>
            <a:r>
              <a:rPr lang="pt-BR" sz="1200" baseline="0" dirty="0" smtClean="0"/>
              <a:t> de generalização = erro de aproximação + erro de estimação = bias^2 + var</a:t>
            </a:r>
          </a:p>
          <a:p>
            <a:endParaRPr lang="pt-BR" sz="1200" baseline="0" dirty="0" smtClean="0"/>
          </a:p>
          <a:p>
            <a:r>
              <a:rPr lang="pt-BR" sz="1200" dirty="0" smtClean="0"/>
              <a:t>A variância se refere ao valor pelo qual sua estimativa de f(X) mudaria se a estimamos usando um conjunto de dados de treinamento diferente. Uma vez que os dados de treinamento são usados para ajustar o método de aprendizado estatístico, diferentes conjuntos de dados de treinamento resultarão em uma estimativa diferente. Mas, idealmente, a estimativa para f (X) não deve variar muito entre as séries de treinamento.</a:t>
            </a:r>
            <a:endParaRPr lang="pt-BR" sz="1200" dirty="0"/>
          </a:p>
        </p:txBody>
      </p:sp>
      <p:sp>
        <p:nvSpPr>
          <p:cNvPr id="4" name="Slide Number Placeholder 3"/>
          <p:cNvSpPr>
            <a:spLocks noGrp="1"/>
          </p:cNvSpPr>
          <p:nvPr>
            <p:ph type="sldNum" sz="quarter" idx="10"/>
          </p:nvPr>
        </p:nvSpPr>
        <p:spPr/>
        <p:txBody>
          <a:bodyPr/>
          <a:lstStyle/>
          <a:p>
            <a:fld id="{DA8B99DF-01BC-492A-8CEF-4FD88D18DD9D}" type="slidenum">
              <a:rPr lang="nl-BE" smtClean="0"/>
              <a:t>20</a:t>
            </a:fld>
            <a:endParaRPr lang="nl-BE"/>
          </a:p>
        </p:txBody>
      </p:sp>
    </p:spTree>
    <p:extLst>
      <p:ext uri="{BB962C8B-B14F-4D97-AF65-F5344CB8AC3E}">
        <p14:creationId xmlns:p14="http://schemas.microsoft.com/office/powerpoint/2010/main" val="1374613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E se seus dados forem mais complexos do que uma simples linha reta? </a:t>
            </a:r>
          </a:p>
          <a:p>
            <a:endParaRPr lang="pt-BR" dirty="0"/>
          </a:p>
          <a:p>
            <a:r>
              <a:rPr lang="pt-BR" dirty="0"/>
              <a:t>Você pode usar um modelo linear para ajustar dados não lineares. Uma maneira simples de fazer isso é adicionar </a:t>
            </a:r>
            <a:r>
              <a:rPr lang="pt-BR" sz="1200" b="0" i="0" kern="1200" dirty="0">
                <a:solidFill>
                  <a:schemeClr val="tx1"/>
                </a:solidFill>
                <a:effectLst/>
                <a:latin typeface="+mn-lt"/>
                <a:ea typeface="+mn-ea"/>
                <a:cs typeface="+mn-cs"/>
              </a:rPr>
              <a:t>expoentes </a:t>
            </a:r>
            <a:r>
              <a:rPr lang="pt-BR" dirty="0"/>
              <a:t>a cada </a:t>
            </a:r>
            <a:r>
              <a:rPr lang="pt-BR" dirty="0" smtClean="0"/>
              <a:t>atributo como </a:t>
            </a:r>
            <a:r>
              <a:rPr lang="pt-BR" dirty="0"/>
              <a:t>novos atributos e treinar um modelo linear nesse conjunto estendido de atributos. Essa técnica é chamada de regressão polinomial.</a:t>
            </a:r>
          </a:p>
        </p:txBody>
      </p:sp>
      <p:sp>
        <p:nvSpPr>
          <p:cNvPr id="4" name="Slide Number Placeholder 3"/>
          <p:cNvSpPr>
            <a:spLocks noGrp="1"/>
          </p:cNvSpPr>
          <p:nvPr>
            <p:ph type="sldNum" sz="quarter" idx="10"/>
          </p:nvPr>
        </p:nvSpPr>
        <p:spPr/>
        <p:txBody>
          <a:bodyPr/>
          <a:lstStyle/>
          <a:p>
            <a:fld id="{DA8B99DF-01BC-492A-8CEF-4FD88D18DD9D}" type="slidenum">
              <a:rPr lang="nl-BE" smtClean="0"/>
              <a:t>2</a:t>
            </a:fld>
            <a:endParaRPr lang="nl-BE"/>
          </a:p>
        </p:txBody>
      </p:sp>
    </p:spTree>
    <p:extLst>
      <p:ext uri="{BB962C8B-B14F-4D97-AF65-F5344CB8AC3E}">
        <p14:creationId xmlns:p14="http://schemas.microsoft.com/office/powerpoint/2010/main" val="37799071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sz="1200" dirty="0" smtClean="0"/>
              <a:t>Referências:</a:t>
            </a:r>
          </a:p>
          <a:p>
            <a:r>
              <a:rPr lang="pt-BR" sz="1200" dirty="0" smtClean="0"/>
              <a:t>[1]</a:t>
            </a:r>
            <a:r>
              <a:rPr lang="pt-BR" sz="1200" baseline="0" dirty="0" smtClean="0"/>
              <a:t> https://www.cs.cornell.edu/courses/cs4780/2018fa/lectures/lecturenote12.html</a:t>
            </a:r>
          </a:p>
          <a:p>
            <a:r>
              <a:rPr lang="pt-BR" sz="1200" baseline="0" dirty="0" smtClean="0"/>
              <a:t>[2] http://rasbt.github.io/mlxtend/user_guide/evaluate/bias_variance_decomp/</a:t>
            </a:r>
          </a:p>
          <a:p>
            <a:r>
              <a:rPr lang="pt-BR" sz="1200" baseline="0" dirty="0" smtClean="0"/>
              <a:t>[3] https://towardsdatascience.com/mse-and-bias-variance-decomposition-77449dd2ff55</a:t>
            </a:r>
          </a:p>
          <a:p>
            <a:r>
              <a:rPr lang="pt-BR" sz="1200" baseline="0" dirty="0" smtClean="0"/>
              <a:t>[4] https://people.eecs.berkeley.edu/~jrs/189s19/lec/12.pdf</a:t>
            </a:r>
          </a:p>
          <a:p>
            <a:r>
              <a:rPr lang="pt-BR" sz="1200" baseline="0" dirty="0" smtClean="0"/>
              <a:t>[5] https://www.cs.cmu.edu/~wcohen/10-601/bias-variance.pdf</a:t>
            </a:r>
          </a:p>
          <a:p>
            <a:r>
              <a:rPr lang="pt-BR" sz="1200" baseline="0" dirty="0" smtClean="0"/>
              <a:t>[6] https://towardsdatascience.com/bias-variance-decomposition-d0e22d1506b1</a:t>
            </a:r>
          </a:p>
          <a:p>
            <a:endParaRPr lang="pt-BR" sz="1200" baseline="0" dirty="0" smtClean="0"/>
          </a:p>
          <a:p>
            <a:endParaRPr lang="pt-BR" sz="1200" baseline="0" dirty="0" smtClean="0"/>
          </a:p>
        </p:txBody>
      </p:sp>
      <p:sp>
        <p:nvSpPr>
          <p:cNvPr id="4" name="Slide Number Placeholder 3"/>
          <p:cNvSpPr>
            <a:spLocks noGrp="1"/>
          </p:cNvSpPr>
          <p:nvPr>
            <p:ph type="sldNum" sz="quarter" idx="10"/>
          </p:nvPr>
        </p:nvSpPr>
        <p:spPr/>
        <p:txBody>
          <a:bodyPr/>
          <a:lstStyle/>
          <a:p>
            <a:fld id="{DA8B99DF-01BC-492A-8CEF-4FD88D18DD9D}" type="slidenum">
              <a:rPr lang="nl-BE" smtClean="0"/>
              <a:t>21</a:t>
            </a:fld>
            <a:endParaRPr lang="nl-BE"/>
          </a:p>
        </p:txBody>
      </p:sp>
    </p:spTree>
    <p:extLst>
      <p:ext uri="{BB962C8B-B14F-4D97-AF65-F5344CB8AC3E}">
        <p14:creationId xmlns:p14="http://schemas.microsoft.com/office/powerpoint/2010/main" val="28069978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Precisamos, portanto, de estratégias que forneçam indicativos de como o modelo se comporta ao aproximar o mapeamento verdadeiro como um todo (e não somente nas amostras de treinamento), e que também nos auxiliem a selecionar de forma confiável qual é o modelo mais adequado no problema de regressão. </a:t>
            </a:r>
          </a:p>
          <a:p>
            <a:endParaRPr lang="pt-BR" dirty="0"/>
          </a:p>
          <a:p>
            <a:r>
              <a:rPr lang="pt-BR" b="1" dirty="0"/>
              <a:t>Leitura importante</a:t>
            </a:r>
            <a:r>
              <a:rPr lang="pt-BR" dirty="0"/>
              <a:t>:</a:t>
            </a:r>
            <a:r>
              <a:rPr lang="pt-BR" baseline="0" dirty="0"/>
              <a:t> Seção 18.4 – Evaluating and Choosing the Best Hypothesis do livro do Russel e Norvig</a:t>
            </a:r>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22</a:t>
            </a:fld>
            <a:endParaRPr lang="nl-BE"/>
          </a:p>
        </p:txBody>
      </p:sp>
    </p:spTree>
    <p:extLst>
      <p:ext uri="{BB962C8B-B14F-4D97-AF65-F5344CB8AC3E}">
        <p14:creationId xmlns:p14="http://schemas.microsoft.com/office/powerpoint/2010/main" val="44692882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Validação cruzada é usada para obter uma estimativa do desempenho da generalização de um modelo. Se um modelo tiver um bom desempenho nos dados de treinamento, mas generalizar mal de acordo com as métricas de validação cruzada, seu modelo estará se ajustando demais (sobreajuste). Se o desempenho for ruim em ambos, será insuficiente (subajuste). Essa é uma maneira de saber quando um modelo é muito simples ou muito complexo.</a:t>
            </a:r>
          </a:p>
          <a:p>
            <a:endParaRPr lang="pt-BR" dirty="0"/>
          </a:p>
          <a:p>
            <a:r>
              <a:rPr lang="pt-BR" dirty="0"/>
              <a:t>O objetivo da validação cruzada é testar a capacidade do modelo em prever novos dados que não foram utilizados</a:t>
            </a:r>
            <a:r>
              <a:rPr lang="pt-BR" baseline="0" dirty="0"/>
              <a:t> durante o treinamento</a:t>
            </a:r>
            <a:r>
              <a:rPr lang="pt-BR" dirty="0"/>
              <a:t>, para sinalizar problemas como </a:t>
            </a:r>
            <a:r>
              <a:rPr lang="pt-BR" baseline="0" dirty="0"/>
              <a:t> sobreajuste </a:t>
            </a:r>
            <a:r>
              <a:rPr lang="pt-BR" dirty="0"/>
              <a:t>ou subajuste</a:t>
            </a:r>
            <a:r>
              <a:rPr lang="pt-BR" baseline="0" dirty="0"/>
              <a:t> </a:t>
            </a:r>
            <a:r>
              <a:rPr lang="pt-BR" dirty="0"/>
              <a:t>e fornecer uma deia de como o modelo irá generalizar para um conjunto de dados independente (ou seja, um conjunto de dados, em teoria,</a:t>
            </a:r>
            <a:r>
              <a:rPr lang="pt-BR" baseline="0" dirty="0"/>
              <a:t> </a:t>
            </a:r>
            <a:r>
              <a:rPr lang="pt-BR" dirty="0"/>
              <a:t>desconhecido).</a:t>
            </a:r>
          </a:p>
        </p:txBody>
      </p:sp>
      <p:sp>
        <p:nvSpPr>
          <p:cNvPr id="4" name="Slide Number Placeholder 3"/>
          <p:cNvSpPr>
            <a:spLocks noGrp="1"/>
          </p:cNvSpPr>
          <p:nvPr>
            <p:ph type="sldNum" sz="quarter" idx="10"/>
          </p:nvPr>
        </p:nvSpPr>
        <p:spPr/>
        <p:txBody>
          <a:bodyPr/>
          <a:lstStyle/>
          <a:p>
            <a:fld id="{DA8B99DF-01BC-492A-8CEF-4FD88D18DD9D}" type="slidenum">
              <a:rPr lang="nl-BE" smtClean="0"/>
              <a:t>23</a:t>
            </a:fld>
            <a:endParaRPr lang="nl-BE"/>
          </a:p>
        </p:txBody>
      </p:sp>
    </p:spTree>
    <p:extLst>
      <p:ext uri="{BB962C8B-B14F-4D97-AF65-F5344CB8AC3E}">
        <p14:creationId xmlns:p14="http://schemas.microsoft.com/office/powerpoint/2010/main" val="4982065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b="1" dirty="0" smtClean="0"/>
              <a:t>Subajuste ou bias</a:t>
            </a:r>
            <a:r>
              <a:rPr lang="pt-BR" dirty="0" smtClean="0"/>
              <a:t>: erros de treinamento e validação tendem a serem elevados.</a:t>
            </a:r>
          </a:p>
          <a:p>
            <a:r>
              <a:rPr lang="pt-BR" b="1" dirty="0" smtClean="0"/>
              <a:t>Sobreajuste ou variância</a:t>
            </a:r>
            <a:r>
              <a:rPr lang="pt-BR" dirty="0" smtClean="0"/>
              <a:t>: erro de treinamento é baixo mas erro de validação é alto.</a:t>
            </a:r>
          </a:p>
          <a:p>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24</a:t>
            </a:fld>
            <a:endParaRPr lang="nl-BE"/>
          </a:p>
        </p:txBody>
      </p:sp>
    </p:spTree>
    <p:extLst>
      <p:ext uri="{BB962C8B-B14F-4D97-AF65-F5344CB8AC3E}">
        <p14:creationId xmlns:p14="http://schemas.microsoft.com/office/powerpoint/2010/main" val="235872659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smtClean="0"/>
              <a:t>O viés de seleção é o viés introduzido pela seleção de amostras</a:t>
            </a:r>
            <a:r>
              <a:rPr lang="pt-BR" baseline="0" dirty="0" smtClean="0"/>
              <a:t> </a:t>
            </a:r>
            <a:r>
              <a:rPr lang="pt-BR" dirty="0" smtClean="0"/>
              <a:t>para análise de um modelo de tal forma que este conjunto de amostras não seja representativo da população que se pretende analisar.</a:t>
            </a:r>
          </a:p>
          <a:p>
            <a:endParaRPr lang="pt-BR" dirty="0" smtClean="0"/>
          </a:p>
          <a:p>
            <a:r>
              <a:rPr lang="pt-BR" sz="1200" b="0" i="0" kern="1200" dirty="0" smtClean="0">
                <a:solidFill>
                  <a:schemeClr val="tx1"/>
                </a:solidFill>
                <a:effectLst/>
                <a:latin typeface="+mn-lt"/>
                <a:ea typeface="+mn-ea"/>
                <a:cs typeface="+mn-cs"/>
              </a:rPr>
              <a:t>O </a:t>
            </a:r>
            <a:r>
              <a:rPr lang="pt-BR" sz="1200" b="1" i="0" kern="1200" dirty="0" smtClean="0">
                <a:solidFill>
                  <a:schemeClr val="tx1"/>
                </a:solidFill>
                <a:effectLst/>
                <a:latin typeface="+mn-lt"/>
                <a:ea typeface="+mn-ea"/>
                <a:cs typeface="+mn-cs"/>
              </a:rPr>
              <a:t>viés de seleção</a:t>
            </a:r>
            <a:r>
              <a:rPr lang="pt-BR" sz="1200" b="0" i="0" kern="1200" dirty="0" smtClean="0">
                <a:solidFill>
                  <a:schemeClr val="tx1"/>
                </a:solidFill>
                <a:effectLst/>
                <a:latin typeface="+mn-lt"/>
                <a:ea typeface="+mn-ea"/>
                <a:cs typeface="+mn-cs"/>
              </a:rPr>
              <a:t> ocorre quando a amostra do estudo não é representativa da população.</a:t>
            </a:r>
            <a:endParaRPr lang="pt-BR" dirty="0" smtClean="0"/>
          </a:p>
          <a:p>
            <a:endParaRPr lang="pt-BR" dirty="0" smtClean="0"/>
          </a:p>
          <a:p>
            <a:r>
              <a:rPr lang="pt-BR" dirty="0" smtClean="0"/>
              <a:t>A validação cruzada é um procedimento de reamostragem usado para avaliar modelos de aprendizado de máquina em um</a:t>
            </a:r>
            <a:r>
              <a:rPr lang="pt-BR" baseline="0" dirty="0" smtClean="0"/>
              <a:t> conjunto </a:t>
            </a:r>
            <a:r>
              <a:rPr lang="pt-BR" dirty="0" smtClean="0"/>
              <a:t>de dados limitado.</a:t>
            </a:r>
          </a:p>
          <a:p>
            <a:endParaRPr lang="pt-BR" dirty="0" smtClean="0"/>
          </a:p>
          <a:p>
            <a:r>
              <a:rPr lang="pt-BR" dirty="0" smtClean="0"/>
              <a:t>A validação cruzada é usada em</a:t>
            </a:r>
            <a:r>
              <a:rPr lang="pt-BR" baseline="0" dirty="0" smtClean="0"/>
              <a:t> </a:t>
            </a:r>
            <a:r>
              <a:rPr lang="pt-BR" dirty="0" smtClean="0"/>
              <a:t>aprendizado de máquina para estimar a habilidade de um modelo em dados não vistos. Ou seja, ela</a:t>
            </a:r>
            <a:r>
              <a:rPr lang="pt-BR" baseline="0" dirty="0" smtClean="0"/>
              <a:t> </a:t>
            </a:r>
            <a:r>
              <a:rPr lang="pt-BR" dirty="0" smtClean="0"/>
              <a:t>usa uma quantidade limitada de exemplos para estimar como o modelo deve funcionar em geral quando usado para fazer previsões sobre dados não usados durante o treinamento do modelo.</a:t>
            </a:r>
          </a:p>
        </p:txBody>
      </p:sp>
      <p:sp>
        <p:nvSpPr>
          <p:cNvPr id="4" name="Slide Number Placeholder 3"/>
          <p:cNvSpPr>
            <a:spLocks noGrp="1"/>
          </p:cNvSpPr>
          <p:nvPr>
            <p:ph type="sldNum" sz="quarter" idx="10"/>
          </p:nvPr>
        </p:nvSpPr>
        <p:spPr/>
        <p:txBody>
          <a:bodyPr/>
          <a:lstStyle/>
          <a:p>
            <a:fld id="{DA8B99DF-01BC-492A-8CEF-4FD88D18DD9D}" type="slidenum">
              <a:rPr lang="nl-BE" smtClean="0"/>
              <a:t>25</a:t>
            </a:fld>
            <a:endParaRPr lang="nl-BE"/>
          </a:p>
        </p:txBody>
      </p:sp>
    </p:spTree>
    <p:extLst>
      <p:ext uri="{BB962C8B-B14F-4D97-AF65-F5344CB8AC3E}">
        <p14:creationId xmlns:p14="http://schemas.microsoft.com/office/powerpoint/2010/main" val="229085510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t>A performance pode ser significativamente diferente dependendo de como a divisão é feita, ou seja, os resultados podem depender de uma escolha aleatória particular para conjuntos de treinamento e validação.</a:t>
            </a:r>
          </a:p>
          <a:p>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26</a:t>
            </a:fld>
            <a:endParaRPr lang="nl-BE"/>
          </a:p>
        </p:txBody>
      </p:sp>
    </p:spTree>
    <p:extLst>
      <p:ext uri="{BB962C8B-B14F-4D97-AF65-F5344CB8AC3E}">
        <p14:creationId xmlns:p14="http://schemas.microsoft.com/office/powerpoint/2010/main" val="261166091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b="1" dirty="0" smtClean="0"/>
              <a:t>Exemplo</a:t>
            </a:r>
            <a:r>
              <a:rPr lang="pt-BR" dirty="0" smtClean="0"/>
              <a:t>:</a:t>
            </a:r>
            <a:r>
              <a:rPr lang="pt-BR" baseline="0" dirty="0" smtClean="0"/>
              <a:t> </a:t>
            </a:r>
            <a:r>
              <a:rPr lang="pt-BR" dirty="0" smtClean="0"/>
              <a:t>validacao_cruzada.ipynb</a:t>
            </a:r>
          </a:p>
        </p:txBody>
      </p:sp>
      <p:sp>
        <p:nvSpPr>
          <p:cNvPr id="4" name="Slide Number Placeholder 3"/>
          <p:cNvSpPr>
            <a:spLocks noGrp="1"/>
          </p:cNvSpPr>
          <p:nvPr>
            <p:ph type="sldNum" sz="quarter" idx="10"/>
          </p:nvPr>
        </p:nvSpPr>
        <p:spPr/>
        <p:txBody>
          <a:bodyPr/>
          <a:lstStyle/>
          <a:p>
            <a:fld id="{DA8B99DF-01BC-492A-8CEF-4FD88D18DD9D}" type="slidenum">
              <a:rPr lang="nl-BE" smtClean="0"/>
              <a:t>27</a:t>
            </a:fld>
            <a:endParaRPr lang="nl-BE"/>
          </a:p>
        </p:txBody>
      </p:sp>
    </p:spTree>
    <p:extLst>
      <p:ext uri="{BB962C8B-B14F-4D97-AF65-F5344CB8AC3E}">
        <p14:creationId xmlns:p14="http://schemas.microsoft.com/office/powerpoint/2010/main" val="149902123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smtClean="0"/>
              <a:t>A ideia principal por trás da</a:t>
            </a:r>
            <a:r>
              <a:rPr lang="pt-BR" baseline="0" dirty="0" smtClean="0"/>
              <a:t> estratégia do k-Fold </a:t>
            </a:r>
            <a:r>
              <a:rPr lang="pt-BR" dirty="0" smtClean="0"/>
              <a:t>é que cada</a:t>
            </a:r>
            <a:r>
              <a:rPr lang="pt-BR" baseline="0" dirty="0" smtClean="0"/>
              <a:t> exemplo do conjunto de dados faz o serviço duplo como dado de treinamento e de validação/teste.</a:t>
            </a:r>
            <a:endParaRPr lang="pt-BR" dirty="0" smtClean="0"/>
          </a:p>
          <a:p>
            <a:endParaRPr lang="pt-BR"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Na validação cruzada do k-Fold, os dados são divididos em k subconjuntos. A validação é repetida k vezes, de modo que, a cada vez, um dos subconjuntos k é usado como conjunto de validação e os outros subconjuntos k-1 são reunidos para formar um único conjunto de treinamento. Desta forma, </a:t>
            </a:r>
            <a:r>
              <a:rPr lang="pt-BR" baseline="0" dirty="0" smtClean="0"/>
              <a:t>uma vantagem dessa abordagem é que a forma como os dados são divididos importa menos. </a:t>
            </a:r>
          </a:p>
          <a:p>
            <a:endParaRPr lang="pt-BR" dirty="0" smtClean="0"/>
          </a:p>
          <a:p>
            <a:r>
              <a:rPr lang="pt-BR" dirty="0" smtClean="0"/>
              <a:t>Essa</a:t>
            </a:r>
            <a:r>
              <a:rPr lang="pt-BR" baseline="0" dirty="0" smtClean="0"/>
              <a:t> </a:t>
            </a:r>
            <a:r>
              <a:rPr lang="pt-BR" sz="1200" dirty="0" smtClean="0"/>
              <a:t>estratégia </a:t>
            </a:r>
            <a:r>
              <a:rPr lang="pt-BR" dirty="0" smtClean="0"/>
              <a:t>reduz significativamente o problema do viés</a:t>
            </a:r>
            <a:r>
              <a:rPr lang="pt-BR" baseline="0" dirty="0" smtClean="0"/>
              <a:t> de seleção</a:t>
            </a:r>
            <a:r>
              <a:rPr lang="pt-BR" dirty="0" smtClean="0"/>
              <a:t>, pois ela</a:t>
            </a:r>
            <a:r>
              <a:rPr lang="pt-BR" baseline="0" dirty="0" smtClean="0"/>
              <a:t> </a:t>
            </a:r>
            <a:r>
              <a:rPr lang="pt-BR" sz="1200" dirty="0" smtClean="0"/>
              <a:t>garante que todos os exemplos do conjunto de dados original tenham a chance de aparecer nos conjuntos de treinamento e validação,</a:t>
            </a:r>
            <a:r>
              <a:rPr lang="pt-BR" sz="1200" baseline="0" dirty="0" smtClean="0"/>
              <a:t> o que consequentemente, </a:t>
            </a:r>
            <a:r>
              <a:rPr lang="pt-BR" dirty="0" smtClean="0"/>
              <a:t>reduz a variância.</a:t>
            </a:r>
            <a:r>
              <a:rPr lang="pt-BR" baseline="0" dirty="0" smtClean="0"/>
              <a:t> </a:t>
            </a:r>
          </a:p>
          <a:p>
            <a:endParaRPr lang="pt-BR" baseline="0" dirty="0" smtClean="0"/>
          </a:p>
          <a:p>
            <a:r>
              <a:rPr lang="pt-BR" dirty="0" smtClean="0"/>
              <a:t>Portanto,</a:t>
            </a:r>
            <a:r>
              <a:rPr lang="pt-BR" baseline="0" dirty="0" smtClean="0"/>
              <a:t> a</a:t>
            </a:r>
            <a:r>
              <a:rPr lang="pt-BR" dirty="0" smtClean="0"/>
              <a:t> troca dos conjuntos de treinamento e validação contribuem</a:t>
            </a:r>
            <a:r>
              <a:rPr lang="pt-BR" baseline="0" dirty="0" smtClean="0"/>
              <a:t> </a:t>
            </a:r>
            <a:r>
              <a:rPr lang="pt-BR" dirty="0" smtClean="0"/>
              <a:t>para a eficácia dessa </a:t>
            </a:r>
            <a:r>
              <a:rPr lang="pt-BR" sz="1200" dirty="0" smtClean="0"/>
              <a:t>estratégia</a:t>
            </a:r>
            <a:r>
              <a:rPr lang="pt-BR" dirty="0" smtClean="0"/>
              <a:t>. </a:t>
            </a:r>
            <a:r>
              <a:rPr lang="pt-BR" baseline="0" dirty="0" smtClean="0"/>
              <a:t>Como regra geral e evidência empírica, normalmente, utiliza-se K = 5 ou 10. A variância da estimativa resultante é reduzida à medida que k é aumentado.</a:t>
            </a:r>
          </a:p>
          <a:p>
            <a:endParaRPr lang="pt-BR" baseline="0" dirty="0" smtClean="0"/>
          </a:p>
          <a:p>
            <a:r>
              <a:rPr lang="pt-BR" baseline="0" dirty="0" smtClean="0"/>
              <a:t>A validação cruzada do k-Fold é importante pois permite que você use seu conjunto de dados completo tanto para treinamento como para validação. É especialmente útil ao avaliar um modelo usando conjuntos de dados pequenos ou limitados.</a:t>
            </a:r>
          </a:p>
          <a:p>
            <a:endParaRPr lang="pt-BR" dirty="0" smtClean="0"/>
          </a:p>
          <a:p>
            <a:r>
              <a:rPr lang="pt-BR" dirty="0" smtClean="0"/>
              <a:t>O desempenho do modelo é dado pela média dos erros de validação calculados para cada um dos k folds. A estimativa de erro é calculada sobre todos os k folds para obter a eficácia total do modelo. </a:t>
            </a:r>
          </a:p>
          <a:p>
            <a:pPr marL="0" marR="0" indent="0" algn="l" defTabSz="914400" rtl="0" eaLnBrk="1" fontAlgn="auto" latinLnBrk="0" hangingPunct="1">
              <a:lnSpc>
                <a:spcPct val="100000"/>
              </a:lnSpc>
              <a:spcBef>
                <a:spcPts val="0"/>
              </a:spcBef>
              <a:spcAft>
                <a:spcPts val="0"/>
              </a:spcAft>
              <a:buClrTx/>
              <a:buSzTx/>
              <a:buFontTx/>
              <a:buNone/>
              <a:tabLst/>
              <a:defRPr/>
            </a:pPr>
            <a:endParaRPr lang="pt-BR"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Como pode ser visto, todo exemplo fica em um conjunto de validação exatamente uma vez e em um conjunto de treinamento k-1 vezes.</a:t>
            </a:r>
          </a:p>
          <a:p>
            <a:r>
              <a:rPr lang="pt-BR" baseline="0" dirty="0" smtClean="0"/>
              <a:t>Cada exemplo entra em um conjunto de validação exatamente uma vez e a k-1 vezes no conjunto de treinamento.</a:t>
            </a:r>
          </a:p>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Com este procedimento, toda amostra disponível vai aparecer k-1 vezes no conjunto de treinamento e 1 vez no conjunto de validação.</a:t>
            </a:r>
          </a:p>
          <a:p>
            <a:endParaRPr lang="pt-BR" dirty="0" smtClean="0"/>
          </a:p>
          <a:p>
            <a:r>
              <a:rPr lang="pt-BR" b="1" dirty="0" smtClean="0"/>
              <a:t>Desvantagem</a:t>
            </a:r>
            <a:r>
              <a:rPr lang="pt-BR" dirty="0" smtClean="0"/>
              <a:t>:</a:t>
            </a:r>
          </a:p>
          <a:p>
            <a:r>
              <a:rPr lang="pt-BR" dirty="0" smtClean="0"/>
              <a:t>Alto</a:t>
            </a:r>
            <a:r>
              <a:rPr lang="pt-BR" baseline="0" dirty="0" smtClean="0"/>
              <a:t> custo computational pois treina-se e valida-se o modelo k vezes, ou seja, o algoritmo de treinamento deve ser executado novamente do zero k vezes, o que significa que leva k vezes mais tempo para fazer uma avaliação (treinamento+validação).</a:t>
            </a:r>
            <a:endParaRPr lang="pt-BR" dirty="0" smtClean="0"/>
          </a:p>
          <a:p>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28</a:t>
            </a:fld>
            <a:endParaRPr lang="nl-BE"/>
          </a:p>
        </p:txBody>
      </p:sp>
    </p:spTree>
    <p:extLst>
      <p:ext uri="{BB962C8B-B14F-4D97-AF65-F5344CB8AC3E}">
        <p14:creationId xmlns:p14="http://schemas.microsoft.com/office/powerpoint/2010/main" val="308647493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smtClean="0"/>
              <a:t>A ideia principal por trás da</a:t>
            </a:r>
            <a:r>
              <a:rPr lang="pt-BR" baseline="0" dirty="0" smtClean="0"/>
              <a:t> estratégia do k-Fold </a:t>
            </a:r>
            <a:r>
              <a:rPr lang="pt-BR" dirty="0" smtClean="0"/>
              <a:t>é que cada</a:t>
            </a:r>
            <a:r>
              <a:rPr lang="pt-BR" baseline="0" dirty="0" smtClean="0"/>
              <a:t> exemplo do conjunto de dados faz o serviço duplo como dado de treinamento e de validação/teste.</a:t>
            </a:r>
            <a:endParaRPr lang="pt-BR" dirty="0" smtClean="0"/>
          </a:p>
          <a:p>
            <a:endParaRPr lang="pt-BR"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Na validação cruzada do k-Fold, os dados são divididos em k subconjuntos. A validação é repetida k vezes, de modo que, a cada vez, um dos subconjuntos k é usado como conjunto de validação e os outros subconjuntos k-1 são reunidos para formar um único conjunto de treinamento. Desta forma, </a:t>
            </a:r>
            <a:r>
              <a:rPr lang="pt-BR" baseline="0" dirty="0" smtClean="0"/>
              <a:t>uma vantagem dessa abordagem é que a forma como os dados são divididos importa menos. </a:t>
            </a:r>
          </a:p>
          <a:p>
            <a:endParaRPr lang="pt-BR" dirty="0" smtClean="0"/>
          </a:p>
          <a:p>
            <a:r>
              <a:rPr lang="pt-BR" dirty="0" smtClean="0"/>
              <a:t>Essa</a:t>
            </a:r>
            <a:r>
              <a:rPr lang="pt-BR" baseline="0" dirty="0" smtClean="0"/>
              <a:t> </a:t>
            </a:r>
            <a:r>
              <a:rPr lang="pt-BR" sz="1200" dirty="0" smtClean="0"/>
              <a:t>estratégia </a:t>
            </a:r>
            <a:r>
              <a:rPr lang="pt-BR" dirty="0" smtClean="0"/>
              <a:t>reduz significativamente o problema do viés</a:t>
            </a:r>
            <a:r>
              <a:rPr lang="pt-BR" baseline="0" dirty="0" smtClean="0"/>
              <a:t> de seleção</a:t>
            </a:r>
            <a:r>
              <a:rPr lang="pt-BR" dirty="0" smtClean="0"/>
              <a:t>, pois ela</a:t>
            </a:r>
            <a:r>
              <a:rPr lang="pt-BR" baseline="0" dirty="0" smtClean="0"/>
              <a:t> </a:t>
            </a:r>
            <a:r>
              <a:rPr lang="pt-BR" sz="1200" dirty="0" smtClean="0"/>
              <a:t>garante que todos os exemplos do conjunto de dados original tenham a chance de aparecer nos conjuntos de treinamento e validação,</a:t>
            </a:r>
            <a:r>
              <a:rPr lang="pt-BR" sz="1200" baseline="0" dirty="0" smtClean="0"/>
              <a:t> o que consequentemente, </a:t>
            </a:r>
            <a:r>
              <a:rPr lang="pt-BR" dirty="0" smtClean="0"/>
              <a:t>reduz a variância.</a:t>
            </a:r>
            <a:r>
              <a:rPr lang="pt-BR" baseline="0" dirty="0" smtClean="0"/>
              <a:t> </a:t>
            </a:r>
          </a:p>
          <a:p>
            <a:endParaRPr lang="pt-BR" baseline="0" dirty="0" smtClean="0"/>
          </a:p>
          <a:p>
            <a:r>
              <a:rPr lang="pt-BR" dirty="0" smtClean="0"/>
              <a:t>Portanto,</a:t>
            </a:r>
            <a:r>
              <a:rPr lang="pt-BR" baseline="0" dirty="0" smtClean="0"/>
              <a:t> a</a:t>
            </a:r>
            <a:r>
              <a:rPr lang="pt-BR" dirty="0" smtClean="0"/>
              <a:t> troca dos conjuntos de treinamento e validação contribuem</a:t>
            </a:r>
            <a:r>
              <a:rPr lang="pt-BR" baseline="0" dirty="0" smtClean="0"/>
              <a:t> </a:t>
            </a:r>
            <a:r>
              <a:rPr lang="pt-BR" dirty="0" smtClean="0"/>
              <a:t>para a eficácia dessa </a:t>
            </a:r>
            <a:r>
              <a:rPr lang="pt-BR" sz="1200" dirty="0" smtClean="0"/>
              <a:t>estratégia</a:t>
            </a:r>
            <a:r>
              <a:rPr lang="pt-BR" dirty="0" smtClean="0"/>
              <a:t>. </a:t>
            </a:r>
            <a:r>
              <a:rPr lang="pt-BR" baseline="0" dirty="0" smtClean="0"/>
              <a:t>Como regra geral e evidência empírica, normalmente, utiliza-se K = 5 ou 10. A variância da estimativa resultante é reduzida à medida que k é aumentado.</a:t>
            </a:r>
          </a:p>
          <a:p>
            <a:endParaRPr lang="pt-BR" baseline="0" dirty="0" smtClean="0"/>
          </a:p>
          <a:p>
            <a:r>
              <a:rPr lang="pt-BR" baseline="0" dirty="0" smtClean="0"/>
              <a:t>A validação cruzada do k-Fold é importante pois permite que você use seu conjunto de dados completo tanto para treinamento como para validação. É especialmente útil ao avaliar um modelo usando conjuntos de dados pequenos ou limitados.</a:t>
            </a:r>
          </a:p>
          <a:p>
            <a:endParaRPr lang="pt-BR" dirty="0" smtClean="0"/>
          </a:p>
          <a:p>
            <a:r>
              <a:rPr lang="pt-BR" dirty="0" smtClean="0"/>
              <a:t>O desempenho do modelo é dado pela média dos erros de validação calculados para cada um dos k folds. A estimativa de erro é calculada sobre todos os k folds para obter a eficácia total do modelo. </a:t>
            </a:r>
          </a:p>
          <a:p>
            <a:pPr marL="0" marR="0" indent="0" algn="l" defTabSz="914400" rtl="0" eaLnBrk="1" fontAlgn="auto" latinLnBrk="0" hangingPunct="1">
              <a:lnSpc>
                <a:spcPct val="100000"/>
              </a:lnSpc>
              <a:spcBef>
                <a:spcPts val="0"/>
              </a:spcBef>
              <a:spcAft>
                <a:spcPts val="0"/>
              </a:spcAft>
              <a:buClrTx/>
              <a:buSzTx/>
              <a:buFontTx/>
              <a:buNone/>
              <a:tabLst/>
              <a:defRPr/>
            </a:pPr>
            <a:endParaRPr lang="pt-BR"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Como pode ser visto, todo exemplo fica em um conjunto de validação exatamente uma vez e em um conjunto de treinamento k-1 vezes.</a:t>
            </a:r>
          </a:p>
          <a:p>
            <a:r>
              <a:rPr lang="pt-BR" baseline="0" dirty="0" smtClean="0"/>
              <a:t>Cada exemplo entra em um conjunto de validação exatamente uma vez e a k-1 vezes no conjunto de treinamento.</a:t>
            </a:r>
          </a:p>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Com este procedimento, toda amostra disponível vai aparecer k-1 vezes no conjunto de treinamento e 1 vez no conjunto de validação.</a:t>
            </a:r>
          </a:p>
          <a:p>
            <a:endParaRPr lang="pt-BR" dirty="0" smtClean="0"/>
          </a:p>
          <a:p>
            <a:r>
              <a:rPr lang="pt-BR" b="1" dirty="0" smtClean="0"/>
              <a:t>Desvantagem</a:t>
            </a:r>
            <a:r>
              <a:rPr lang="pt-BR" dirty="0" smtClean="0"/>
              <a:t>:</a:t>
            </a:r>
          </a:p>
          <a:p>
            <a:r>
              <a:rPr lang="pt-BR" dirty="0" smtClean="0"/>
              <a:t>Alto</a:t>
            </a:r>
            <a:r>
              <a:rPr lang="pt-BR" baseline="0" dirty="0" smtClean="0"/>
              <a:t> custo computational pois treina-se e valida-se o modelo k vezes, ou seja, o algoritmo de treinamento deve ser executado novamente do zero k vezes, o que significa que leva k vezes mais tempo para fazer uma avaliação (treinamento+validação).</a:t>
            </a:r>
          </a:p>
          <a:p>
            <a:endParaRPr lang="pt-BR"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dirty="0" smtClean="0"/>
              <a:t>Caso </a:t>
            </a:r>
            <a:r>
              <a:rPr lang="pt-BR" sz="1200" b="1" dirty="0" smtClean="0"/>
              <a:t>k=N</a:t>
            </a:r>
            <a:r>
              <a:rPr lang="pt-BR" sz="1200" dirty="0" smtClean="0"/>
              <a:t>, ou seja, o número folds for feito igual ao número total de exemplos do conjunto original, então a estratégia passa a ser conhecida como validação cruzada </a:t>
            </a:r>
            <a:r>
              <a:rPr lang="pt-BR" sz="1200" b="1" dirty="0" smtClean="0"/>
              <a:t>leave-one-out</a:t>
            </a:r>
            <a:r>
              <a:rPr lang="pt-BR" sz="1200" dirty="0" smtClean="0"/>
              <a:t>.</a:t>
            </a:r>
          </a:p>
          <a:p>
            <a:endParaRPr lang="pt-BR" dirty="0" smtClean="0"/>
          </a:p>
          <a:p>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29</a:t>
            </a:fld>
            <a:endParaRPr lang="nl-BE"/>
          </a:p>
        </p:txBody>
      </p:sp>
    </p:spTree>
    <p:extLst>
      <p:ext uri="{BB962C8B-B14F-4D97-AF65-F5344CB8AC3E}">
        <p14:creationId xmlns:p14="http://schemas.microsoft.com/office/powerpoint/2010/main" val="77335131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b="1" dirty="0" smtClean="0"/>
              <a:t>Exemplo</a:t>
            </a:r>
            <a:r>
              <a:rPr lang="pt-BR" dirty="0" smtClean="0"/>
              <a:t>:</a:t>
            </a:r>
            <a:r>
              <a:rPr lang="pt-BR" baseline="0" dirty="0" smtClean="0"/>
              <a:t> </a:t>
            </a:r>
            <a:r>
              <a:rPr lang="pt-BR" dirty="0" smtClean="0"/>
              <a:t>validacao_cruzada.ipynb</a:t>
            </a:r>
          </a:p>
        </p:txBody>
      </p:sp>
      <p:sp>
        <p:nvSpPr>
          <p:cNvPr id="4" name="Slide Number Placeholder 3"/>
          <p:cNvSpPr>
            <a:spLocks noGrp="1"/>
          </p:cNvSpPr>
          <p:nvPr>
            <p:ph type="sldNum" sz="quarter" idx="10"/>
          </p:nvPr>
        </p:nvSpPr>
        <p:spPr/>
        <p:txBody>
          <a:bodyPr/>
          <a:lstStyle/>
          <a:p>
            <a:fld id="{DA8B99DF-01BC-492A-8CEF-4FD88D18DD9D}" type="slidenum">
              <a:rPr lang="nl-BE" smtClean="0"/>
              <a:t>30</a:t>
            </a:fld>
            <a:endParaRPr lang="nl-BE"/>
          </a:p>
        </p:txBody>
      </p:sp>
    </p:spTree>
    <p:extLst>
      <p:ext uri="{BB962C8B-B14F-4D97-AF65-F5344CB8AC3E}">
        <p14:creationId xmlns:p14="http://schemas.microsoft.com/office/powerpoint/2010/main" val="30798494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14:m>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𝑏</m:t>
                        </m:r>
                      </m:e>
                      <m:sub>
                        <m:r>
                          <a:rPr lang="pt-BR" b="0" i="1" smtClean="0">
                            <a:latin typeface="Cambria Math" panose="02040503050406030204" pitchFamily="18" charset="0"/>
                          </a:rPr>
                          <m:t>𝑚</m:t>
                        </m:r>
                      </m:sub>
                    </m:sSub>
                    <m:d>
                      <m:dPr>
                        <m:ctrlPr>
                          <a:rPr lang="pt-BR" i="1">
                            <a:latin typeface="Cambria Math" panose="02040503050406030204" pitchFamily="18" charset="0"/>
                          </a:rPr>
                        </m:ctrlPr>
                      </m:dPr>
                      <m:e>
                        <m:r>
                          <a:rPr lang="pt-BR" b="1" i="1">
                            <a:latin typeface="Cambria Math" panose="02040503050406030204" pitchFamily="18" charset="0"/>
                          </a:rPr>
                          <m:t>𝒙</m:t>
                        </m:r>
                      </m:e>
                    </m:d>
                    <m:r>
                      <a:rPr lang="pt-BR" b="0" i="1" smtClean="0">
                        <a:latin typeface="Cambria Math" panose="02040503050406030204" pitchFamily="18" charset="0"/>
                      </a:rPr>
                      <m:t>:</m:t>
                    </m:r>
                    <m:sSup>
                      <m:sSupPr>
                        <m:ctrlPr>
                          <a:rPr lang="pt-BR" b="1" i="1">
                            <a:latin typeface="Cambria Math" panose="02040503050406030204" pitchFamily="18" charset="0"/>
                          </a:rPr>
                        </m:ctrlPr>
                      </m:sSupPr>
                      <m:e>
                        <m:r>
                          <a:rPr lang="pt-BR" b="1" i="1">
                            <a:latin typeface="Cambria Math" panose="02040503050406030204" pitchFamily="18" charset="0"/>
                          </a:rPr>
                          <m:t>ℝ</m:t>
                        </m:r>
                      </m:e>
                      <m:sup>
                        <m:r>
                          <a:rPr lang="pt-BR" i="1">
                            <a:latin typeface="Cambria Math" panose="02040503050406030204" pitchFamily="18" charset="0"/>
                          </a:rPr>
                          <m:t>𝐾</m:t>
                        </m:r>
                      </m:sup>
                    </m:sSup>
                    <m:r>
                      <a:rPr lang="pt-BR" b="1" i="1">
                        <a:latin typeface="Cambria Math" panose="02040503050406030204" pitchFamily="18" charset="0"/>
                      </a:rPr>
                      <m:t>→</m:t>
                    </m:r>
                    <m:r>
                      <a:rPr lang="pt-BR" b="1" i="1">
                        <a:latin typeface="Cambria Math" panose="02040503050406030204" pitchFamily="18" charset="0"/>
                      </a:rPr>
                      <m:t>ℝ</m:t>
                    </m:r>
                  </m:oMath>
                </a14:m>
                <a:r>
                  <a:rPr lang="pt-BR" dirty="0"/>
                  <a:t> -&gt;</a:t>
                </a:r>
                <a:r>
                  <a:rPr lang="pt-BR" baseline="0" dirty="0"/>
                  <a:t> mapeia um espaço real K-dimensional definido pelos K atributos </a:t>
                </a:r>
                <a:r>
                  <a:rPr lang="pt-BR" baseline="0" dirty="0" smtClean="0"/>
                  <a:t>do vetor </a:t>
                </a:r>
                <a:r>
                  <a:rPr lang="pt-BR" b="1" baseline="0" dirty="0" smtClean="0"/>
                  <a:t>x</a:t>
                </a:r>
                <a:r>
                  <a:rPr lang="pt-BR" baseline="0" dirty="0" smtClean="0"/>
                  <a:t> </a:t>
                </a:r>
                <a:r>
                  <a:rPr lang="pt-BR" baseline="0" dirty="0"/>
                  <a:t>num espaço escalar real.</a:t>
                </a:r>
              </a:p>
              <a:p>
                <a:endParaRPr lang="pt-BR" baseline="0" dirty="0"/>
              </a:p>
              <a:p>
                <a:r>
                  <a:rPr lang="pt-BR" baseline="0" dirty="0"/>
                  <a:t>Os resultados encontrados anteriormente (equação </a:t>
                </a:r>
                <a:r>
                  <a:rPr lang="pt-BR" baseline="0" dirty="0" smtClean="0"/>
                  <a:t>normal e vetor gradiente para o algoritmo </a:t>
                </a:r>
                <a:r>
                  <a:rPr lang="pt-BR" baseline="0" dirty="0"/>
                  <a:t>do gradiente </a:t>
                </a:r>
                <a:r>
                  <a:rPr lang="pt-BR" baseline="0" dirty="0" smtClean="0"/>
                  <a:t>descendente) </a:t>
                </a:r>
                <a:r>
                  <a:rPr lang="pt-BR" baseline="0" dirty="0"/>
                  <a:t>são facilmente estendidos para o caso não-linear</a:t>
                </a:r>
                <a:r>
                  <a:rPr lang="pt-BR" baseline="0" dirty="0" smtClean="0"/>
                  <a:t>.</a:t>
                </a:r>
              </a:p>
              <a:p>
                <a:endParaRPr lang="pt-BR" baseline="0" dirty="0" smtClean="0"/>
              </a:p>
              <a:p>
                <a:r>
                  <a:rPr lang="pt-BR" dirty="0" smtClean="0"/>
                  <a:t>Um modelo linear com relação aos pesos é aquele em que as derivadas parciais da função hipótese com respeito a cada peso não contêm nenhum dos pesos desconhecidos.</a:t>
                </a:r>
                <a:endParaRPr lang="pt-BR" dirty="0"/>
              </a:p>
            </p:txBody>
          </p:sp>
        </mc:Choice>
        <mc:Fallback xmlns="">
          <p:sp>
            <p:nvSpPr>
              <p:cNvPr id="3" name="Notes Placeholder 2"/>
              <p:cNvSpPr>
                <a:spLocks noGrp="1"/>
              </p:cNvSpPr>
              <p:nvPr>
                <p:ph type="body" idx="1"/>
              </p:nvPr>
            </p:nvSpPr>
            <p:spPr/>
            <p:txBody>
              <a:bodyPr/>
              <a:lstStyle/>
              <a:p>
                <a:pPr/>
                <a:r>
                  <a:rPr lang="pt-BR" i="0">
                    <a:latin typeface="Cambria Math" panose="02040503050406030204" pitchFamily="18" charset="0"/>
                  </a:rPr>
                  <a:t>𝑏</a:t>
                </a:r>
                <a:r>
                  <a:rPr lang="pt-BR" i="0" smtClean="0">
                    <a:latin typeface="Cambria Math" panose="02040503050406030204" pitchFamily="18" charset="0"/>
                  </a:rPr>
                  <a:t>_</a:t>
                </a:r>
                <a:r>
                  <a:rPr lang="pt-BR" b="0" i="0" smtClean="0">
                    <a:latin typeface="Cambria Math" panose="02040503050406030204" pitchFamily="18" charset="0"/>
                  </a:rPr>
                  <a:t>𝑚</a:t>
                </a:r>
                <a:r>
                  <a:rPr lang="pt-BR" b="0" i="0">
                    <a:latin typeface="Cambria Math" panose="02040503050406030204" pitchFamily="18" charset="0"/>
                  </a:rPr>
                  <a:t> </a:t>
                </a:r>
                <a:r>
                  <a:rPr lang="pt-BR" i="0">
                    <a:latin typeface="Cambria Math" panose="02040503050406030204" pitchFamily="18" charset="0"/>
                  </a:rPr>
                  <a:t>(</a:t>
                </a:r>
                <a:r>
                  <a:rPr lang="pt-BR" b="1" i="0">
                    <a:latin typeface="Cambria Math" panose="02040503050406030204" pitchFamily="18" charset="0"/>
                  </a:rPr>
                  <a:t>𝒙)</a:t>
                </a:r>
                <a:r>
                  <a:rPr lang="pt-BR" b="0" i="0" smtClean="0">
                    <a:latin typeface="Cambria Math" panose="02040503050406030204" pitchFamily="18" charset="0"/>
                  </a:rPr>
                  <a:t>:</a:t>
                </a:r>
                <a:r>
                  <a:rPr lang="pt-BR" b="1" i="0">
                    <a:latin typeface="Cambria Math" panose="02040503050406030204" pitchFamily="18" charset="0"/>
                  </a:rPr>
                  <a:t>ℝ^</a:t>
                </a:r>
                <a:r>
                  <a:rPr lang="pt-BR" i="0">
                    <a:latin typeface="Cambria Math" panose="02040503050406030204" pitchFamily="18" charset="0"/>
                  </a:rPr>
                  <a:t>𝐾</a:t>
                </a:r>
                <a:r>
                  <a:rPr lang="pt-BR" b="1" i="0">
                    <a:latin typeface="Cambria Math" panose="02040503050406030204" pitchFamily="18" charset="0"/>
                  </a:rPr>
                  <a:t>→ℝ</a:t>
                </a:r>
                <a:r>
                  <a:rPr lang="pt-BR" dirty="0" smtClean="0"/>
                  <a:t> -&gt;</a:t>
                </a:r>
                <a:r>
                  <a:rPr lang="pt-BR" baseline="0" dirty="0" smtClean="0"/>
                  <a:t> mapeia um espaço real K-dimensional definido pelos K atributos x num espaço escalar real.</a:t>
                </a:r>
              </a:p>
              <a:p>
                <a:pPr/>
                <a:endParaRPr lang="pt-BR" baseline="0" dirty="0" smtClean="0"/>
              </a:p>
              <a:p>
                <a:pPr/>
                <a:r>
                  <a:rPr lang="pt-BR" baseline="0" dirty="0" smtClean="0"/>
                  <a:t>Os resultados encontrados anteriormente (equação normal, gradientes para algoritmo do gradiente descendente, etc.) são facilmente estendidos para o caso não-linear.</a:t>
                </a:r>
                <a:endParaRPr lang="pt-BR" dirty="0"/>
              </a:p>
            </p:txBody>
          </p:sp>
        </mc:Fallback>
      </mc:AlternateContent>
      <p:sp>
        <p:nvSpPr>
          <p:cNvPr id="4" name="Slide Number Placeholder 3"/>
          <p:cNvSpPr>
            <a:spLocks noGrp="1"/>
          </p:cNvSpPr>
          <p:nvPr>
            <p:ph type="sldNum" sz="quarter" idx="10"/>
          </p:nvPr>
        </p:nvSpPr>
        <p:spPr/>
        <p:txBody>
          <a:bodyPr/>
          <a:lstStyle/>
          <a:p>
            <a:fld id="{DA8B99DF-01BC-492A-8CEF-4FD88D18DD9D}" type="slidenum">
              <a:rPr lang="nl-BE" smtClean="0"/>
              <a:t>3</a:t>
            </a:fld>
            <a:endParaRPr lang="nl-BE"/>
          </a:p>
        </p:txBody>
      </p:sp>
    </p:spTree>
    <p:extLst>
      <p:ext uri="{BB962C8B-B14F-4D97-AF65-F5344CB8AC3E}">
        <p14:creationId xmlns:p14="http://schemas.microsoft.com/office/powerpoint/2010/main" val="249689490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A validação cruzada leave-p-out</a:t>
            </a:r>
            <a:r>
              <a:rPr lang="pt-BR" baseline="0" dirty="0"/>
              <a:t> </a:t>
            </a:r>
            <a:r>
              <a:rPr lang="pt-BR" dirty="0"/>
              <a:t>envolve o uso de todas as possíveis combinações de </a:t>
            </a:r>
            <a:r>
              <a:rPr lang="pt-BR" b="1" dirty="0"/>
              <a:t>p</a:t>
            </a:r>
            <a:r>
              <a:rPr lang="pt-BR" dirty="0"/>
              <a:t> exemplos do conjunto de dados </a:t>
            </a:r>
            <a:r>
              <a:rPr lang="pt-BR" dirty="0" smtClean="0"/>
              <a:t>como </a:t>
            </a:r>
            <a:r>
              <a:rPr lang="pt-BR" dirty="0"/>
              <a:t>conjunto de validação e as observações </a:t>
            </a:r>
            <a:r>
              <a:rPr lang="pt-BR" dirty="0" smtClean="0"/>
              <a:t>restantes (N-p) </a:t>
            </a:r>
            <a:r>
              <a:rPr lang="pt-BR" dirty="0"/>
              <a:t>como o conjunto de treinamento.</a:t>
            </a:r>
          </a:p>
          <a:p>
            <a:endParaRPr lang="pt-BR" dirty="0"/>
          </a:p>
          <a:p>
            <a:r>
              <a:rPr lang="pt-BR" dirty="0"/>
              <a:t>Essa </a:t>
            </a:r>
            <a:r>
              <a:rPr lang="pt-BR" dirty="0" smtClean="0"/>
              <a:t>estratégia deixa </a:t>
            </a:r>
            <a:r>
              <a:rPr lang="pt-BR" dirty="0"/>
              <a:t>p pontos de dados fora do</a:t>
            </a:r>
            <a:r>
              <a:rPr lang="pt-BR" baseline="0" dirty="0"/>
              <a:t> conjunto </a:t>
            </a:r>
            <a:r>
              <a:rPr lang="pt-BR" dirty="0"/>
              <a:t>de treinamento, ou seja, se houver N pontos de dados no</a:t>
            </a:r>
            <a:r>
              <a:rPr lang="pt-BR" baseline="0" dirty="0"/>
              <a:t> conjunto </a:t>
            </a:r>
            <a:r>
              <a:rPr lang="pt-BR" dirty="0"/>
              <a:t>original, N-p exemplos são usados para treinar o modelo e p exemplos são usados como o conjunto de validação. Isso é repetido para todas as possíveis combinações, em seguida, o erro é calculado para todas as tentativas, para fornecer a performance</a:t>
            </a:r>
            <a:r>
              <a:rPr lang="pt-BR" baseline="0" dirty="0"/>
              <a:t> </a:t>
            </a:r>
            <a:r>
              <a:rPr lang="pt-BR" dirty="0"/>
              <a:t>geral.</a:t>
            </a:r>
          </a:p>
          <a:p>
            <a:endParaRPr lang="pt-BR" dirty="0"/>
          </a:p>
          <a:p>
            <a:r>
              <a:rPr lang="pt-BR" dirty="0"/>
              <a:t>Esta é uma </a:t>
            </a:r>
            <a:r>
              <a:rPr lang="pt-BR" dirty="0" smtClean="0"/>
              <a:t>estratégia mais </a:t>
            </a:r>
            <a:r>
              <a:rPr lang="pt-BR" dirty="0"/>
              <a:t>extrema para </a:t>
            </a:r>
            <a:r>
              <a:rPr lang="pt-BR" dirty="0" smtClean="0"/>
              <a:t>se realizar </a:t>
            </a:r>
            <a:r>
              <a:rPr lang="pt-BR" dirty="0"/>
              <a:t>a validação cruzada,</a:t>
            </a:r>
            <a:r>
              <a:rPr lang="pt-BR" baseline="0" dirty="0"/>
              <a:t> pois p</a:t>
            </a:r>
            <a:r>
              <a:rPr lang="pt-BR" dirty="0"/>
              <a:t>ara cada um dos possíveis </a:t>
            </a:r>
            <a:r>
              <a:rPr lang="pt-BR" b="1" i="1" dirty="0"/>
              <a:t>p-conjuntos</a:t>
            </a:r>
            <a:r>
              <a:rPr lang="pt-BR" dirty="0"/>
              <a:t> em nosso conjunto de dados, construímos um modelo usando todas os outros</a:t>
            </a:r>
            <a:r>
              <a:rPr lang="pt-BR" baseline="0" dirty="0"/>
              <a:t> exemplos </a:t>
            </a:r>
            <a:r>
              <a:rPr lang="pt-BR" dirty="0"/>
              <a:t>e testamos nos</a:t>
            </a:r>
            <a:r>
              <a:rPr lang="pt-BR" baseline="0" dirty="0"/>
              <a:t> p-pontos de dados </a:t>
            </a:r>
            <a:r>
              <a:rPr lang="pt-BR" dirty="0"/>
              <a:t>selecionados.</a:t>
            </a:r>
          </a:p>
          <a:p>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31</a:t>
            </a:fld>
            <a:endParaRPr lang="nl-BE"/>
          </a:p>
        </p:txBody>
      </p:sp>
    </p:spTree>
    <p:extLst>
      <p:ext uri="{BB962C8B-B14F-4D97-AF65-F5344CB8AC3E}">
        <p14:creationId xmlns:p14="http://schemas.microsoft.com/office/powerpoint/2010/main" val="346245526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b="1" dirty="0" smtClean="0"/>
              <a:t>Exemplo</a:t>
            </a:r>
            <a:r>
              <a:rPr lang="pt-BR" dirty="0" smtClean="0"/>
              <a:t>:</a:t>
            </a:r>
            <a:r>
              <a:rPr lang="pt-BR" baseline="0" dirty="0" smtClean="0"/>
              <a:t> </a:t>
            </a:r>
            <a:r>
              <a:rPr lang="pt-BR" dirty="0" smtClean="0"/>
              <a:t>validacao_cruzada.ipynb</a:t>
            </a:r>
          </a:p>
          <a:p>
            <a:endParaRPr lang="pt-BR" dirty="0"/>
          </a:p>
          <a:p>
            <a:r>
              <a:rPr lang="pt-BR" dirty="0"/>
              <a:t>A</a:t>
            </a:r>
            <a:r>
              <a:rPr lang="pt-BR" baseline="0" dirty="0"/>
              <a:t> função </a:t>
            </a:r>
            <a:r>
              <a:rPr lang="pt-BR" dirty="0"/>
              <a:t>“</a:t>
            </a:r>
            <a:r>
              <a:rPr lang="pt-BR" sz="1200" b="1" i="1" dirty="0">
                <a:solidFill>
                  <a:srgbClr val="000000"/>
                </a:solidFill>
                <a:highlight>
                  <a:srgbClr val="FFFFFF"/>
                </a:highlight>
              </a:rPr>
              <a:t>cross_val_score</a:t>
            </a:r>
            <a:r>
              <a:rPr lang="pt-BR" dirty="0"/>
              <a:t>” segue a convenção de que valores de retorno mais altos são melhores que valores de retorno mais baixos. Assim, as métricas que medem a distância entre o modelo e o</a:t>
            </a:r>
            <a:r>
              <a:rPr lang="pt-BR" baseline="0" dirty="0"/>
              <a:t> objetivo</a:t>
            </a:r>
            <a:r>
              <a:rPr lang="pt-BR" dirty="0"/>
              <a:t>, como metrics.mean_squared_error, estão disponíveis como ‘</a:t>
            </a:r>
            <a:r>
              <a:rPr lang="pt-BR" b="1" i="1" dirty="0"/>
              <a:t>neg_mean_squared_error</a:t>
            </a:r>
            <a:r>
              <a:rPr lang="pt-BR" dirty="0"/>
              <a:t>’, que retornam o valor negado da métrica.</a:t>
            </a:r>
          </a:p>
          <a:p>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32</a:t>
            </a:fld>
            <a:endParaRPr lang="nl-BE"/>
          </a:p>
        </p:txBody>
      </p:sp>
    </p:spTree>
    <p:extLst>
      <p:ext uri="{BB962C8B-B14F-4D97-AF65-F5344CB8AC3E}">
        <p14:creationId xmlns:p14="http://schemas.microsoft.com/office/powerpoint/2010/main" val="429033507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b="1" dirty="0" smtClean="0"/>
              <a:t>Exemplo</a:t>
            </a:r>
            <a:r>
              <a:rPr lang="pt-BR" dirty="0" smtClean="0"/>
              <a:t>: validacao_cruzada_base_maior.ipynb</a:t>
            </a:r>
          </a:p>
          <a:p>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33</a:t>
            </a:fld>
            <a:endParaRPr lang="nl-BE"/>
          </a:p>
        </p:txBody>
      </p:sp>
    </p:spTree>
    <p:extLst>
      <p:ext uri="{BB962C8B-B14F-4D97-AF65-F5344CB8AC3E}">
        <p14:creationId xmlns:p14="http://schemas.microsoft.com/office/powerpoint/2010/main" val="334815600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34</a:t>
            </a:fld>
            <a:endParaRPr lang="nl-BE"/>
          </a:p>
        </p:txBody>
      </p:sp>
    </p:spTree>
    <p:extLst>
      <p:ext uri="{BB962C8B-B14F-4D97-AF65-F5344CB8AC3E}">
        <p14:creationId xmlns:p14="http://schemas.microsoft.com/office/powerpoint/2010/main" val="235170762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b="1" dirty="0"/>
              <a:t>Curvas de aprendizado</a:t>
            </a:r>
            <a:r>
              <a:rPr lang="pt-BR" dirty="0"/>
              <a:t>: são gráficos mostrando o desempenho do modelo no conjunto de treinamento e no conjunto de validação em função do tamanho do conjunto de treinamento (ou da iteração do treinamento</a:t>
            </a:r>
            <a:r>
              <a:rPr lang="pt-BR" dirty="0" smtClean="0"/>
              <a:t>).</a:t>
            </a:r>
          </a:p>
          <a:p>
            <a:endParaRPr lang="pt-BR" dirty="0" smtClean="0"/>
          </a:p>
          <a:p>
            <a:r>
              <a:rPr lang="pt-BR" b="1" dirty="0" smtClean="0"/>
              <a:t>Referências</a:t>
            </a:r>
            <a:r>
              <a:rPr lang="pt-BR" dirty="0" smtClean="0"/>
              <a:t>:</a:t>
            </a:r>
          </a:p>
          <a:p>
            <a:r>
              <a:rPr lang="pt-BR" dirty="0" smtClean="0"/>
              <a:t>[1] https://machinelearningmastery.com/learning-curves-for-diagnosing-machine-learning-model-performance/</a:t>
            </a:r>
          </a:p>
          <a:p>
            <a:r>
              <a:rPr lang="pt-BR" dirty="0" smtClean="0"/>
              <a:t>[2] https://www.scikit-yb.org/en/latest/api/model_selection/learning_curve.html</a:t>
            </a:r>
          </a:p>
          <a:p>
            <a:endParaRPr lang="pt-BR" dirty="0" smtClean="0"/>
          </a:p>
          <a:p>
            <a:endParaRPr lang="pt-BR" dirty="0" smtClean="0"/>
          </a:p>
          <a:p>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35</a:t>
            </a:fld>
            <a:endParaRPr lang="nl-BE"/>
          </a:p>
        </p:txBody>
      </p:sp>
    </p:spTree>
    <p:extLst>
      <p:ext uri="{BB962C8B-B14F-4D97-AF65-F5344CB8AC3E}">
        <p14:creationId xmlns:p14="http://schemas.microsoft.com/office/powerpoint/2010/main" val="365589095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b="1" dirty="0"/>
              <a:t>Exemplo</a:t>
            </a:r>
            <a:r>
              <a:rPr lang="pt-BR" dirty="0"/>
              <a:t>: curvas_de_aprendizado.ipynb</a:t>
            </a:r>
          </a:p>
          <a:p>
            <a:endParaRPr lang="pt-BR" dirty="0"/>
          </a:p>
          <a:p>
            <a:r>
              <a:rPr lang="pt-BR" b="1" dirty="0"/>
              <a:t>Gráfico #1 – Polinômio</a:t>
            </a:r>
            <a:r>
              <a:rPr lang="pt-BR" b="1" baseline="0" dirty="0"/>
              <a:t> de ordem 1 (reta)</a:t>
            </a:r>
          </a:p>
          <a:p>
            <a:pPr marL="171450" indent="-171450">
              <a:buFont typeface="Arial" panose="020B0604020202020204" pitchFamily="34" charset="0"/>
              <a:buChar char="•"/>
            </a:pPr>
            <a:r>
              <a:rPr lang="pt-BR" dirty="0"/>
              <a:t>Quando há apenas um</a:t>
            </a:r>
            <a:r>
              <a:rPr lang="pt-BR" baseline="0" dirty="0"/>
              <a:t> ou dois exemplos </a:t>
            </a:r>
            <a:r>
              <a:rPr lang="pt-BR" dirty="0"/>
              <a:t>no conjunto de treinamento, a</a:t>
            </a:r>
            <a:r>
              <a:rPr lang="pt-BR" baseline="0" dirty="0"/>
              <a:t> reta (</a:t>
            </a:r>
            <a:r>
              <a:rPr lang="pt-BR" dirty="0"/>
              <a:t>modelo</a:t>
            </a:r>
            <a:r>
              <a:rPr lang="pt-BR" baseline="0" dirty="0"/>
              <a:t>) </a:t>
            </a:r>
            <a:r>
              <a:rPr lang="pt-BR" dirty="0"/>
              <a:t>pode ajustá-los perfeitamente, e é por isso que a </a:t>
            </a:r>
            <a:r>
              <a:rPr lang="pt-BR" dirty="0" smtClean="0"/>
              <a:t>curva (i.e., o erro) </a:t>
            </a:r>
            <a:r>
              <a:rPr lang="pt-BR" dirty="0"/>
              <a:t>começa em zero. Porém, à medida que novos</a:t>
            </a:r>
            <a:r>
              <a:rPr lang="pt-BR" baseline="0" dirty="0"/>
              <a:t> exemplos </a:t>
            </a:r>
            <a:r>
              <a:rPr lang="pt-BR" dirty="0"/>
              <a:t>são adicionados ao conjunto de treinamento, torna-se impossível para o modelo ajustar-se </a:t>
            </a:r>
            <a:r>
              <a:rPr lang="pt-BR" dirty="0" smtClean="0"/>
              <a:t>aos </a:t>
            </a:r>
            <a:r>
              <a:rPr lang="pt-BR" dirty="0"/>
              <a:t>dados de treinamento perfeitamente, tanto porque os dados contem ruído quanto porque não são lineares. Portanto, o erro nos exemplos de treinamento aumenta até atingir um platô; nesse momento, adicionar novos</a:t>
            </a:r>
            <a:r>
              <a:rPr lang="pt-BR" baseline="0" dirty="0"/>
              <a:t> exemplos </a:t>
            </a:r>
            <a:r>
              <a:rPr lang="pt-BR" dirty="0"/>
              <a:t>ao conjunto de treinamentos não faz o erro médio melhor ou pior.</a:t>
            </a:r>
          </a:p>
          <a:p>
            <a:pPr marL="171450" indent="-171450">
              <a:buFont typeface="Arial" panose="020B0604020202020204" pitchFamily="34" charset="0"/>
              <a:buChar char="•"/>
            </a:pPr>
            <a:r>
              <a:rPr lang="pt-BR" dirty="0"/>
              <a:t>Com relação ao conjunto de validação, quando o modelo é treinado com poucos exemplos de treinamento, ele é incapaz de generalizar adequadamente, e é por isso que o erro de validação é inicialmente grande. Então, à medida que o modelo é apresentado a</a:t>
            </a:r>
            <a:r>
              <a:rPr lang="pt-BR" baseline="0" dirty="0"/>
              <a:t> </a:t>
            </a:r>
            <a:r>
              <a:rPr lang="pt-BR" dirty="0"/>
              <a:t>mais exemplos de treinamento, ele aprende e, portanto, o erro de validação diminui gradativamente. No entanto, mais uma vez, uma linha reta não pode executar um bom trabalho de modelagem dos dados; e portanto, o erro termina em um platô, muito próximo da curva do erro de treinamento.</a:t>
            </a:r>
          </a:p>
          <a:p>
            <a:pPr marL="171450" indent="-171450">
              <a:buFont typeface="Arial" panose="020B0604020202020204" pitchFamily="34" charset="0"/>
              <a:buChar char="•"/>
            </a:pPr>
            <a:r>
              <a:rPr lang="pt-BR" dirty="0"/>
              <a:t>Essas curvas de aprendizado são típicas de um modelo que</a:t>
            </a:r>
            <a:r>
              <a:rPr lang="pt-BR" baseline="0" dirty="0"/>
              <a:t> está</a:t>
            </a:r>
            <a:r>
              <a:rPr lang="pt-BR" dirty="0"/>
              <a:t> </a:t>
            </a:r>
            <a:r>
              <a:rPr lang="pt-BR" dirty="0" smtClean="0"/>
              <a:t>subajustando</a:t>
            </a:r>
            <a:r>
              <a:rPr lang="pt-BR" dirty="0"/>
              <a:t>. Ambas as curvas atingiram um platô; eles são próximas e os erros</a:t>
            </a:r>
            <a:r>
              <a:rPr lang="pt-BR" baseline="0" dirty="0"/>
              <a:t> são </a:t>
            </a:r>
            <a:r>
              <a:rPr lang="pt-BR" dirty="0"/>
              <a:t>razoavelmente altos.</a:t>
            </a:r>
          </a:p>
          <a:p>
            <a:pPr marL="171450" indent="-171450">
              <a:buFont typeface="Arial" panose="020B0604020202020204" pitchFamily="34" charset="0"/>
              <a:buChar char="•"/>
            </a:pPr>
            <a:r>
              <a:rPr lang="pt-BR" dirty="0"/>
              <a:t>Se o modelo não estiver se adequando bem aos dados do treinamento, adicionar mais exemplos de treinamento não ajudará. Nesse caso, é necessário </a:t>
            </a:r>
            <a:r>
              <a:rPr lang="pt-BR" dirty="0" smtClean="0"/>
              <a:t>usar </a:t>
            </a:r>
            <a:r>
              <a:rPr lang="pt-BR" dirty="0"/>
              <a:t>um modelo mais complexo</a:t>
            </a:r>
            <a:r>
              <a:rPr lang="pt-BR" baseline="0" dirty="0"/>
              <a:t> (polinômio de ordem maior)</a:t>
            </a:r>
            <a:r>
              <a:rPr lang="pt-BR" dirty="0"/>
              <a:t>.</a:t>
            </a:r>
          </a:p>
          <a:p>
            <a:pPr marL="171450" indent="-171450">
              <a:buFont typeface="Arial" panose="020B0604020202020204" pitchFamily="34" charset="0"/>
              <a:buChar char="•"/>
            </a:pPr>
            <a:endParaRPr lang="pt-BR" dirty="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pt-BR" b="1" dirty="0"/>
              <a:t>Gráfico #3 – Polinômio</a:t>
            </a:r>
            <a:r>
              <a:rPr lang="pt-BR" b="1" baseline="0" dirty="0"/>
              <a:t> de ordem 20</a:t>
            </a:r>
            <a:endParaRPr lang="pt-BR" dirty="0"/>
          </a:p>
          <a:p>
            <a:pPr marL="0" indent="0">
              <a:buFont typeface="Arial" panose="020B0604020202020204" pitchFamily="34" charset="0"/>
              <a:buNone/>
            </a:pPr>
            <a:r>
              <a:rPr lang="pt-BR" dirty="0"/>
              <a:t>Existem duas diferenças importantes</a:t>
            </a:r>
            <a:r>
              <a:rPr lang="pt-BR" baseline="0" dirty="0"/>
              <a:t> com relação ao resultado </a:t>
            </a:r>
            <a:r>
              <a:rPr lang="pt-BR" dirty="0"/>
              <a:t>com </a:t>
            </a:r>
            <a:r>
              <a:rPr lang="pt-BR" baseline="0" dirty="0"/>
              <a:t>um polinômio de ordem 1:</a:t>
            </a:r>
            <a:endParaRPr lang="pt-BR" dirty="0"/>
          </a:p>
          <a:p>
            <a:pPr marL="171450" indent="-171450">
              <a:buFont typeface="Arial" panose="020B0604020202020204" pitchFamily="34" charset="0"/>
              <a:buChar char="•"/>
            </a:pPr>
            <a:r>
              <a:rPr lang="pt-BR" dirty="0"/>
              <a:t>O erro de treinamento é menor do que com</a:t>
            </a:r>
            <a:r>
              <a:rPr lang="pt-BR" baseline="0" dirty="0"/>
              <a:t> o</a:t>
            </a:r>
            <a:r>
              <a:rPr lang="pt-BR" dirty="0"/>
              <a:t> modelo de regressão linear, i.e., reta.</a:t>
            </a:r>
          </a:p>
          <a:p>
            <a:pPr marL="171450" indent="-171450">
              <a:buFont typeface="Arial" panose="020B0604020202020204" pitchFamily="34" charset="0"/>
              <a:buChar char="•"/>
            </a:pPr>
            <a:r>
              <a:rPr lang="pt-BR" dirty="0"/>
              <a:t>Há um espaço entre as curvas de erro de treinamento e validação. Isso significa que o modelo tem um desempenho significativamente melhor nos dados de treinamento do que nos dados de validação, que é a </a:t>
            </a:r>
            <a:r>
              <a:rPr lang="pt-BR" i="1" dirty="0"/>
              <a:t>marca registrada </a:t>
            </a:r>
            <a:r>
              <a:rPr lang="pt-BR" dirty="0"/>
              <a:t>de um modelo que</a:t>
            </a:r>
            <a:r>
              <a:rPr lang="pt-BR" baseline="0" dirty="0"/>
              <a:t> está </a:t>
            </a:r>
            <a:r>
              <a:rPr lang="pt-BR" dirty="0" smtClean="0"/>
              <a:t>sobreajustando</a:t>
            </a:r>
            <a:r>
              <a:rPr lang="pt-BR" dirty="0"/>
              <a:t>. </a:t>
            </a:r>
          </a:p>
          <a:p>
            <a:pPr marL="171450" indent="-171450">
              <a:buFont typeface="Arial" panose="020B0604020202020204" pitchFamily="34" charset="0"/>
              <a:buChar char="•"/>
            </a:pPr>
            <a:r>
              <a:rPr lang="pt-BR" dirty="0"/>
              <a:t>No entanto, se você usasse um conjunto de treinamento muito maior, as duas curvas continuariam se aproximando.</a:t>
            </a:r>
          </a:p>
          <a:p>
            <a:pPr marL="171450" indent="-171450">
              <a:buFont typeface="Arial" panose="020B0604020202020204" pitchFamily="34" charset="0"/>
              <a:buChar char="•"/>
            </a:pPr>
            <a:r>
              <a:rPr lang="pt-BR" dirty="0"/>
              <a:t>Uma maneira de melhorar um modelo que</a:t>
            </a:r>
            <a:r>
              <a:rPr lang="pt-BR" baseline="0" dirty="0"/>
              <a:t> está</a:t>
            </a:r>
            <a:r>
              <a:rPr lang="pt-BR" dirty="0"/>
              <a:t> </a:t>
            </a:r>
            <a:r>
              <a:rPr lang="pt-BR" dirty="0" smtClean="0"/>
              <a:t>sobreajustando </a:t>
            </a:r>
            <a:r>
              <a:rPr lang="pt-BR" dirty="0"/>
              <a:t>é alimentá-lo com mais dados de treinamento até que o erro de validação atinja o erro de </a:t>
            </a:r>
            <a:r>
              <a:rPr lang="pt-BR" dirty="0" smtClean="0"/>
              <a:t>treinamento ou diminuir a ordem do polinômio.</a:t>
            </a:r>
            <a:endParaRPr lang="pt-BR" dirty="0"/>
          </a:p>
          <a:p>
            <a:pPr marL="171450" indent="-171450">
              <a:buFont typeface="Arial" panose="020B0604020202020204" pitchFamily="34" charset="0"/>
              <a:buChar char="•"/>
            </a:pPr>
            <a:endParaRPr lang="pt-BR" dirty="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pt-BR" b="1" dirty="0"/>
              <a:t>Gráfico #1 – Polinômio</a:t>
            </a:r>
            <a:r>
              <a:rPr lang="pt-BR" b="1" baseline="0" dirty="0"/>
              <a:t> de ordem 2</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b="0" baseline="0" dirty="0"/>
              <a:t>Tanto o</a:t>
            </a:r>
            <a:r>
              <a:rPr lang="pt-BR" dirty="0"/>
              <a:t> erro de treinamento quanto o de validação são menores do que com</a:t>
            </a:r>
            <a:r>
              <a:rPr lang="pt-BR" baseline="0" dirty="0"/>
              <a:t> o</a:t>
            </a:r>
            <a:r>
              <a:rPr lang="pt-BR" dirty="0"/>
              <a:t> modelo de regressão linear, i.e., reta.</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dirty="0"/>
              <a:t>A diferença entre os dois erros diminui com aumento do</a:t>
            </a:r>
            <a:r>
              <a:rPr lang="pt-BR" baseline="0" dirty="0"/>
              <a:t> conjunto de treinamento</a:t>
            </a:r>
            <a:r>
              <a:rPr lang="pt-BR" dirty="0"/>
              <a:t> se</a:t>
            </a:r>
            <a:r>
              <a:rPr lang="pt-BR" baseline="0" dirty="0"/>
              <a:t> tonando </a:t>
            </a:r>
            <a:r>
              <a:rPr lang="pt-BR" dirty="0"/>
              <a:t>pequena e constante.</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dirty="0"/>
              <a:t>Isso é</a:t>
            </a:r>
            <a:r>
              <a:rPr lang="pt-BR" baseline="0" dirty="0"/>
              <a:t> a indicação de um modelo que está se ajustando bem aos dados de treinamento e é capaz de generalizar bem para os dados de validação.</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baseline="0" dirty="0"/>
              <a:t>Alimentar o modelo com mais exemplos faz com que a diferença entre as duas curvas se torne ainda menor.</a:t>
            </a:r>
            <a:endParaRPr lang="pt-BR" dirty="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pt-BR" b="0" baseline="0" dirty="0"/>
          </a:p>
          <a:p>
            <a:pPr marL="0" indent="0">
              <a:buFont typeface="Arial" panose="020B0604020202020204" pitchFamily="34" charset="0"/>
              <a:buNone/>
            </a:pPr>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37</a:t>
            </a:fld>
            <a:endParaRPr lang="nl-BE"/>
          </a:p>
        </p:txBody>
      </p:sp>
    </p:spTree>
    <p:extLst>
      <p:ext uri="{BB962C8B-B14F-4D97-AF65-F5344CB8AC3E}">
        <p14:creationId xmlns:p14="http://schemas.microsoft.com/office/powerpoint/2010/main" val="49315812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b="1" dirty="0"/>
              <a:t>Exemplo</a:t>
            </a:r>
            <a:r>
              <a:rPr lang="pt-BR" dirty="0"/>
              <a:t>: curvas_de_aprendizado.ipynb</a:t>
            </a:r>
          </a:p>
          <a:p>
            <a:endParaRPr lang="pt-BR" dirty="0"/>
          </a:p>
          <a:p>
            <a:r>
              <a:rPr lang="pt-BR" b="1" dirty="0"/>
              <a:t>Gráfico #1 – Polinômio</a:t>
            </a:r>
            <a:r>
              <a:rPr lang="pt-BR" b="1" baseline="0" dirty="0"/>
              <a:t> de ordem 1 (reta)</a:t>
            </a:r>
          </a:p>
          <a:p>
            <a:pPr marL="171450" indent="-171450">
              <a:buFont typeface="Arial" panose="020B0604020202020204" pitchFamily="34" charset="0"/>
              <a:buChar char="•"/>
            </a:pPr>
            <a:r>
              <a:rPr lang="pt-BR" dirty="0"/>
              <a:t>Quando há apenas um</a:t>
            </a:r>
            <a:r>
              <a:rPr lang="pt-BR" baseline="0" dirty="0"/>
              <a:t> ou dois exemplos </a:t>
            </a:r>
            <a:r>
              <a:rPr lang="pt-BR" dirty="0"/>
              <a:t>no conjunto de treinamento, a</a:t>
            </a:r>
            <a:r>
              <a:rPr lang="pt-BR" baseline="0" dirty="0"/>
              <a:t> reta (</a:t>
            </a:r>
            <a:r>
              <a:rPr lang="pt-BR" dirty="0"/>
              <a:t>modelo</a:t>
            </a:r>
            <a:r>
              <a:rPr lang="pt-BR" baseline="0" dirty="0"/>
              <a:t>) </a:t>
            </a:r>
            <a:r>
              <a:rPr lang="pt-BR" dirty="0"/>
              <a:t>pode ajustá-los perfeitamente, e é por isso que a curva começa em zero. Porém, à medida que novos</a:t>
            </a:r>
            <a:r>
              <a:rPr lang="pt-BR" baseline="0" dirty="0"/>
              <a:t> exemplos </a:t>
            </a:r>
            <a:r>
              <a:rPr lang="pt-BR" dirty="0"/>
              <a:t>são adicionados ao conjunto de treinamento, torna-se impossível para o modelo ajustar-se os dados de treinamento perfeitamente, tanto porque os dados contem ruído quanto porque não são lineares. Portanto, o erro nos exemplos de treinamento aumenta até atingir um platô; nesse momento, adicionar novos</a:t>
            </a:r>
            <a:r>
              <a:rPr lang="pt-BR" baseline="0" dirty="0"/>
              <a:t> exemplos </a:t>
            </a:r>
            <a:r>
              <a:rPr lang="pt-BR" dirty="0"/>
              <a:t>ao conjunto de treinamentos não faz o erro médio melhor ou pior.</a:t>
            </a:r>
          </a:p>
          <a:p>
            <a:pPr marL="171450" indent="-171450">
              <a:buFont typeface="Arial" panose="020B0604020202020204" pitchFamily="34" charset="0"/>
              <a:buChar char="•"/>
            </a:pPr>
            <a:r>
              <a:rPr lang="pt-BR" dirty="0"/>
              <a:t>Com relação ao conjunto de validação, quando o modelo é treinado com poucos exemplos de treinamento, ele é incapaz de generalizar adequadamente, e é por isso que o erro de validação é inicialmente grande. Então, à medida que o modelo é apresentado a</a:t>
            </a:r>
            <a:r>
              <a:rPr lang="pt-BR" baseline="0" dirty="0"/>
              <a:t> </a:t>
            </a:r>
            <a:r>
              <a:rPr lang="pt-BR" dirty="0"/>
              <a:t>mais exemplos de treinamento, ele aprende e, portanto, o erro de validação diminui gradativamente. No entanto, mais uma vez, uma linha reta não pode executar um bom trabalho de modelagem dos dados; e portanto, o erro termina em um platô, muito próximo da curva do erro de treinamento.</a:t>
            </a:r>
          </a:p>
          <a:p>
            <a:pPr marL="171450" indent="-171450">
              <a:buFont typeface="Arial" panose="020B0604020202020204" pitchFamily="34" charset="0"/>
              <a:buChar char="•"/>
            </a:pPr>
            <a:r>
              <a:rPr lang="pt-BR" dirty="0"/>
              <a:t>Essas curvas de aprendizado são típicas de um modelo que</a:t>
            </a:r>
            <a:r>
              <a:rPr lang="pt-BR" baseline="0" dirty="0"/>
              <a:t> está</a:t>
            </a:r>
            <a:r>
              <a:rPr lang="pt-BR" dirty="0"/>
              <a:t> sub-ajustando. Ambas as curvas atingiram um platô; eles são próximas e os erros</a:t>
            </a:r>
            <a:r>
              <a:rPr lang="pt-BR" baseline="0" dirty="0"/>
              <a:t> são </a:t>
            </a:r>
            <a:r>
              <a:rPr lang="pt-BR" dirty="0"/>
              <a:t>razoavelmente altos.</a:t>
            </a:r>
          </a:p>
          <a:p>
            <a:pPr marL="171450" indent="-171450">
              <a:buFont typeface="Arial" panose="020B0604020202020204" pitchFamily="34" charset="0"/>
              <a:buChar char="•"/>
            </a:pPr>
            <a:r>
              <a:rPr lang="pt-BR" dirty="0"/>
              <a:t>Se o modelo não estiver se adequando bem aos dados do treinamento, adicionar mais exemplos de treinamento não ajudará. Nesse caso, é necessário usar-se um modelo mais complexo</a:t>
            </a:r>
            <a:r>
              <a:rPr lang="pt-BR" baseline="0" dirty="0"/>
              <a:t> (polinômio de ordem maior)</a:t>
            </a:r>
            <a:r>
              <a:rPr lang="pt-BR" dirty="0"/>
              <a:t>.</a:t>
            </a:r>
          </a:p>
          <a:p>
            <a:pPr marL="171450" indent="-171450">
              <a:buFont typeface="Arial" panose="020B0604020202020204" pitchFamily="34" charset="0"/>
              <a:buChar char="•"/>
            </a:pPr>
            <a:endParaRPr lang="pt-BR" dirty="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pt-BR" b="1" dirty="0"/>
              <a:t>Gráfico #3 – Polinômio</a:t>
            </a:r>
            <a:r>
              <a:rPr lang="pt-BR" b="1" baseline="0" dirty="0"/>
              <a:t> de ordem 20</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pt-BR" dirty="0"/>
              <a:t>Existem duas diferenças importantes</a:t>
            </a:r>
            <a:r>
              <a:rPr lang="pt-BR" baseline="0" dirty="0"/>
              <a:t> com relação ao resultado </a:t>
            </a:r>
            <a:r>
              <a:rPr lang="pt-BR" dirty="0"/>
              <a:t>com </a:t>
            </a:r>
            <a:r>
              <a:rPr lang="pt-BR" baseline="0" dirty="0"/>
              <a:t>um polinômio de ordem 1:</a:t>
            </a:r>
            <a:endParaRPr lang="pt-BR" dirty="0"/>
          </a:p>
          <a:p>
            <a:pPr marL="171450" indent="-171450">
              <a:buFont typeface="Arial" panose="020B0604020202020204" pitchFamily="34" charset="0"/>
              <a:buChar char="•"/>
            </a:pPr>
            <a:r>
              <a:rPr lang="pt-BR" dirty="0"/>
              <a:t>O erro de treinamento é menor do que com</a:t>
            </a:r>
            <a:r>
              <a:rPr lang="pt-BR" baseline="0" dirty="0"/>
              <a:t> o</a:t>
            </a:r>
            <a:r>
              <a:rPr lang="pt-BR" dirty="0"/>
              <a:t> modelo de regressão linear, i.e., reta.</a:t>
            </a:r>
          </a:p>
          <a:p>
            <a:pPr marL="171450" indent="-171450">
              <a:buFont typeface="Arial" panose="020B0604020202020204" pitchFamily="34" charset="0"/>
              <a:buChar char="•"/>
            </a:pPr>
            <a:r>
              <a:rPr lang="pt-BR" dirty="0"/>
              <a:t>Há um espaço entre as curvas do erro de treinamento e validação. Isso significa que o modelo tem um desempenho significativamente melhor nos dados de treinamento do que nos dados de validação, que é a </a:t>
            </a:r>
            <a:r>
              <a:rPr lang="pt-BR" i="1" dirty="0"/>
              <a:t>marca registrada </a:t>
            </a:r>
            <a:r>
              <a:rPr lang="pt-BR" dirty="0"/>
              <a:t>de um modelo que</a:t>
            </a:r>
            <a:r>
              <a:rPr lang="pt-BR" baseline="0" dirty="0"/>
              <a:t> está </a:t>
            </a:r>
            <a:r>
              <a:rPr lang="pt-BR" dirty="0"/>
              <a:t>sobre-ajustando. </a:t>
            </a:r>
          </a:p>
          <a:p>
            <a:pPr marL="171450" indent="-171450">
              <a:buFont typeface="Arial" panose="020B0604020202020204" pitchFamily="34" charset="0"/>
              <a:buChar char="•"/>
            </a:pPr>
            <a:r>
              <a:rPr lang="pt-BR" dirty="0"/>
              <a:t>No entanto, se você usasse um conjunto de treinamento muito maior, as duas curvas continuariam se aproximando.</a:t>
            </a:r>
          </a:p>
          <a:p>
            <a:pPr marL="171450" indent="-171450">
              <a:buFont typeface="Arial" panose="020B0604020202020204" pitchFamily="34" charset="0"/>
              <a:buChar char="•"/>
            </a:pPr>
            <a:r>
              <a:rPr lang="pt-BR" dirty="0"/>
              <a:t>Uma maneira de melhorar um modelo que</a:t>
            </a:r>
            <a:r>
              <a:rPr lang="pt-BR" baseline="0" dirty="0"/>
              <a:t> está</a:t>
            </a:r>
            <a:r>
              <a:rPr lang="pt-BR" dirty="0"/>
              <a:t> sobre-ajustando é alimentá-lo com mais dados de treinamento até que o erro de validação atinja o erro de </a:t>
            </a:r>
            <a:r>
              <a:rPr lang="pt-BR" dirty="0" smtClean="0"/>
              <a:t>treinamento ou diminuir a ordem do polinômio.</a:t>
            </a:r>
            <a:endParaRPr lang="pt-BR" dirty="0"/>
          </a:p>
          <a:p>
            <a:pPr marL="171450" indent="-171450">
              <a:buFont typeface="Arial" panose="020B0604020202020204" pitchFamily="34" charset="0"/>
              <a:buChar char="•"/>
            </a:pPr>
            <a:endParaRPr lang="pt-BR" dirty="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pt-BR" b="1" dirty="0"/>
              <a:t>Gráfico #1 – Polinômio</a:t>
            </a:r>
            <a:r>
              <a:rPr lang="pt-BR" b="1" baseline="0" dirty="0"/>
              <a:t> de ordem 2</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b="0" baseline="0" dirty="0"/>
              <a:t>Tanto o</a:t>
            </a:r>
            <a:r>
              <a:rPr lang="pt-BR" dirty="0"/>
              <a:t> erro de treinamento quanto o de validação são menores do que com</a:t>
            </a:r>
            <a:r>
              <a:rPr lang="pt-BR" baseline="0" dirty="0"/>
              <a:t> o</a:t>
            </a:r>
            <a:r>
              <a:rPr lang="pt-BR" dirty="0"/>
              <a:t> modelo de regressão linear, i.e., reta.</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dirty="0"/>
              <a:t>A diferença entre os dois erros diminui com aumento do</a:t>
            </a:r>
            <a:r>
              <a:rPr lang="pt-BR" baseline="0" dirty="0"/>
              <a:t> conjunto de treinamento</a:t>
            </a:r>
            <a:r>
              <a:rPr lang="pt-BR" dirty="0"/>
              <a:t> se</a:t>
            </a:r>
            <a:r>
              <a:rPr lang="pt-BR" baseline="0" dirty="0"/>
              <a:t> tonando </a:t>
            </a:r>
            <a:r>
              <a:rPr lang="pt-BR" dirty="0"/>
              <a:t>pequena e constante.</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dirty="0"/>
              <a:t>Isso é</a:t>
            </a:r>
            <a:r>
              <a:rPr lang="pt-BR" baseline="0" dirty="0"/>
              <a:t> a indicação de um modelo que está se ajustando bem aos dados de treinamento e é capaz de generalizar bem para os dados de validação.</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baseline="0" dirty="0"/>
              <a:t>Alimentar o modelo com mais exemplos faz com que a diferença entre as duas curvas se torne ainda menor.</a:t>
            </a:r>
            <a:endParaRPr lang="pt-BR" dirty="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pt-BR" b="0" baseline="0" dirty="0"/>
          </a:p>
          <a:p>
            <a:pPr marL="0" indent="0">
              <a:buFont typeface="Arial" panose="020B0604020202020204" pitchFamily="34" charset="0"/>
              <a:buNone/>
            </a:pPr>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38</a:t>
            </a:fld>
            <a:endParaRPr lang="nl-BE"/>
          </a:p>
        </p:txBody>
      </p:sp>
    </p:spTree>
    <p:extLst>
      <p:ext uri="{BB962C8B-B14F-4D97-AF65-F5344CB8AC3E}">
        <p14:creationId xmlns:p14="http://schemas.microsoft.com/office/powerpoint/2010/main" val="58623826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b="1" dirty="0"/>
              <a:t>Exemplo</a:t>
            </a:r>
            <a:r>
              <a:rPr lang="pt-BR" dirty="0"/>
              <a:t>: curvas_de_aprendizado.ipynb</a:t>
            </a:r>
          </a:p>
          <a:p>
            <a:endParaRPr lang="pt-BR" dirty="0"/>
          </a:p>
          <a:p>
            <a:r>
              <a:rPr lang="pt-BR" b="1" dirty="0"/>
              <a:t>Gráfico #1 – Polinômio</a:t>
            </a:r>
            <a:r>
              <a:rPr lang="pt-BR" b="1" baseline="0" dirty="0"/>
              <a:t> de ordem 1 (reta)</a:t>
            </a:r>
          </a:p>
          <a:p>
            <a:pPr marL="171450" indent="-171450">
              <a:buFont typeface="Arial" panose="020B0604020202020204" pitchFamily="34" charset="0"/>
              <a:buChar char="•"/>
            </a:pPr>
            <a:r>
              <a:rPr lang="pt-BR" dirty="0"/>
              <a:t>Quando há apenas um</a:t>
            </a:r>
            <a:r>
              <a:rPr lang="pt-BR" baseline="0" dirty="0"/>
              <a:t> ou dois exemplos </a:t>
            </a:r>
            <a:r>
              <a:rPr lang="pt-BR" dirty="0"/>
              <a:t>no conjunto de treinamento, a</a:t>
            </a:r>
            <a:r>
              <a:rPr lang="pt-BR" baseline="0" dirty="0"/>
              <a:t> reta (</a:t>
            </a:r>
            <a:r>
              <a:rPr lang="pt-BR" dirty="0"/>
              <a:t>modelo</a:t>
            </a:r>
            <a:r>
              <a:rPr lang="pt-BR" baseline="0" dirty="0"/>
              <a:t>) </a:t>
            </a:r>
            <a:r>
              <a:rPr lang="pt-BR" dirty="0"/>
              <a:t>pode ajustá-los perfeitamente, e é por isso que a curva começa em zero. Porém, à medida que novos</a:t>
            </a:r>
            <a:r>
              <a:rPr lang="pt-BR" baseline="0" dirty="0"/>
              <a:t> exemplos </a:t>
            </a:r>
            <a:r>
              <a:rPr lang="pt-BR" dirty="0"/>
              <a:t>são adicionados ao conjunto de treinamento, torna-se impossível para o modelo ajustar-se os dados de treinamento perfeitamente, tanto porque os dados contem ruído quanto porque não são lineares. Portanto, o erro nos exemplos de treinamento aumenta até atingir um platô; nesse momento, adicionar novos</a:t>
            </a:r>
            <a:r>
              <a:rPr lang="pt-BR" baseline="0" dirty="0"/>
              <a:t> exemplos </a:t>
            </a:r>
            <a:r>
              <a:rPr lang="pt-BR" dirty="0"/>
              <a:t>ao conjunto de treinamentos não faz o erro médio melhor ou pior.</a:t>
            </a:r>
          </a:p>
          <a:p>
            <a:pPr marL="171450" indent="-171450">
              <a:buFont typeface="Arial" panose="020B0604020202020204" pitchFamily="34" charset="0"/>
              <a:buChar char="•"/>
            </a:pPr>
            <a:r>
              <a:rPr lang="pt-BR" dirty="0"/>
              <a:t>Com relação ao conjunto de validação, quando o modelo é treinado com poucos exemplos de treinamento, ele é incapaz de generalizar adequadamente, e é por isso que o erro de validação é inicialmente grande. Então, à medida que o modelo é apresentado a</a:t>
            </a:r>
            <a:r>
              <a:rPr lang="pt-BR" baseline="0" dirty="0"/>
              <a:t> </a:t>
            </a:r>
            <a:r>
              <a:rPr lang="pt-BR" dirty="0"/>
              <a:t>mais exemplos de treinamento, ele aprende e, portanto, o erro de validação diminui gradativamente. No entanto, mais uma vez, uma linha reta não pode executar um bom trabalho de modelagem dos dados; e portanto, o erro termina em um platô, muito próximo da curva do erro de treinamento.</a:t>
            </a:r>
          </a:p>
          <a:p>
            <a:pPr marL="171450" indent="-171450">
              <a:buFont typeface="Arial" panose="020B0604020202020204" pitchFamily="34" charset="0"/>
              <a:buChar char="•"/>
            </a:pPr>
            <a:r>
              <a:rPr lang="pt-BR" dirty="0"/>
              <a:t>Essas curvas de aprendizado são típicas de um modelo que</a:t>
            </a:r>
            <a:r>
              <a:rPr lang="pt-BR" baseline="0" dirty="0"/>
              <a:t> está</a:t>
            </a:r>
            <a:r>
              <a:rPr lang="pt-BR" dirty="0"/>
              <a:t> sub-ajustando. Ambas as curvas atingiram um platô; eles são próximas e os erros</a:t>
            </a:r>
            <a:r>
              <a:rPr lang="pt-BR" baseline="0" dirty="0"/>
              <a:t> são </a:t>
            </a:r>
            <a:r>
              <a:rPr lang="pt-BR" dirty="0"/>
              <a:t>razoavelmente altos.</a:t>
            </a:r>
          </a:p>
          <a:p>
            <a:pPr marL="171450" indent="-171450">
              <a:buFont typeface="Arial" panose="020B0604020202020204" pitchFamily="34" charset="0"/>
              <a:buChar char="•"/>
            </a:pPr>
            <a:r>
              <a:rPr lang="pt-BR" dirty="0"/>
              <a:t>Se o modelo não estiver se adequando bem aos dados do treinamento, adicionar mais exemplos de treinamento não ajudará. Nesse caso, é necessário usar-se um modelo mais complexo</a:t>
            </a:r>
            <a:r>
              <a:rPr lang="pt-BR" baseline="0" dirty="0"/>
              <a:t> (polinômio de ordem maior)</a:t>
            </a:r>
            <a:r>
              <a:rPr lang="pt-BR" dirty="0"/>
              <a:t>.</a:t>
            </a:r>
          </a:p>
          <a:p>
            <a:pPr marL="171450" indent="-171450">
              <a:buFont typeface="Arial" panose="020B0604020202020204" pitchFamily="34" charset="0"/>
              <a:buChar char="•"/>
            </a:pPr>
            <a:endParaRPr lang="pt-BR" dirty="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pt-BR" b="1" dirty="0"/>
              <a:t>Gráfico #3 – Polinômio</a:t>
            </a:r>
            <a:r>
              <a:rPr lang="pt-BR" b="1" baseline="0" dirty="0"/>
              <a:t> de ordem 20</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pt-BR" dirty="0"/>
              <a:t>Existem duas diferenças importantes</a:t>
            </a:r>
            <a:r>
              <a:rPr lang="pt-BR" baseline="0" dirty="0"/>
              <a:t> com relação ao resultado </a:t>
            </a:r>
            <a:r>
              <a:rPr lang="pt-BR" dirty="0"/>
              <a:t>com </a:t>
            </a:r>
            <a:r>
              <a:rPr lang="pt-BR" baseline="0" dirty="0"/>
              <a:t>um polinômio de ordem 1:</a:t>
            </a:r>
            <a:endParaRPr lang="pt-BR" dirty="0"/>
          </a:p>
          <a:p>
            <a:pPr marL="171450" indent="-171450">
              <a:buFont typeface="Arial" panose="020B0604020202020204" pitchFamily="34" charset="0"/>
              <a:buChar char="•"/>
            </a:pPr>
            <a:r>
              <a:rPr lang="pt-BR" dirty="0"/>
              <a:t>O erro de treinamento é menor do que com</a:t>
            </a:r>
            <a:r>
              <a:rPr lang="pt-BR" baseline="0" dirty="0"/>
              <a:t> o</a:t>
            </a:r>
            <a:r>
              <a:rPr lang="pt-BR" dirty="0"/>
              <a:t> modelo de regressão linear, i.e., reta.</a:t>
            </a:r>
          </a:p>
          <a:p>
            <a:pPr marL="171450" indent="-171450">
              <a:buFont typeface="Arial" panose="020B0604020202020204" pitchFamily="34" charset="0"/>
              <a:buChar char="•"/>
            </a:pPr>
            <a:r>
              <a:rPr lang="pt-BR" dirty="0"/>
              <a:t>Há um espaço entre as curvas do erro de treinamento e validação. Isso significa que o modelo tem um desempenho significativamente melhor nos dados de treinamento do que nos dados de validação, que é a </a:t>
            </a:r>
            <a:r>
              <a:rPr lang="pt-BR" i="1" dirty="0"/>
              <a:t>marca registrada </a:t>
            </a:r>
            <a:r>
              <a:rPr lang="pt-BR" dirty="0"/>
              <a:t>de um modelo que</a:t>
            </a:r>
            <a:r>
              <a:rPr lang="pt-BR" baseline="0" dirty="0"/>
              <a:t> está </a:t>
            </a:r>
            <a:r>
              <a:rPr lang="pt-BR" dirty="0"/>
              <a:t>sobre-ajustando. </a:t>
            </a:r>
          </a:p>
          <a:p>
            <a:pPr marL="171450" indent="-171450">
              <a:buFont typeface="Arial" panose="020B0604020202020204" pitchFamily="34" charset="0"/>
              <a:buChar char="•"/>
            </a:pPr>
            <a:r>
              <a:rPr lang="pt-BR" dirty="0"/>
              <a:t>No entanto, se você usasse um conjunto de treinamento muito maior, as duas curvas continuariam se aproximando.</a:t>
            </a:r>
          </a:p>
          <a:p>
            <a:pPr marL="171450" indent="-171450">
              <a:buFont typeface="Arial" panose="020B0604020202020204" pitchFamily="34" charset="0"/>
              <a:buChar char="•"/>
            </a:pPr>
            <a:r>
              <a:rPr lang="pt-BR" dirty="0"/>
              <a:t>Uma maneira de melhorar um modelo que</a:t>
            </a:r>
            <a:r>
              <a:rPr lang="pt-BR" baseline="0" dirty="0"/>
              <a:t> está</a:t>
            </a:r>
            <a:r>
              <a:rPr lang="pt-BR" dirty="0"/>
              <a:t> sobre-ajustando é alimentá-lo com mais dados de treinamento até que o erro de validação atinja o erro de </a:t>
            </a:r>
            <a:r>
              <a:rPr lang="pt-BR" dirty="0" smtClean="0"/>
              <a:t>treinamento ou diminuir a ordem do polinômio.</a:t>
            </a:r>
            <a:endParaRPr lang="pt-BR" dirty="0"/>
          </a:p>
          <a:p>
            <a:pPr marL="171450" indent="-171450">
              <a:buFont typeface="Arial" panose="020B0604020202020204" pitchFamily="34" charset="0"/>
              <a:buChar char="•"/>
            </a:pPr>
            <a:endParaRPr lang="pt-BR" dirty="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pt-BR" b="1" dirty="0"/>
              <a:t>Gráfico #1 – Polinômio</a:t>
            </a:r>
            <a:r>
              <a:rPr lang="pt-BR" b="1" baseline="0" dirty="0"/>
              <a:t> de ordem 2</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b="0" baseline="0" dirty="0"/>
              <a:t>Tanto o</a:t>
            </a:r>
            <a:r>
              <a:rPr lang="pt-BR" dirty="0"/>
              <a:t> erro de treinamento quanto o de validação são menores do que com</a:t>
            </a:r>
            <a:r>
              <a:rPr lang="pt-BR" baseline="0" dirty="0"/>
              <a:t> o</a:t>
            </a:r>
            <a:r>
              <a:rPr lang="pt-BR" dirty="0"/>
              <a:t> modelo de regressão linear, i.e., reta.</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dirty="0"/>
              <a:t>A diferença entre os dois erros diminui com aumento do</a:t>
            </a:r>
            <a:r>
              <a:rPr lang="pt-BR" baseline="0" dirty="0"/>
              <a:t> conjunto de treinamento</a:t>
            </a:r>
            <a:r>
              <a:rPr lang="pt-BR" dirty="0"/>
              <a:t> se</a:t>
            </a:r>
            <a:r>
              <a:rPr lang="pt-BR" baseline="0" dirty="0"/>
              <a:t> tonando </a:t>
            </a:r>
            <a:r>
              <a:rPr lang="pt-BR" dirty="0"/>
              <a:t>pequena e constante.</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dirty="0"/>
              <a:t>Isso é</a:t>
            </a:r>
            <a:r>
              <a:rPr lang="pt-BR" baseline="0" dirty="0"/>
              <a:t> a indicação de um modelo que está se ajustando bem aos dados de treinamento e é capaz de generalizar bem para os dados de validação.</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baseline="0" dirty="0"/>
              <a:t>Alimentar o modelo com mais exemplos faz com que a diferença entre as duas curvas se torne ainda menor.</a:t>
            </a:r>
            <a:endParaRPr lang="pt-BR" dirty="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pt-BR" b="0" baseline="0" dirty="0"/>
          </a:p>
          <a:p>
            <a:pPr marL="0" indent="0">
              <a:buFont typeface="Arial" panose="020B0604020202020204" pitchFamily="34" charset="0"/>
              <a:buNone/>
            </a:pPr>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39</a:t>
            </a:fld>
            <a:endParaRPr lang="nl-BE"/>
          </a:p>
        </p:txBody>
      </p:sp>
    </p:spTree>
    <p:extLst>
      <p:ext uri="{BB962C8B-B14F-4D97-AF65-F5344CB8AC3E}">
        <p14:creationId xmlns:p14="http://schemas.microsoft.com/office/powerpoint/2010/main" val="274624653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Anteriormente, nós vimos como realizar a seleção do modelo através da validação cruzada. Uma abordagem alternativa é a procura</a:t>
            </a:r>
            <a:r>
              <a:rPr lang="pt-BR" baseline="0" dirty="0"/>
              <a:t> por uma hipótese que minimize o erro e a complexidade da hipótese. </a:t>
            </a:r>
          </a:p>
          <a:p>
            <a:endParaRPr lang="pt-BR" baseline="0" dirty="0"/>
          </a:p>
          <a:p>
            <a:r>
              <a:rPr lang="pt-BR" b="0" i="0" baseline="0" dirty="0" smtClean="0"/>
              <a:t>A </a:t>
            </a:r>
            <a:r>
              <a:rPr lang="pt-BR" b="1" baseline="0" dirty="0" smtClean="0"/>
              <a:t>Regularização</a:t>
            </a:r>
            <a:r>
              <a:rPr lang="pt-BR" baseline="0" dirty="0" smtClean="0"/>
              <a:t> </a:t>
            </a:r>
            <a:r>
              <a:rPr lang="pt-BR" baseline="0" dirty="0"/>
              <a:t>penaliza explicitamente </a:t>
            </a:r>
            <a:r>
              <a:rPr lang="pt-BR" b="1" baseline="0" dirty="0"/>
              <a:t>hipóteses</a:t>
            </a:r>
            <a:r>
              <a:rPr lang="pt-BR" baseline="0" dirty="0"/>
              <a:t> complexas. Essa abordagem se chama </a:t>
            </a:r>
            <a:r>
              <a:rPr lang="pt-BR" b="1" baseline="0" dirty="0"/>
              <a:t>regularização</a:t>
            </a:r>
            <a:r>
              <a:rPr lang="pt-BR" baseline="0" dirty="0"/>
              <a:t> pois busca por  uma </a:t>
            </a:r>
            <a:r>
              <a:rPr lang="pt-BR" b="1" baseline="0" dirty="0"/>
              <a:t>hipótese</a:t>
            </a:r>
            <a:r>
              <a:rPr lang="pt-BR" baseline="0" dirty="0"/>
              <a:t> que seja mais </a:t>
            </a:r>
            <a:r>
              <a:rPr lang="pt-BR" b="1" baseline="0" dirty="0"/>
              <a:t>regular</a:t>
            </a:r>
            <a:r>
              <a:rPr lang="pt-BR" baseline="0" dirty="0"/>
              <a:t>, ou seja, menos complexa.</a:t>
            </a:r>
            <a:endParaRPr lang="pt-BR" dirty="0"/>
          </a:p>
          <a:p>
            <a:endParaRPr lang="pt-BR" dirty="0"/>
          </a:p>
          <a:p>
            <a:r>
              <a:rPr lang="pt-BR" dirty="0"/>
              <a:t>O termo </a:t>
            </a:r>
            <a:r>
              <a:rPr lang="pt-BR" b="1" dirty="0"/>
              <a:t>regularização</a:t>
            </a:r>
            <a:r>
              <a:rPr lang="pt-BR" dirty="0"/>
              <a:t> refere-se a procedimentos que visam obter um modelo de aproximação bem-comportado através da incorporação de informações adicionais ao processo de treinamento do modelo, na forma de restrições de suavidade junto ao mapeamento, ou de penalizações proporcionais à norma do vetor de </a:t>
            </a:r>
            <a:r>
              <a:rPr lang="pt-BR" dirty="0" smtClean="0"/>
              <a:t>pesos.</a:t>
            </a:r>
            <a:endParaRPr lang="pt-BR" dirty="0"/>
          </a:p>
          <a:p>
            <a:endParaRPr lang="pt-BR" dirty="0"/>
          </a:p>
          <a:p>
            <a:r>
              <a:rPr lang="pt-BR" dirty="0"/>
              <a:t>As 3 técnicas mencionadas aqui, rigde regression, LASSO e elastic net, introduzem restrições ligadas a alguma norma do vetor de </a:t>
            </a:r>
            <a:r>
              <a:rPr lang="pt-BR" dirty="0" smtClean="0"/>
              <a:t>pesos, </a:t>
            </a:r>
            <a:r>
              <a:rPr lang="pt-BR" dirty="0"/>
              <a:t>sendo, por este motivo, também conhecidas como técnicas de </a:t>
            </a:r>
            <a:r>
              <a:rPr lang="pt-BR" b="1" i="1" dirty="0"/>
              <a:t>shrinkage</a:t>
            </a:r>
            <a:r>
              <a:rPr lang="pt-BR" b="0" i="0" baseline="0" dirty="0"/>
              <a:t> (redução, encolhimento</a:t>
            </a:r>
            <a:r>
              <a:rPr lang="pt-BR" b="0" i="0" baseline="0" dirty="0" smtClean="0"/>
              <a:t>).</a:t>
            </a:r>
          </a:p>
          <a:p>
            <a:endParaRPr lang="pt-BR" b="0" i="0" baseline="0" dirty="0" smtClean="0"/>
          </a:p>
          <a:p>
            <a:r>
              <a:rPr lang="pt-BR" b="0" i="0" baseline="0" dirty="0" smtClean="0"/>
              <a:t>Referência:</a:t>
            </a:r>
          </a:p>
          <a:p>
            <a:r>
              <a:rPr lang="pt-BR" dirty="0" smtClean="0"/>
              <a:t>https://dafriedman97.github.io/mlbook/content/c2/s1/regularized.html</a:t>
            </a:r>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40</a:t>
            </a:fld>
            <a:endParaRPr lang="nl-BE"/>
          </a:p>
        </p:txBody>
      </p:sp>
    </p:spTree>
    <p:extLst>
      <p:ext uri="{BB962C8B-B14F-4D97-AF65-F5344CB8AC3E}">
        <p14:creationId xmlns:p14="http://schemas.microsoft.com/office/powerpoint/2010/main" val="155982720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sz="1200" b="0" i="1" kern="1200" dirty="0">
                    <a:solidFill>
                      <a:schemeClr val="tx1"/>
                    </a:solidFill>
                    <a:effectLst/>
                    <a:latin typeface="+mn-lt"/>
                    <a:ea typeface="+mn-ea"/>
                    <a:cs typeface="+mn-cs"/>
                  </a:rPr>
                  <a:t>Ridge Regression</a:t>
                </a:r>
                <a:r>
                  <a:rPr lang="en-US" sz="1200" b="0" i="0" kern="1200" dirty="0">
                    <a:solidFill>
                      <a:schemeClr val="tx1"/>
                    </a:solidFill>
                    <a:effectLst/>
                    <a:latin typeface="+mn-lt"/>
                    <a:ea typeface="+mn-ea"/>
                    <a:cs typeface="+mn-cs"/>
                  </a:rPr>
                  <a:t> é</a:t>
                </a:r>
                <a:r>
                  <a:rPr lang="en-US" sz="1200" b="0" i="0" kern="1200" baseline="0" dirty="0">
                    <a:solidFill>
                      <a:schemeClr val="tx1"/>
                    </a:solidFill>
                    <a:effectLst/>
                    <a:latin typeface="+mn-lt"/>
                    <a:ea typeface="+mn-ea"/>
                    <a:cs typeface="+mn-cs"/>
                  </a:rPr>
                  <a:t> </a:t>
                </a:r>
                <a:r>
                  <a:rPr lang="en-US" sz="1200" b="0" i="0" kern="1200" baseline="0" dirty="0" err="1">
                    <a:solidFill>
                      <a:schemeClr val="tx1"/>
                    </a:solidFill>
                    <a:effectLst/>
                    <a:latin typeface="+mn-lt"/>
                    <a:ea typeface="+mn-ea"/>
                    <a:cs typeface="+mn-cs"/>
                  </a:rPr>
                  <a:t>também</a:t>
                </a:r>
                <a:r>
                  <a:rPr lang="en-US" sz="1200" b="0" i="0" kern="1200" baseline="0" dirty="0">
                    <a:solidFill>
                      <a:schemeClr val="tx1"/>
                    </a:solidFill>
                    <a:effectLst/>
                    <a:latin typeface="+mn-lt"/>
                    <a:ea typeface="+mn-ea"/>
                    <a:cs typeface="+mn-cs"/>
                  </a:rPr>
                  <a:t> </a:t>
                </a:r>
                <a:r>
                  <a:rPr lang="en-US" sz="1200" b="0" i="0" kern="1200" baseline="0" dirty="0" err="1">
                    <a:solidFill>
                      <a:schemeClr val="tx1"/>
                    </a:solidFill>
                    <a:effectLst/>
                    <a:latin typeface="+mn-lt"/>
                    <a:ea typeface="+mn-ea"/>
                    <a:cs typeface="+mn-cs"/>
                  </a:rPr>
                  <a:t>conhecida</a:t>
                </a:r>
                <a:r>
                  <a:rPr lang="en-US" sz="1200" b="0" i="0" kern="1200" baseline="0" dirty="0">
                    <a:solidFill>
                      <a:schemeClr val="tx1"/>
                    </a:solidFill>
                    <a:effectLst/>
                    <a:latin typeface="+mn-lt"/>
                    <a:ea typeface="+mn-ea"/>
                    <a:cs typeface="+mn-cs"/>
                  </a:rPr>
                  <a:t> </a:t>
                </a:r>
                <a:r>
                  <a:rPr lang="en-US" sz="1200" b="0" i="0" kern="1200" baseline="0" dirty="0" err="1">
                    <a:solidFill>
                      <a:schemeClr val="tx1"/>
                    </a:solidFill>
                    <a:effectLst/>
                    <a:latin typeface="+mn-lt"/>
                    <a:ea typeface="+mn-ea"/>
                    <a:cs typeface="+mn-cs"/>
                  </a:rPr>
                  <a:t>como</a:t>
                </a:r>
                <a:r>
                  <a:rPr lang="en-US" sz="1200" b="0" i="0" kern="1200" dirty="0">
                    <a:solidFill>
                      <a:schemeClr val="tx1"/>
                    </a:solidFill>
                    <a:effectLst/>
                    <a:latin typeface="+mn-lt"/>
                    <a:ea typeface="+mn-ea"/>
                    <a:cs typeface="+mn-cs"/>
                  </a:rPr>
                  <a:t> </a:t>
                </a:r>
                <a:r>
                  <a:rPr lang="en-US" sz="1200" b="0" i="1" kern="1200" dirty="0" err="1">
                    <a:solidFill>
                      <a:schemeClr val="tx1"/>
                    </a:solidFill>
                    <a:effectLst/>
                    <a:latin typeface="+mn-lt"/>
                    <a:ea typeface="+mn-ea"/>
                    <a:cs typeface="+mn-cs"/>
                  </a:rPr>
                  <a:t>Tikhonov</a:t>
                </a:r>
                <a:r>
                  <a:rPr lang="en-US" sz="1200" b="0" i="1" kern="1200" dirty="0">
                    <a:solidFill>
                      <a:schemeClr val="tx1"/>
                    </a:solidFill>
                    <a:effectLst/>
                    <a:latin typeface="+mn-lt"/>
                    <a:ea typeface="+mn-ea"/>
                    <a:cs typeface="+mn-cs"/>
                  </a:rPr>
                  <a:t> regularization</a:t>
                </a:r>
                <a:endParaRPr lang="pt-BR" dirty="0"/>
              </a:p>
              <a:p>
                <a:endParaRPr lang="pt-BR" dirty="0"/>
              </a:p>
              <a:p>
                <a:r>
                  <a:rPr lang="pt-BR" dirty="0"/>
                  <a:t>Ao invés de minimizar apenas o erro quadrático médio, como fizemo</a:t>
                </a:r>
                <a:r>
                  <a:rPr lang="pt-BR" baseline="0" dirty="0"/>
                  <a:t>s antes</a:t>
                </a:r>
                <a:r>
                  <a:rPr lang="pt-BR" dirty="0"/>
                  <a:t>,</a:t>
                </a:r>
                <a:r>
                  <a:rPr lang="pt-BR" baseline="0" dirty="0"/>
                  <a:t> </a:t>
                </a:r>
                <a:r>
                  <a:rPr lang="pt-BR" dirty="0"/>
                  <a:t>agora há a introdução de </a:t>
                </a:r>
                <a:r>
                  <a:rPr lang="pt-BR" b="1" dirty="0"/>
                  <a:t>um termo de penalização </a:t>
                </a:r>
                <a:r>
                  <a:rPr lang="pt-BR" dirty="0"/>
                  <a:t>proporcional à norma Euclidiana (L2) do vetor de</a:t>
                </a:r>
                <a:r>
                  <a:rPr lang="pt-BR" baseline="0" dirty="0"/>
                  <a:t> pesos</a:t>
                </a:r>
                <a:r>
                  <a:rPr lang="pt-BR" baseline="0" dirty="0" smtClean="0"/>
                  <a:t>. Na verdade, o quadrado da norma Euclidiana.</a:t>
                </a:r>
              </a:p>
              <a:p>
                <a:endParaRPr lang="pt-BR" baseline="0" dirty="0" smtClean="0"/>
              </a:p>
              <a:p>
                <a:r>
                  <a:rPr lang="pt-BR" baseline="0" dirty="0" smtClean="0"/>
                  <a:t>Essa técnica desestimula o aprendizado de um modelo mais complexo ou flexível, de forma a evitar o risco de overfitting.</a:t>
                </a:r>
              </a:p>
              <a:p>
                <a:endParaRPr lang="pt-BR" baseline="0" dirty="0" smtClean="0"/>
              </a:p>
              <a:p>
                <a:r>
                  <a:rPr lang="pt-BR" baseline="0" dirty="0" smtClean="0"/>
                  <a:t>O aumento na flexibilidade de um modelo é representado pelo aumento de seus pesos e, se quisermos minimizar a função de erro, esses pesos precisam ser pequenos.</a:t>
                </a:r>
              </a:p>
              <a:p>
                <a:endParaRPr lang="pt-BR" baseline="0" dirty="0" smtClean="0"/>
              </a:p>
              <a:p>
                <a:r>
                  <a:rPr lang="pt-BR" baseline="0" dirty="0" smtClean="0"/>
                  <a:t>O parâmetro </a:t>
                </a:r>
                <a14:m>
                  <m:oMath xmlns:m="http://schemas.openxmlformats.org/officeDocument/2006/math">
                    <m:r>
                      <a:rPr lang="pt-BR" i="1">
                        <a:latin typeface="Cambria Math" panose="02040503050406030204" pitchFamily="18" charset="0"/>
                        <a:ea typeface="Cambria Math" panose="02040503050406030204" pitchFamily="18" charset="0"/>
                      </a:rPr>
                      <m:t>𝜆</m:t>
                    </m:r>
                  </m:oMath>
                </a14:m>
                <a:r>
                  <a:rPr lang="pt-BR" baseline="0" dirty="0" smtClean="0"/>
                  <a:t> é também conhecido como parâmetro de complexidade e controla a quantidade de redução/encolhimento dos pesos: quanto maior o valor de </a:t>
                </a:r>
                <a14:m>
                  <m:oMath xmlns:m="http://schemas.openxmlformats.org/officeDocument/2006/math">
                    <m:r>
                      <a:rPr lang="pt-BR" i="1" smtClean="0">
                        <a:latin typeface="Cambria Math" panose="02040503050406030204" pitchFamily="18" charset="0"/>
                        <a:ea typeface="Cambria Math" panose="02040503050406030204" pitchFamily="18" charset="0"/>
                      </a:rPr>
                      <m:t>𝜆</m:t>
                    </m:r>
                  </m:oMath>
                </a14:m>
                <a:r>
                  <a:rPr lang="pt-BR" baseline="0" dirty="0" smtClean="0"/>
                  <a:t>, maior a quantidade de redução/encolhimento.</a:t>
                </a:r>
              </a:p>
              <a:p>
                <a:endParaRPr lang="pt-BR" b="1" baseline="0" dirty="0" smtClean="0"/>
              </a:p>
              <a:p>
                <a:r>
                  <a:rPr lang="pt-BR" b="1" baseline="0" dirty="0" smtClean="0"/>
                  <a:t>Norma </a:t>
                </a:r>
                <a:r>
                  <a:rPr lang="pt-BR" b="1" baseline="0" dirty="0"/>
                  <a:t>Euclidiana</a:t>
                </a:r>
                <a:r>
                  <a:rPr lang="pt-BR" baseline="0" dirty="0"/>
                  <a:t>: </a:t>
                </a:r>
                <a:r>
                  <a:rPr lang="pt-BR" dirty="0">
                    <a:hlinkClick r:id="rId3"/>
                  </a:rPr>
                  <a:t>https://en.wikipedia.org/wiki/Norm_(mathematics)#Euclidean_norm</a:t>
                </a:r>
                <a:endParaRPr lang="pt-BR" baseline="0" dirty="0"/>
              </a:p>
              <a:p>
                <a:endParaRPr lang="pt-BR" baseline="0" dirty="0"/>
              </a:p>
              <a:p>
                <a:r>
                  <a:rPr lang="pt-BR" sz="1200" b="0" i="0" kern="1200" dirty="0">
                    <a:solidFill>
                      <a:schemeClr val="tx1"/>
                    </a:solidFill>
                    <a:effectLst/>
                    <a:latin typeface="+mn-lt"/>
                    <a:ea typeface="+mn-ea"/>
                    <a:cs typeface="+mn-cs"/>
                  </a:rPr>
                  <a:t>A regularização força o algoritmo de aprendizado a não apenas ajustar os pesos, mas </a:t>
                </a:r>
                <a:r>
                  <a:rPr lang="pt-BR" sz="1200" b="0" i="0" kern="1200" dirty="0" smtClean="0">
                    <a:solidFill>
                      <a:schemeClr val="tx1"/>
                    </a:solidFill>
                    <a:effectLst/>
                    <a:latin typeface="+mn-lt"/>
                    <a:ea typeface="+mn-ea"/>
                    <a:cs typeface="+mn-cs"/>
                  </a:rPr>
                  <a:t>também, </a:t>
                </a:r>
                <a:r>
                  <a:rPr lang="pt-BR" sz="1200" b="0" i="0" kern="1200" dirty="0">
                    <a:solidFill>
                      <a:schemeClr val="tx1"/>
                    </a:solidFill>
                    <a:effectLst/>
                    <a:latin typeface="+mn-lt"/>
                    <a:ea typeface="+mn-ea"/>
                    <a:cs typeface="+mn-cs"/>
                  </a:rPr>
                  <a:t>manté-los</a:t>
                </a:r>
                <a:r>
                  <a:rPr lang="pt-BR" sz="1200" b="0" i="0" kern="1200" baseline="0" dirty="0">
                    <a:solidFill>
                      <a:schemeClr val="tx1"/>
                    </a:solidFill>
                    <a:effectLst/>
                    <a:latin typeface="+mn-lt"/>
                    <a:ea typeface="+mn-ea"/>
                    <a:cs typeface="+mn-cs"/>
                  </a:rPr>
                  <a:t> </a:t>
                </a:r>
                <a:r>
                  <a:rPr lang="pt-BR" sz="1200" b="0" i="0" kern="1200" dirty="0">
                    <a:solidFill>
                      <a:schemeClr val="tx1"/>
                    </a:solidFill>
                    <a:effectLst/>
                    <a:latin typeface="+mn-lt"/>
                    <a:ea typeface="+mn-ea"/>
                    <a:cs typeface="+mn-cs"/>
                  </a:rPr>
                  <a:t>o menor possível</a:t>
                </a:r>
                <a:r>
                  <a:rPr lang="pt-BR" sz="1200" b="0" i="0" kern="1200" dirty="0" smtClean="0">
                    <a:solidFill>
                      <a:schemeClr val="tx1"/>
                    </a:solidFill>
                    <a:effectLst/>
                    <a:latin typeface="+mn-lt"/>
                    <a:ea typeface="+mn-ea"/>
                    <a:cs typeface="+mn-cs"/>
                  </a:rPr>
                  <a:t>.</a:t>
                </a:r>
              </a:p>
              <a:p>
                <a:endParaRPr lang="pt-BR" sz="1200" b="0" i="0" kern="1200" dirty="0" smtClean="0">
                  <a:solidFill>
                    <a:schemeClr val="tx1"/>
                  </a:solidFill>
                  <a:effectLst/>
                  <a:latin typeface="+mn-lt"/>
                  <a:ea typeface="+mn-ea"/>
                  <a:cs typeface="+mn-cs"/>
                </a:endParaRPr>
              </a:p>
              <a:p>
                <a:r>
                  <a:rPr lang="pt-BR" sz="1200" b="0" i="0" kern="1200" dirty="0" smtClean="0">
                    <a:solidFill>
                      <a:schemeClr val="tx1"/>
                    </a:solidFill>
                    <a:effectLst/>
                    <a:latin typeface="+mn-lt"/>
                    <a:ea typeface="+mn-ea"/>
                    <a:cs typeface="+mn-cs"/>
                  </a:rPr>
                  <a:t>A regularização é baseada na ideia de que o sobreajuste é causado pelo fato dos </a:t>
                </a:r>
                <a:r>
                  <a:rPr lang="pt-BR" sz="1200" b="1" i="1" kern="1200" baseline="0" dirty="0" smtClean="0">
                    <a:solidFill>
                      <a:schemeClr val="tx1"/>
                    </a:solidFill>
                    <a:effectLst/>
                    <a:latin typeface="+mn-lt"/>
                    <a:ea typeface="+mn-ea"/>
                    <a:cs typeface="+mn-cs"/>
                  </a:rPr>
                  <a:t>pesos</a:t>
                </a:r>
                <a:r>
                  <a:rPr lang="pt-BR" sz="1200" b="0" i="0" kern="1200" baseline="0" dirty="0" smtClean="0">
                    <a:solidFill>
                      <a:schemeClr val="tx1"/>
                    </a:solidFill>
                    <a:effectLst/>
                    <a:latin typeface="+mn-lt"/>
                    <a:ea typeface="+mn-ea"/>
                    <a:cs typeface="+mn-cs"/>
                  </a:rPr>
                  <a:t> (a1 até aK) </a:t>
                </a:r>
                <a:r>
                  <a:rPr lang="pt-BR" sz="1200" b="0" i="0" kern="1200" dirty="0" smtClean="0">
                    <a:solidFill>
                      <a:schemeClr val="tx1"/>
                    </a:solidFill>
                    <a:effectLst/>
                    <a:latin typeface="+mn-lt"/>
                    <a:ea typeface="+mn-ea"/>
                    <a:cs typeface="+mn-cs"/>
                  </a:rPr>
                  <a:t>serem "excessivamente específicos", ou</a:t>
                </a:r>
                <a:r>
                  <a:rPr lang="pt-BR" sz="1200" b="0" i="0" kern="1200" baseline="0" dirty="0" smtClean="0">
                    <a:solidFill>
                      <a:schemeClr val="tx1"/>
                    </a:solidFill>
                    <a:effectLst/>
                    <a:latin typeface="+mn-lt"/>
                    <a:ea typeface="+mn-ea"/>
                    <a:cs typeface="+mn-cs"/>
                  </a:rPr>
                  <a:t> seja</a:t>
                </a:r>
                <a:r>
                  <a:rPr lang="pt-BR" sz="1200" b="0" i="0" kern="1200" dirty="0" smtClean="0">
                    <a:solidFill>
                      <a:schemeClr val="tx1"/>
                    </a:solidFill>
                    <a:effectLst/>
                    <a:latin typeface="+mn-lt"/>
                    <a:ea typeface="+mn-ea"/>
                    <a:cs typeface="+mn-cs"/>
                  </a:rPr>
                  <a:t>, que seus valores sejam grandes</a:t>
                </a:r>
                <a:r>
                  <a:rPr lang="pt-BR" sz="1200" b="0" i="0" kern="1200" baseline="0" dirty="0" smtClean="0">
                    <a:solidFill>
                      <a:schemeClr val="tx1"/>
                    </a:solidFill>
                    <a:effectLst/>
                    <a:latin typeface="+mn-lt"/>
                    <a:ea typeface="+mn-ea"/>
                    <a:cs typeface="+mn-cs"/>
                  </a:rPr>
                  <a:t> demais. </a:t>
                </a:r>
                <a:r>
                  <a:rPr lang="pt-BR" sz="1200" b="0" i="0" kern="1200" dirty="0" smtClean="0">
                    <a:solidFill>
                      <a:schemeClr val="tx1"/>
                    </a:solidFill>
                    <a:effectLst/>
                    <a:latin typeface="+mn-lt"/>
                    <a:ea typeface="+mn-ea"/>
                    <a:cs typeface="+mn-cs"/>
                  </a:rPr>
                  <a:t>O bias, a0, meramente compensa (desloca) a relação entre y e a1*x1+a2*x2+...+aK*xK e sua escala, portanto, é muito menos importante para o problema de regularização. Além disso, no caso de uma grande compensação (deslocamento/offset/bias) ser necessária por qualquer motivo, regularizar</a:t>
                </a:r>
                <a:r>
                  <a:rPr lang="pt-BR" sz="1200" b="0" i="0" kern="1200" baseline="0" dirty="0" smtClean="0">
                    <a:solidFill>
                      <a:schemeClr val="tx1"/>
                    </a:solidFill>
                    <a:effectLst/>
                    <a:latin typeface="+mn-lt"/>
                    <a:ea typeface="+mn-ea"/>
                    <a:cs typeface="+mn-cs"/>
                  </a:rPr>
                  <a:t> o bias (a0)</a:t>
                </a:r>
                <a:r>
                  <a:rPr lang="pt-BR" sz="1200" b="0" i="0" kern="1200" dirty="0" smtClean="0">
                    <a:solidFill>
                      <a:schemeClr val="tx1"/>
                    </a:solidFill>
                    <a:effectLst/>
                    <a:latin typeface="+mn-lt"/>
                    <a:ea typeface="+mn-ea"/>
                    <a:cs typeface="+mn-cs"/>
                  </a:rPr>
                  <a:t> impedirá o modelo</a:t>
                </a:r>
                <a:r>
                  <a:rPr lang="pt-BR" sz="1200" b="0" i="0" kern="1200" baseline="0" dirty="0" smtClean="0">
                    <a:solidFill>
                      <a:schemeClr val="tx1"/>
                    </a:solidFill>
                    <a:effectLst/>
                    <a:latin typeface="+mn-lt"/>
                    <a:ea typeface="+mn-ea"/>
                    <a:cs typeface="+mn-cs"/>
                  </a:rPr>
                  <a:t> de</a:t>
                </a:r>
                <a:r>
                  <a:rPr lang="pt-BR" sz="1200" b="0" i="0" kern="1200" dirty="0" smtClean="0">
                    <a:solidFill>
                      <a:schemeClr val="tx1"/>
                    </a:solidFill>
                    <a:effectLst/>
                    <a:latin typeface="+mn-lt"/>
                    <a:ea typeface="+mn-ea"/>
                    <a:cs typeface="+mn-cs"/>
                  </a:rPr>
                  <a:t> encontrar a relação correta.</a:t>
                </a:r>
              </a:p>
              <a:p>
                <a:endParaRPr lang="pt-BR" sz="1200" b="0" i="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dirty="0" smtClean="0"/>
                  <a:t>O peso </a:t>
                </a:r>
                <a14:m>
                  <m:oMath xmlns:m="http://schemas.openxmlformats.org/officeDocument/2006/math">
                    <m:sSub>
                      <m:sSubPr>
                        <m:ctrlPr>
                          <a:rPr lang="pt-BR" sz="1200" i="1">
                            <a:latin typeface="Cambria Math" panose="02040503050406030204" pitchFamily="18" charset="0"/>
                          </a:rPr>
                        </m:ctrlPr>
                      </m:sSubPr>
                      <m:e>
                        <m:r>
                          <a:rPr lang="pt-BR" sz="1200" i="1">
                            <a:latin typeface="Cambria Math" panose="02040503050406030204" pitchFamily="18" charset="0"/>
                          </a:rPr>
                          <m:t>𝑎</m:t>
                        </m:r>
                      </m:e>
                      <m:sub>
                        <m:r>
                          <a:rPr lang="pt-BR" sz="1200" i="1">
                            <a:latin typeface="Cambria Math" panose="02040503050406030204" pitchFamily="18" charset="0"/>
                          </a:rPr>
                          <m:t>0</m:t>
                        </m:r>
                      </m:sub>
                    </m:sSub>
                  </m:oMath>
                </a14:m>
                <a:r>
                  <a:rPr lang="pt-BR" sz="1200" dirty="0"/>
                  <a:t> </a:t>
                </a:r>
                <a:r>
                  <a:rPr lang="pt-BR" sz="1200" dirty="0" smtClean="0"/>
                  <a:t>fornece apenas </a:t>
                </a:r>
                <a:r>
                  <a:rPr lang="pt-BR" sz="1200" dirty="0"/>
                  <a:t>o deslocamento da função hipótese em relação ao eixo </a:t>
                </a:r>
                <a14:m>
                  <m:oMath xmlns:m="http://schemas.openxmlformats.org/officeDocument/2006/math">
                    <m:r>
                      <a:rPr lang="pt-BR" sz="1200" i="1">
                        <a:latin typeface="Cambria Math" panose="02040503050406030204" pitchFamily="18" charset="0"/>
                      </a:rPr>
                      <m:t>𝑦</m:t>
                    </m:r>
                  </m:oMath>
                </a14:m>
                <a:r>
                  <a:rPr lang="pt-BR" sz="1200" dirty="0"/>
                  <a:t> e não tem influência na complexidade da </a:t>
                </a:r>
                <a:r>
                  <a:rPr lang="pt-BR" sz="1200" b="1" i="1" dirty="0"/>
                  <a:t>hipótese</a:t>
                </a:r>
                <a:r>
                  <a:rPr lang="pt-BR" sz="1200" dirty="0"/>
                  <a:t> pois não é multiplicado por nenhum atributo. Lembre-se que a complexidade se deve à ordem do modelo e </a:t>
                </a:r>
                <a14:m>
                  <m:oMath xmlns:m="http://schemas.openxmlformats.org/officeDocument/2006/math">
                    <m:sSub>
                      <m:sSubPr>
                        <m:ctrlPr>
                          <a:rPr lang="pt-BR" sz="1200" i="1">
                            <a:latin typeface="Cambria Math" panose="02040503050406030204" pitchFamily="18" charset="0"/>
                          </a:rPr>
                        </m:ctrlPr>
                      </m:sSubPr>
                      <m:e>
                        <m:r>
                          <a:rPr lang="pt-BR" sz="1200" i="1">
                            <a:latin typeface="Cambria Math" panose="02040503050406030204" pitchFamily="18" charset="0"/>
                          </a:rPr>
                          <m:t>𝑎</m:t>
                        </m:r>
                      </m:e>
                      <m:sub>
                        <m:r>
                          <a:rPr lang="pt-BR" sz="1200" i="1">
                            <a:latin typeface="Cambria Math" panose="02040503050406030204" pitchFamily="18" charset="0"/>
                          </a:rPr>
                          <m:t>0</m:t>
                        </m:r>
                      </m:sub>
                    </m:sSub>
                  </m:oMath>
                </a14:m>
                <a:r>
                  <a:rPr lang="pt-BR" sz="1200" dirty="0"/>
                  <a:t> apenas dita o </a:t>
                </a:r>
                <a:r>
                  <a:rPr lang="pt-BR" sz="1200" i="1" dirty="0"/>
                  <a:t>offset</a:t>
                </a:r>
                <a:r>
                  <a:rPr lang="pt-BR" sz="1200" dirty="0"/>
                  <a:t> </a:t>
                </a:r>
                <a:r>
                  <a:rPr lang="pt-BR" sz="1200" dirty="0" smtClean="0"/>
                  <a:t>(deslocamento) em </a:t>
                </a:r>
                <a:r>
                  <a:rPr lang="pt-BR" sz="1200" dirty="0"/>
                  <a:t>relação ao eixo </a:t>
                </a:r>
                <a14:m>
                  <m:oMath xmlns:m="http://schemas.openxmlformats.org/officeDocument/2006/math">
                    <m:r>
                      <a:rPr lang="pt-BR" sz="1200" i="1">
                        <a:latin typeface="Cambria Math" panose="02040503050406030204" pitchFamily="18" charset="0"/>
                      </a:rPr>
                      <m:t>𝑦</m:t>
                    </m:r>
                  </m:oMath>
                </a14:m>
                <a:r>
                  <a:rPr lang="pt-BR" sz="1200" dirty="0" smtClean="0"/>
                  <a:t>.</a:t>
                </a:r>
                <a:endParaRPr lang="pt-BR" sz="1200" b="0" i="0" kern="1200" dirty="0" smtClean="0">
                  <a:solidFill>
                    <a:schemeClr val="tx1"/>
                  </a:solidFill>
                  <a:effectLst/>
                  <a:latin typeface="+mn-lt"/>
                  <a:ea typeface="+mn-ea"/>
                  <a:cs typeface="+mn-cs"/>
                </a:endParaRPr>
              </a:p>
              <a:p>
                <a:endParaRPr lang="pt-BR" dirty="0"/>
              </a:p>
              <a:p>
                <a:r>
                  <a:rPr lang="pt-BR" b="1" dirty="0"/>
                  <a:t>Referencias com explicações</a:t>
                </a:r>
                <a:r>
                  <a:rPr lang="pt-BR" b="1" baseline="0" dirty="0"/>
                  <a:t> sobre o motivo de a0 não ser considerado no termo de penalização</a:t>
                </a:r>
                <a:r>
                  <a:rPr lang="pt-BR" baseline="0" dirty="0"/>
                  <a:t>:</a:t>
                </a:r>
                <a:endParaRPr lang="pt-BR" dirty="0"/>
              </a:p>
              <a:p>
                <a:r>
                  <a:rPr lang="pt-BR" dirty="0">
                    <a:hlinkClick r:id="rId4"/>
                  </a:rPr>
                  <a:t>https://stats.stackexchange.com/questions/86991/reason-for-not-shrinking-the-bias-intercept-term-in-regression</a:t>
                </a:r>
                <a:endParaRPr lang="pt-BR" dirty="0"/>
              </a:p>
              <a:p>
                <a:r>
                  <a:rPr lang="pt-BR" dirty="0">
                    <a:hlinkClick r:id="rId5"/>
                  </a:rPr>
                  <a:t>https://stackoverflow.com/questions/54017246/why-is-theta0-skipped-while-performing-regulariztion-on-regression</a:t>
                </a:r>
                <a:endParaRPr lang="pt-BR" dirty="0"/>
              </a:p>
              <a:p>
                <a:r>
                  <a:rPr lang="pt-BR" dirty="0">
                    <a:hlinkClick r:id="rId6"/>
                  </a:rPr>
                  <a:t>https://stackoverflow.com/questions/12578336/why-is-the-bias-term-not-regularized-in-ridge-regression</a:t>
                </a:r>
                <a:endParaRPr lang="pt-BR" dirty="0"/>
              </a:p>
            </p:txBody>
          </p:sp>
        </mc:Choice>
        <mc:Fallback xmlns="">
          <p:sp>
            <p:nvSpPr>
              <p:cNvPr id="3" name="Notes Placeholder 2"/>
              <p:cNvSpPr>
                <a:spLocks noGrp="1"/>
              </p:cNvSpPr>
              <p:nvPr>
                <p:ph type="body" idx="1"/>
              </p:nvPr>
            </p:nvSpPr>
            <p:spPr/>
            <p:txBody>
              <a:bodyPr/>
              <a:lstStyle/>
              <a:p>
                <a:r>
                  <a:rPr lang="en-US" sz="1200" b="0" i="1" kern="1200" dirty="0">
                    <a:solidFill>
                      <a:schemeClr val="tx1"/>
                    </a:solidFill>
                    <a:effectLst/>
                    <a:latin typeface="+mn-lt"/>
                    <a:ea typeface="+mn-ea"/>
                    <a:cs typeface="+mn-cs"/>
                  </a:rPr>
                  <a:t>Ridge Regression</a:t>
                </a:r>
                <a:r>
                  <a:rPr lang="en-US" sz="1200" b="0" i="0" kern="1200" dirty="0">
                    <a:solidFill>
                      <a:schemeClr val="tx1"/>
                    </a:solidFill>
                    <a:effectLst/>
                    <a:latin typeface="+mn-lt"/>
                    <a:ea typeface="+mn-ea"/>
                    <a:cs typeface="+mn-cs"/>
                  </a:rPr>
                  <a:t> é</a:t>
                </a:r>
                <a:r>
                  <a:rPr lang="en-US" sz="1200" b="0" i="0" kern="1200" baseline="0" dirty="0">
                    <a:solidFill>
                      <a:schemeClr val="tx1"/>
                    </a:solidFill>
                    <a:effectLst/>
                    <a:latin typeface="+mn-lt"/>
                    <a:ea typeface="+mn-ea"/>
                    <a:cs typeface="+mn-cs"/>
                  </a:rPr>
                  <a:t> </a:t>
                </a:r>
                <a:r>
                  <a:rPr lang="en-US" sz="1200" b="0" i="0" kern="1200" baseline="0" dirty="0" err="1">
                    <a:solidFill>
                      <a:schemeClr val="tx1"/>
                    </a:solidFill>
                    <a:effectLst/>
                    <a:latin typeface="+mn-lt"/>
                    <a:ea typeface="+mn-ea"/>
                    <a:cs typeface="+mn-cs"/>
                  </a:rPr>
                  <a:t>também</a:t>
                </a:r>
                <a:r>
                  <a:rPr lang="en-US" sz="1200" b="0" i="0" kern="1200" baseline="0" dirty="0">
                    <a:solidFill>
                      <a:schemeClr val="tx1"/>
                    </a:solidFill>
                    <a:effectLst/>
                    <a:latin typeface="+mn-lt"/>
                    <a:ea typeface="+mn-ea"/>
                    <a:cs typeface="+mn-cs"/>
                  </a:rPr>
                  <a:t> </a:t>
                </a:r>
                <a:r>
                  <a:rPr lang="en-US" sz="1200" b="0" i="0" kern="1200" baseline="0" dirty="0" err="1">
                    <a:solidFill>
                      <a:schemeClr val="tx1"/>
                    </a:solidFill>
                    <a:effectLst/>
                    <a:latin typeface="+mn-lt"/>
                    <a:ea typeface="+mn-ea"/>
                    <a:cs typeface="+mn-cs"/>
                  </a:rPr>
                  <a:t>conhecida</a:t>
                </a:r>
                <a:r>
                  <a:rPr lang="en-US" sz="1200" b="0" i="0" kern="1200" baseline="0" dirty="0">
                    <a:solidFill>
                      <a:schemeClr val="tx1"/>
                    </a:solidFill>
                    <a:effectLst/>
                    <a:latin typeface="+mn-lt"/>
                    <a:ea typeface="+mn-ea"/>
                    <a:cs typeface="+mn-cs"/>
                  </a:rPr>
                  <a:t> </a:t>
                </a:r>
                <a:r>
                  <a:rPr lang="en-US" sz="1200" b="0" i="0" kern="1200" baseline="0" dirty="0" err="1">
                    <a:solidFill>
                      <a:schemeClr val="tx1"/>
                    </a:solidFill>
                    <a:effectLst/>
                    <a:latin typeface="+mn-lt"/>
                    <a:ea typeface="+mn-ea"/>
                    <a:cs typeface="+mn-cs"/>
                  </a:rPr>
                  <a:t>como</a:t>
                </a:r>
                <a:r>
                  <a:rPr lang="en-US" sz="1200" b="0" i="0" kern="1200" dirty="0">
                    <a:solidFill>
                      <a:schemeClr val="tx1"/>
                    </a:solidFill>
                    <a:effectLst/>
                    <a:latin typeface="+mn-lt"/>
                    <a:ea typeface="+mn-ea"/>
                    <a:cs typeface="+mn-cs"/>
                  </a:rPr>
                  <a:t> </a:t>
                </a:r>
                <a:r>
                  <a:rPr lang="en-US" sz="1200" b="0" i="1" kern="1200" dirty="0" err="1">
                    <a:solidFill>
                      <a:schemeClr val="tx1"/>
                    </a:solidFill>
                    <a:effectLst/>
                    <a:latin typeface="+mn-lt"/>
                    <a:ea typeface="+mn-ea"/>
                    <a:cs typeface="+mn-cs"/>
                  </a:rPr>
                  <a:t>Tikhonov</a:t>
                </a:r>
                <a:r>
                  <a:rPr lang="en-US" sz="1200" b="0" i="1" kern="1200" dirty="0">
                    <a:solidFill>
                      <a:schemeClr val="tx1"/>
                    </a:solidFill>
                    <a:effectLst/>
                    <a:latin typeface="+mn-lt"/>
                    <a:ea typeface="+mn-ea"/>
                    <a:cs typeface="+mn-cs"/>
                  </a:rPr>
                  <a:t> regularization</a:t>
                </a:r>
                <a:endParaRPr lang="pt-BR" dirty="0"/>
              </a:p>
              <a:p>
                <a:endParaRPr lang="pt-BR" dirty="0"/>
              </a:p>
              <a:p>
                <a:r>
                  <a:rPr lang="pt-BR" dirty="0"/>
                  <a:t>Ao invés de minimizar apenas o erro quadrático médio, como fizemo</a:t>
                </a:r>
                <a:r>
                  <a:rPr lang="pt-BR" baseline="0" dirty="0"/>
                  <a:t>s antes</a:t>
                </a:r>
                <a:r>
                  <a:rPr lang="pt-BR" dirty="0"/>
                  <a:t>,</a:t>
                </a:r>
                <a:r>
                  <a:rPr lang="pt-BR" baseline="0" dirty="0"/>
                  <a:t> </a:t>
                </a:r>
                <a:r>
                  <a:rPr lang="pt-BR" dirty="0"/>
                  <a:t>agora há a introdução de </a:t>
                </a:r>
                <a:r>
                  <a:rPr lang="pt-BR" b="1" dirty="0"/>
                  <a:t>um termo de penalização </a:t>
                </a:r>
                <a:r>
                  <a:rPr lang="pt-BR" dirty="0"/>
                  <a:t>proporcional à norma Euclidiana (L2) do vetor de</a:t>
                </a:r>
                <a:r>
                  <a:rPr lang="pt-BR" baseline="0" dirty="0"/>
                  <a:t> pesos</a:t>
                </a:r>
                <a:r>
                  <a:rPr lang="pt-BR" baseline="0" dirty="0" smtClean="0"/>
                  <a:t>.</a:t>
                </a:r>
              </a:p>
              <a:p>
                <a:endParaRPr lang="pt-BR" baseline="0" dirty="0" smtClean="0"/>
              </a:p>
              <a:p>
                <a:r>
                  <a:rPr lang="pt-BR" baseline="0" dirty="0" smtClean="0"/>
                  <a:t>O parâmetro </a:t>
                </a:r>
                <a:r>
                  <a:rPr lang="pt-BR" i="0">
                    <a:latin typeface="Cambria Math" panose="02040503050406030204" pitchFamily="18" charset="0"/>
                    <a:ea typeface="Cambria Math" panose="02040503050406030204" pitchFamily="18" charset="0"/>
                  </a:rPr>
                  <a:t>𝜆</a:t>
                </a:r>
                <a:r>
                  <a:rPr lang="pt-BR" baseline="0" dirty="0" smtClean="0"/>
                  <a:t> é também conhecido como parâmetro de complexidade e controla a quantidade de redução/encolhimento dos pesos: quanto maior o valor de </a:t>
                </a:r>
                <a:r>
                  <a:rPr lang="pt-BR" i="0" smtClean="0">
                    <a:latin typeface="Cambria Math" panose="02040503050406030204" pitchFamily="18" charset="0"/>
                    <a:ea typeface="Cambria Math" panose="02040503050406030204" pitchFamily="18" charset="0"/>
                  </a:rPr>
                  <a:t>𝜆</a:t>
                </a:r>
                <a:r>
                  <a:rPr lang="pt-BR" baseline="0" dirty="0" smtClean="0"/>
                  <a:t>, maior a quantidade de redução/encolhimento.</a:t>
                </a:r>
              </a:p>
              <a:p>
                <a:endParaRPr lang="pt-BR" b="1" baseline="0" dirty="0" smtClean="0"/>
              </a:p>
              <a:p>
                <a:r>
                  <a:rPr lang="pt-BR" b="1" baseline="0" dirty="0" smtClean="0"/>
                  <a:t>Norma </a:t>
                </a:r>
                <a:r>
                  <a:rPr lang="pt-BR" b="1" baseline="0" dirty="0"/>
                  <a:t>Euclidiana</a:t>
                </a:r>
                <a:r>
                  <a:rPr lang="pt-BR" baseline="0" dirty="0"/>
                  <a:t>: </a:t>
                </a:r>
                <a:r>
                  <a:rPr lang="pt-BR" dirty="0">
                    <a:hlinkClick r:id="rId7"/>
                  </a:rPr>
                  <a:t>https://en.wikipedia.org/wiki/Norm_(mathematics)#Euclidean_norm</a:t>
                </a:r>
                <a:endParaRPr lang="pt-BR" baseline="0" dirty="0"/>
              </a:p>
              <a:p>
                <a:endParaRPr lang="pt-BR" baseline="0" dirty="0"/>
              </a:p>
              <a:p>
                <a:r>
                  <a:rPr lang="pt-BR" sz="1200" b="0" i="0" kern="1200" dirty="0">
                    <a:solidFill>
                      <a:schemeClr val="tx1"/>
                    </a:solidFill>
                    <a:effectLst/>
                    <a:latin typeface="+mn-lt"/>
                    <a:ea typeface="+mn-ea"/>
                    <a:cs typeface="+mn-cs"/>
                  </a:rPr>
                  <a:t>A regularização força o algoritmo de aprendizado a não apenas ajustar os pesos, mas </a:t>
                </a:r>
                <a:r>
                  <a:rPr lang="pt-BR" sz="1200" b="0" i="0" kern="1200" dirty="0" smtClean="0">
                    <a:solidFill>
                      <a:schemeClr val="tx1"/>
                    </a:solidFill>
                    <a:effectLst/>
                    <a:latin typeface="+mn-lt"/>
                    <a:ea typeface="+mn-ea"/>
                    <a:cs typeface="+mn-cs"/>
                  </a:rPr>
                  <a:t>também, </a:t>
                </a:r>
                <a:r>
                  <a:rPr lang="pt-BR" sz="1200" b="0" i="0" kern="1200" dirty="0">
                    <a:solidFill>
                      <a:schemeClr val="tx1"/>
                    </a:solidFill>
                    <a:effectLst/>
                    <a:latin typeface="+mn-lt"/>
                    <a:ea typeface="+mn-ea"/>
                    <a:cs typeface="+mn-cs"/>
                  </a:rPr>
                  <a:t>manté-los</a:t>
                </a:r>
                <a:r>
                  <a:rPr lang="pt-BR" sz="1200" b="0" i="0" kern="1200" baseline="0" dirty="0">
                    <a:solidFill>
                      <a:schemeClr val="tx1"/>
                    </a:solidFill>
                    <a:effectLst/>
                    <a:latin typeface="+mn-lt"/>
                    <a:ea typeface="+mn-ea"/>
                    <a:cs typeface="+mn-cs"/>
                  </a:rPr>
                  <a:t> </a:t>
                </a:r>
                <a:r>
                  <a:rPr lang="pt-BR" sz="1200" b="0" i="0" kern="1200" dirty="0">
                    <a:solidFill>
                      <a:schemeClr val="tx1"/>
                    </a:solidFill>
                    <a:effectLst/>
                    <a:latin typeface="+mn-lt"/>
                    <a:ea typeface="+mn-ea"/>
                    <a:cs typeface="+mn-cs"/>
                  </a:rPr>
                  <a:t>o menor possível</a:t>
                </a:r>
                <a:r>
                  <a:rPr lang="pt-BR" sz="1200" b="0" i="0" kern="1200" dirty="0" smtClean="0">
                    <a:solidFill>
                      <a:schemeClr val="tx1"/>
                    </a:solidFill>
                    <a:effectLst/>
                    <a:latin typeface="+mn-lt"/>
                    <a:ea typeface="+mn-ea"/>
                    <a:cs typeface="+mn-cs"/>
                  </a:rPr>
                  <a:t>.</a:t>
                </a:r>
              </a:p>
              <a:p>
                <a:endParaRPr lang="pt-BR" sz="1200" b="0" i="0" kern="1200" dirty="0" smtClean="0">
                  <a:solidFill>
                    <a:schemeClr val="tx1"/>
                  </a:solidFill>
                  <a:effectLst/>
                  <a:latin typeface="+mn-lt"/>
                  <a:ea typeface="+mn-ea"/>
                  <a:cs typeface="+mn-cs"/>
                </a:endParaRPr>
              </a:p>
              <a:p>
                <a:r>
                  <a:rPr lang="pt-BR" sz="1200" b="0" i="0" kern="1200" dirty="0" smtClean="0">
                    <a:solidFill>
                      <a:schemeClr val="tx1"/>
                    </a:solidFill>
                    <a:effectLst/>
                    <a:latin typeface="+mn-lt"/>
                    <a:ea typeface="+mn-ea"/>
                    <a:cs typeface="+mn-cs"/>
                  </a:rPr>
                  <a:t>A regularização é baseada na ideia de que o sobreajuste é causado pelo fato dos </a:t>
                </a:r>
                <a:r>
                  <a:rPr lang="pt-BR" sz="1200" b="1" i="1" kern="1200" baseline="0" dirty="0" smtClean="0">
                    <a:solidFill>
                      <a:schemeClr val="tx1"/>
                    </a:solidFill>
                    <a:effectLst/>
                    <a:latin typeface="+mn-lt"/>
                    <a:ea typeface="+mn-ea"/>
                    <a:cs typeface="+mn-cs"/>
                  </a:rPr>
                  <a:t>pesos</a:t>
                </a:r>
                <a:r>
                  <a:rPr lang="pt-BR" sz="1200" b="0" i="0" kern="1200" baseline="0" dirty="0" smtClean="0">
                    <a:solidFill>
                      <a:schemeClr val="tx1"/>
                    </a:solidFill>
                    <a:effectLst/>
                    <a:latin typeface="+mn-lt"/>
                    <a:ea typeface="+mn-ea"/>
                    <a:cs typeface="+mn-cs"/>
                  </a:rPr>
                  <a:t> (a1 até aK) </a:t>
                </a:r>
                <a:r>
                  <a:rPr lang="pt-BR" sz="1200" b="0" i="0" kern="1200" dirty="0" smtClean="0">
                    <a:solidFill>
                      <a:schemeClr val="tx1"/>
                    </a:solidFill>
                    <a:effectLst/>
                    <a:latin typeface="+mn-lt"/>
                    <a:ea typeface="+mn-ea"/>
                    <a:cs typeface="+mn-cs"/>
                  </a:rPr>
                  <a:t>serem "excessivamente específicos", ou</a:t>
                </a:r>
                <a:r>
                  <a:rPr lang="pt-BR" sz="1200" b="0" i="0" kern="1200" baseline="0" dirty="0" smtClean="0">
                    <a:solidFill>
                      <a:schemeClr val="tx1"/>
                    </a:solidFill>
                    <a:effectLst/>
                    <a:latin typeface="+mn-lt"/>
                    <a:ea typeface="+mn-ea"/>
                    <a:cs typeface="+mn-cs"/>
                  </a:rPr>
                  <a:t> seja</a:t>
                </a:r>
                <a:r>
                  <a:rPr lang="pt-BR" sz="1200" b="0" i="0" kern="1200" dirty="0" smtClean="0">
                    <a:solidFill>
                      <a:schemeClr val="tx1"/>
                    </a:solidFill>
                    <a:effectLst/>
                    <a:latin typeface="+mn-lt"/>
                    <a:ea typeface="+mn-ea"/>
                    <a:cs typeface="+mn-cs"/>
                  </a:rPr>
                  <a:t>, que seus valores sejam grandes</a:t>
                </a:r>
                <a:r>
                  <a:rPr lang="pt-BR" sz="1200" b="0" i="0" kern="1200" baseline="0" dirty="0" smtClean="0">
                    <a:solidFill>
                      <a:schemeClr val="tx1"/>
                    </a:solidFill>
                    <a:effectLst/>
                    <a:latin typeface="+mn-lt"/>
                    <a:ea typeface="+mn-ea"/>
                    <a:cs typeface="+mn-cs"/>
                  </a:rPr>
                  <a:t> demais. </a:t>
                </a:r>
                <a:r>
                  <a:rPr lang="pt-BR" sz="1200" b="0" i="0" kern="1200" dirty="0" smtClean="0">
                    <a:solidFill>
                      <a:schemeClr val="tx1"/>
                    </a:solidFill>
                    <a:effectLst/>
                    <a:latin typeface="+mn-lt"/>
                    <a:ea typeface="+mn-ea"/>
                    <a:cs typeface="+mn-cs"/>
                  </a:rPr>
                  <a:t>O bias, a0, meramente compensa (desloca) a relação entre y e a1*x1+a2*x2+...+aK*xK e sua escala, portanto, é muito menos importante para o problema de regularização. Além disso, no caso de uma grande compensação (deslocamento/offset/bias) ser necessária por qualquer motivo, regularizar</a:t>
                </a:r>
                <a:r>
                  <a:rPr lang="pt-BR" sz="1200" b="0" i="0" kern="1200" baseline="0" dirty="0" smtClean="0">
                    <a:solidFill>
                      <a:schemeClr val="tx1"/>
                    </a:solidFill>
                    <a:effectLst/>
                    <a:latin typeface="+mn-lt"/>
                    <a:ea typeface="+mn-ea"/>
                    <a:cs typeface="+mn-cs"/>
                  </a:rPr>
                  <a:t> o bias (a0)</a:t>
                </a:r>
                <a:r>
                  <a:rPr lang="pt-BR" sz="1200" b="0" i="0" kern="1200" dirty="0" smtClean="0">
                    <a:solidFill>
                      <a:schemeClr val="tx1"/>
                    </a:solidFill>
                    <a:effectLst/>
                    <a:latin typeface="+mn-lt"/>
                    <a:ea typeface="+mn-ea"/>
                    <a:cs typeface="+mn-cs"/>
                  </a:rPr>
                  <a:t> impedirá o modelo</a:t>
                </a:r>
                <a:r>
                  <a:rPr lang="pt-BR" sz="1200" b="0" i="0" kern="1200" baseline="0" dirty="0" smtClean="0">
                    <a:solidFill>
                      <a:schemeClr val="tx1"/>
                    </a:solidFill>
                    <a:effectLst/>
                    <a:latin typeface="+mn-lt"/>
                    <a:ea typeface="+mn-ea"/>
                    <a:cs typeface="+mn-cs"/>
                  </a:rPr>
                  <a:t> de</a:t>
                </a:r>
                <a:r>
                  <a:rPr lang="pt-BR" sz="1200" b="0" i="0" kern="1200" dirty="0" smtClean="0">
                    <a:solidFill>
                      <a:schemeClr val="tx1"/>
                    </a:solidFill>
                    <a:effectLst/>
                    <a:latin typeface="+mn-lt"/>
                    <a:ea typeface="+mn-ea"/>
                    <a:cs typeface="+mn-cs"/>
                  </a:rPr>
                  <a:t> encontrar a relação correta.</a:t>
                </a:r>
              </a:p>
              <a:p>
                <a:endParaRPr lang="pt-BR" dirty="0"/>
              </a:p>
              <a:p>
                <a:r>
                  <a:rPr lang="pt-BR" b="1" dirty="0"/>
                  <a:t>Referencias com explicações</a:t>
                </a:r>
                <a:r>
                  <a:rPr lang="pt-BR" b="1" baseline="0" dirty="0"/>
                  <a:t> sobre o motivo de a0 não ser considerado no termo de penalização</a:t>
                </a:r>
                <a:r>
                  <a:rPr lang="pt-BR" baseline="0" dirty="0"/>
                  <a:t>:</a:t>
                </a:r>
                <a:endParaRPr lang="pt-BR" dirty="0"/>
              </a:p>
              <a:p>
                <a:r>
                  <a:rPr lang="pt-BR" dirty="0">
                    <a:hlinkClick r:id="rId8"/>
                  </a:rPr>
                  <a:t>https://stats.stackexchange.com/questions/86991/reason-for-not-shrinking-the-bias-intercept-term-in-regression</a:t>
                </a:r>
                <a:endParaRPr lang="pt-BR" dirty="0"/>
              </a:p>
              <a:p>
                <a:r>
                  <a:rPr lang="pt-BR" dirty="0">
                    <a:hlinkClick r:id="rId9"/>
                  </a:rPr>
                  <a:t>https://stackoverflow.com/questions/54017246/why-is-theta0-skipped-while-performing-regulariztion-on-regression</a:t>
                </a:r>
                <a:endParaRPr lang="pt-BR" dirty="0"/>
              </a:p>
              <a:p>
                <a:r>
                  <a:rPr lang="pt-BR" dirty="0">
                    <a:hlinkClick r:id="rId10"/>
                  </a:rPr>
                  <a:t>https://stackoverflow.com/questions/12578336/why-is-the-bias-term-not-regularized-in-ridge-regression</a:t>
                </a:r>
                <a:endParaRPr lang="pt-BR" dirty="0"/>
              </a:p>
            </p:txBody>
          </p:sp>
        </mc:Fallback>
      </mc:AlternateContent>
      <p:sp>
        <p:nvSpPr>
          <p:cNvPr id="4" name="Slide Number Placeholder 3"/>
          <p:cNvSpPr>
            <a:spLocks noGrp="1"/>
          </p:cNvSpPr>
          <p:nvPr>
            <p:ph type="sldNum" sz="quarter" idx="10"/>
          </p:nvPr>
        </p:nvSpPr>
        <p:spPr/>
        <p:txBody>
          <a:bodyPr/>
          <a:lstStyle/>
          <a:p>
            <a:fld id="{DA8B99DF-01BC-492A-8CEF-4FD88D18DD9D}" type="slidenum">
              <a:rPr lang="nl-BE" smtClean="0"/>
              <a:t>41</a:t>
            </a:fld>
            <a:endParaRPr lang="nl-BE"/>
          </a:p>
        </p:txBody>
      </p:sp>
    </p:spTree>
    <p:extLst>
      <p:ext uri="{BB962C8B-B14F-4D97-AF65-F5344CB8AC3E}">
        <p14:creationId xmlns:p14="http://schemas.microsoft.com/office/powerpoint/2010/main" val="12974382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pt-BR" dirty="0" smtClean="0"/>
                  <a:t>Modelos lineares são mais fáceis de entender/interpretar (do que modelos não-lineares).</a:t>
                </a:r>
              </a:p>
              <a:p>
                <a:endParaRPr lang="pt-BR"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t>Um modelo linear com relação aos pesos é aquele em que as derivadas parciais da função hipótese com respeito a cada peso não contêm nenhum dos pesos desconhecidos.</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smtClean="0"/>
              </a:p>
              <a:p>
                <a:pP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rPr>
                        <m:t>𝑦</m:t>
                      </m:r>
                      <m:r>
                        <a:rPr lang="pt-BR" i="1" smtClean="0">
                          <a:latin typeface="Cambria Math" panose="02040503050406030204" pitchFamily="18" charset="0"/>
                        </a:rPr>
                        <m:t>=</m:t>
                      </m:r>
                      <m:f>
                        <m:fPr>
                          <m:ctrlPr>
                            <a:rPr lang="pt-BR" i="1" smtClean="0">
                              <a:latin typeface="Cambria Math" panose="02040503050406030204" pitchFamily="18" charset="0"/>
                            </a:rPr>
                          </m:ctrlPr>
                        </m:fPr>
                        <m:num>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0</m:t>
                              </m:r>
                            </m:sub>
                          </m:sSub>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num>
                        <m:den>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1</m:t>
                              </m:r>
                            </m:sub>
                          </m:sSub>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den>
                      </m:f>
                    </m:oMath>
                  </m:oMathPara>
                </a14:m>
                <a:endParaRPr lang="pt-BR" dirty="0" smtClean="0"/>
              </a:p>
              <a:p>
                <a:pPr/>
                <a14:m>
                  <m:oMathPara xmlns:m="http://schemas.openxmlformats.org/officeDocument/2006/math">
                    <m:oMathParaPr>
                      <m:jc m:val="centerGroup"/>
                    </m:oMathParaPr>
                    <m:oMath xmlns:m="http://schemas.openxmlformats.org/officeDocument/2006/math">
                      <m:f>
                        <m:fPr>
                          <m:ctrlPr>
                            <a:rPr lang="pt-BR" i="1" smtClean="0">
                              <a:latin typeface="Cambria Math" panose="02040503050406030204" pitchFamily="18" charset="0"/>
                            </a:rPr>
                          </m:ctrlPr>
                        </m:fPr>
                        <m:num>
                          <m:r>
                            <a:rPr lang="pt-BR" i="1" smtClean="0">
                              <a:latin typeface="Cambria Math" panose="02040503050406030204" pitchFamily="18" charset="0"/>
                            </a:rPr>
                            <m:t>𝜕</m:t>
                          </m:r>
                          <m:r>
                            <a:rPr lang="pt-BR" i="1" smtClean="0">
                              <a:latin typeface="Cambria Math" panose="02040503050406030204" pitchFamily="18" charset="0"/>
                            </a:rPr>
                            <m:t>𝑦</m:t>
                          </m:r>
                        </m:num>
                        <m:den>
                          <m:r>
                            <a:rPr lang="pt-BR" i="1" smtClean="0">
                              <a:latin typeface="Cambria Math" panose="02040503050406030204" pitchFamily="18" charset="0"/>
                            </a:rPr>
                            <m:t>𝜕</m:t>
                          </m:r>
                          <m:sSub>
                            <m:sSubPr>
                              <m:ctrlPr>
                                <a:rPr lang="pt-BR" i="1" smtClean="0">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0</m:t>
                              </m:r>
                            </m:sub>
                          </m:sSub>
                        </m:den>
                      </m:f>
                      <m:r>
                        <a:rPr lang="pt-BR" i="1" smtClean="0">
                          <a:latin typeface="Cambria Math" panose="02040503050406030204" pitchFamily="18" charset="0"/>
                        </a:rPr>
                        <m:t>=</m:t>
                      </m:r>
                      <m:f>
                        <m:fPr>
                          <m:ctrlPr>
                            <a:rPr lang="pt-BR" i="1" smtClean="0">
                              <a:latin typeface="Cambria Math" panose="02040503050406030204" pitchFamily="18" charset="0"/>
                            </a:rPr>
                          </m:ctrlPr>
                        </m:fPr>
                        <m:num>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num>
                        <m:den>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1</m:t>
                              </m:r>
                            </m:sub>
                          </m:sSub>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den>
                      </m:f>
                    </m:oMath>
                  </m:oMathPara>
                </a14:m>
                <a:endParaRPr lang="pt-BR" dirty="0" smtClean="0"/>
              </a:p>
              <a:p>
                <a:pPr/>
                <a14:m>
                  <m:oMathPara xmlns:m="http://schemas.openxmlformats.org/officeDocument/2006/math">
                    <m:oMathParaPr>
                      <m:jc m:val="centerGroup"/>
                    </m:oMathParaPr>
                    <m:oMath xmlns:m="http://schemas.openxmlformats.org/officeDocument/2006/math">
                      <m:f>
                        <m:fPr>
                          <m:ctrlPr>
                            <a:rPr lang="pt-BR" i="1" smtClean="0">
                              <a:latin typeface="Cambria Math" panose="02040503050406030204" pitchFamily="18" charset="0"/>
                            </a:rPr>
                          </m:ctrlPr>
                        </m:fPr>
                        <m:num>
                          <m:r>
                            <a:rPr lang="pt-BR" i="1" smtClean="0">
                              <a:latin typeface="Cambria Math" panose="02040503050406030204" pitchFamily="18" charset="0"/>
                            </a:rPr>
                            <m:t>𝜕</m:t>
                          </m:r>
                          <m:r>
                            <a:rPr lang="pt-BR" i="1" smtClean="0">
                              <a:latin typeface="Cambria Math" panose="02040503050406030204" pitchFamily="18" charset="0"/>
                            </a:rPr>
                            <m:t>𝑦</m:t>
                          </m:r>
                        </m:num>
                        <m:den>
                          <m:r>
                            <a:rPr lang="pt-BR" i="1" smtClean="0">
                              <a:latin typeface="Cambria Math" panose="02040503050406030204" pitchFamily="18" charset="0"/>
                            </a:rPr>
                            <m:t>𝜕</m:t>
                          </m:r>
                          <m:sSub>
                            <m:sSubPr>
                              <m:ctrlPr>
                                <a:rPr lang="pt-BR" i="1" smtClean="0">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1</m:t>
                              </m:r>
                            </m:sub>
                          </m:sSub>
                        </m:den>
                      </m:f>
                      <m:r>
                        <a:rPr lang="pt-BR" i="1" smtClean="0">
                          <a:latin typeface="Cambria Math" panose="02040503050406030204" pitchFamily="18" charset="0"/>
                        </a:rPr>
                        <m:t>=</m:t>
                      </m:r>
                      <m:r>
                        <a:rPr lang="pt-BR" b="0" i="1" smtClean="0">
                          <a:latin typeface="Cambria Math" panose="02040503050406030204" pitchFamily="18" charset="0"/>
                        </a:rPr>
                        <m:t>−</m:t>
                      </m:r>
                      <m:f>
                        <m:fPr>
                          <m:ctrlPr>
                            <a:rPr lang="pt-BR" i="1" smtClean="0">
                              <a:latin typeface="Cambria Math" panose="02040503050406030204" pitchFamily="18" charset="0"/>
                            </a:rPr>
                          </m:ctrlPr>
                        </m:fPr>
                        <m:num>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0</m:t>
                              </m:r>
                            </m:sub>
                          </m:sSub>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num>
                        <m:den>
                          <m:sSup>
                            <m:sSupPr>
                              <m:ctrlPr>
                                <a:rPr lang="pt-BR" i="1" smtClean="0">
                                  <a:latin typeface="Cambria Math" panose="02040503050406030204" pitchFamily="18" charset="0"/>
                                </a:rPr>
                              </m:ctrlPr>
                            </m:sSupPr>
                            <m:e>
                              <m:d>
                                <m:dPr>
                                  <m:ctrlPr>
                                    <a:rPr lang="pt-BR" i="1" smtClean="0">
                                      <a:latin typeface="Cambria Math" panose="02040503050406030204" pitchFamily="18" charset="0"/>
                                    </a:rPr>
                                  </m:ctrlPr>
                                </m:dPr>
                                <m:e>
                                  <m:sSub>
                                    <m:sSubPr>
                                      <m:ctrlPr>
                                        <a:rPr lang="pt-BR" i="1" smtClean="0">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1</m:t>
                                      </m:r>
                                    </m:sub>
                                  </m:sSub>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e>
                              </m:d>
                            </m:e>
                            <m:sup>
                              <m:r>
                                <a:rPr lang="pt-BR" b="0" i="1" smtClean="0">
                                  <a:latin typeface="Cambria Math" panose="02040503050406030204" pitchFamily="18" charset="0"/>
                                </a:rPr>
                                <m:t>2</m:t>
                              </m:r>
                            </m:sup>
                          </m:sSup>
                        </m:den>
                      </m:f>
                    </m:oMath>
                  </m:oMathPara>
                </a14:m>
                <a:endParaRPr lang="pt-BR" dirty="0"/>
              </a:p>
            </p:txBody>
          </p:sp>
        </mc:Choice>
        <mc:Fallback xmlns="">
          <p:sp>
            <p:nvSpPr>
              <p:cNvPr id="3" name="Notes Placeholder 2"/>
              <p:cNvSpPr>
                <a:spLocks noGrp="1"/>
              </p:cNvSpPr>
              <p:nvPr>
                <p:ph type="body" idx="1"/>
              </p:nvPr>
            </p:nvSpPr>
            <p:spPr/>
            <p:txBody>
              <a:bodyPr/>
              <a:lstStyle/>
              <a:p>
                <a:r>
                  <a:rPr lang="pt-BR" dirty="0" smtClean="0"/>
                  <a:t>Modelos lineares são mais fáceis de entender/interpretar (do que modelos não-lineares).</a:t>
                </a:r>
              </a:p>
              <a:p>
                <a:endParaRPr lang="pt-BR"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t>Um modelo linear com relação aos pesos é aquele em que as derivadas parciais da função hipótese com respeito a cada peso não contêm nenhum dos pesos desconhecidos.</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smtClean="0"/>
              </a:p>
              <a:p>
                <a:r>
                  <a:rPr lang="pt-BR" i="0" smtClean="0">
                    <a:latin typeface="Cambria Math" panose="02040503050406030204" pitchFamily="18" charset="0"/>
                  </a:rPr>
                  <a:t>𝑦=</a:t>
                </a:r>
                <a:r>
                  <a:rPr lang="pt-BR" i="0" smtClean="0">
                    <a:latin typeface="Cambria Math" panose="02040503050406030204" pitchFamily="18" charset="0"/>
                  </a:rPr>
                  <a:t>(</a:t>
                </a:r>
                <a:r>
                  <a:rPr lang="pt-BR" i="0">
                    <a:latin typeface="Cambria Math" panose="02040503050406030204" pitchFamily="18" charset="0"/>
                  </a:rPr>
                  <a:t>𝑎_0 𝑥_1</a:t>
                </a:r>
                <a:r>
                  <a:rPr lang="pt-BR" i="0" smtClean="0">
                    <a:latin typeface="Cambria Math" panose="02040503050406030204" pitchFamily="18" charset="0"/>
                  </a:rPr>
                  <a:t>)/(</a:t>
                </a:r>
                <a:r>
                  <a:rPr lang="pt-BR" i="0">
                    <a:latin typeface="Cambria Math" panose="02040503050406030204" pitchFamily="18" charset="0"/>
                  </a:rPr>
                  <a:t>𝑎_</a:t>
                </a:r>
                <a:r>
                  <a:rPr lang="pt-BR" b="0" i="0" smtClean="0">
                    <a:latin typeface="Cambria Math" panose="02040503050406030204" pitchFamily="18" charset="0"/>
                  </a:rPr>
                  <a:t>1+</a:t>
                </a:r>
                <a:r>
                  <a:rPr lang="pt-BR" i="0">
                    <a:latin typeface="Cambria Math" panose="02040503050406030204" pitchFamily="18" charset="0"/>
                  </a:rPr>
                  <a:t>𝑥_1 </a:t>
                </a:r>
                <a:r>
                  <a:rPr lang="pt-BR" i="0" smtClean="0">
                    <a:latin typeface="Cambria Math" panose="02040503050406030204" pitchFamily="18" charset="0"/>
                  </a:rPr>
                  <a:t>)</a:t>
                </a:r>
                <a:endParaRPr lang="pt-BR" dirty="0" smtClean="0"/>
              </a:p>
              <a:p>
                <a:r>
                  <a:rPr lang="pt-BR" i="0" smtClean="0">
                    <a:latin typeface="Cambria Math" panose="02040503050406030204" pitchFamily="18" charset="0"/>
                  </a:rPr>
                  <a:t>𝜕𝑦/(𝜕</a:t>
                </a:r>
                <a:r>
                  <a:rPr lang="pt-BR" i="0">
                    <a:latin typeface="Cambria Math" panose="02040503050406030204" pitchFamily="18" charset="0"/>
                  </a:rPr>
                  <a:t>𝑎</a:t>
                </a:r>
                <a:r>
                  <a:rPr lang="pt-BR" i="0" smtClean="0">
                    <a:latin typeface="Cambria Math" panose="02040503050406030204" pitchFamily="18" charset="0"/>
                  </a:rPr>
                  <a:t>_</a:t>
                </a:r>
                <a:r>
                  <a:rPr lang="pt-BR" i="0">
                    <a:latin typeface="Cambria Math" panose="02040503050406030204" pitchFamily="18" charset="0"/>
                  </a:rPr>
                  <a:t>0</a:t>
                </a:r>
                <a:r>
                  <a:rPr lang="pt-BR" i="0" smtClean="0">
                    <a:latin typeface="Cambria Math" panose="02040503050406030204" pitchFamily="18" charset="0"/>
                  </a:rPr>
                  <a:t> )=</a:t>
                </a:r>
                <a:r>
                  <a:rPr lang="pt-BR" i="0">
                    <a:latin typeface="Cambria Math" panose="02040503050406030204" pitchFamily="18" charset="0"/>
                  </a:rPr>
                  <a:t>𝑥_1</a:t>
                </a:r>
                <a:r>
                  <a:rPr lang="pt-BR" i="0" smtClean="0">
                    <a:latin typeface="Cambria Math" panose="02040503050406030204" pitchFamily="18" charset="0"/>
                  </a:rPr>
                  <a:t>/(</a:t>
                </a:r>
                <a:r>
                  <a:rPr lang="pt-BR" i="0">
                    <a:latin typeface="Cambria Math" panose="02040503050406030204" pitchFamily="18" charset="0"/>
                  </a:rPr>
                  <a:t>𝑎_</a:t>
                </a:r>
                <a:r>
                  <a:rPr lang="pt-BR" b="0" i="0" smtClean="0">
                    <a:latin typeface="Cambria Math" panose="02040503050406030204" pitchFamily="18" charset="0"/>
                  </a:rPr>
                  <a:t>1+</a:t>
                </a:r>
                <a:r>
                  <a:rPr lang="pt-BR" i="0">
                    <a:latin typeface="Cambria Math" panose="02040503050406030204" pitchFamily="18" charset="0"/>
                  </a:rPr>
                  <a:t>𝑥_1 </a:t>
                </a:r>
                <a:r>
                  <a:rPr lang="pt-BR" i="0" smtClean="0">
                    <a:latin typeface="Cambria Math" panose="02040503050406030204" pitchFamily="18" charset="0"/>
                  </a:rPr>
                  <a:t>)</a:t>
                </a:r>
                <a:endParaRPr lang="pt-BR" dirty="0" smtClean="0"/>
              </a:p>
              <a:p>
                <a:r>
                  <a:rPr lang="pt-BR" i="0" smtClean="0">
                    <a:latin typeface="Cambria Math" panose="02040503050406030204" pitchFamily="18" charset="0"/>
                  </a:rPr>
                  <a:t>𝜕𝑦</a:t>
                </a:r>
                <a:r>
                  <a:rPr lang="pt-BR" i="0" smtClean="0">
                    <a:latin typeface="Cambria Math" panose="02040503050406030204" pitchFamily="18" charset="0"/>
                  </a:rPr>
                  <a:t>/(</a:t>
                </a:r>
                <a:r>
                  <a:rPr lang="pt-BR" i="0" smtClean="0">
                    <a:latin typeface="Cambria Math" panose="02040503050406030204" pitchFamily="18" charset="0"/>
                  </a:rPr>
                  <a:t>𝜕</a:t>
                </a:r>
                <a:r>
                  <a:rPr lang="pt-BR" i="0">
                    <a:latin typeface="Cambria Math" panose="02040503050406030204" pitchFamily="18" charset="0"/>
                  </a:rPr>
                  <a:t>𝑎</a:t>
                </a:r>
                <a:r>
                  <a:rPr lang="pt-BR" i="0" smtClean="0">
                    <a:latin typeface="Cambria Math" panose="02040503050406030204" pitchFamily="18" charset="0"/>
                  </a:rPr>
                  <a:t>_</a:t>
                </a:r>
                <a:r>
                  <a:rPr lang="pt-BR" b="0" i="0" smtClean="0">
                    <a:latin typeface="Cambria Math" panose="02040503050406030204" pitchFamily="18" charset="0"/>
                  </a:rPr>
                  <a:t>1</a:t>
                </a:r>
                <a:r>
                  <a:rPr lang="pt-BR" b="0" i="0">
                    <a:latin typeface="Cambria Math" panose="02040503050406030204" pitchFamily="18" charset="0"/>
                  </a:rPr>
                  <a:t> </a:t>
                </a:r>
                <a:r>
                  <a:rPr lang="pt-BR" b="0" i="0" smtClean="0">
                    <a:latin typeface="Cambria Math" panose="02040503050406030204" pitchFamily="18" charset="0"/>
                  </a:rPr>
                  <a:t>)</a:t>
                </a:r>
                <a:r>
                  <a:rPr lang="pt-BR" i="0" smtClean="0">
                    <a:latin typeface="Cambria Math" panose="02040503050406030204" pitchFamily="18" charset="0"/>
                  </a:rPr>
                  <a:t>=</a:t>
                </a:r>
                <a:r>
                  <a:rPr lang="pt-BR" b="0" i="0" smtClean="0">
                    <a:latin typeface="Cambria Math" panose="02040503050406030204" pitchFamily="18" charset="0"/>
                  </a:rPr>
                  <a:t>−</a:t>
                </a:r>
                <a:r>
                  <a:rPr lang="pt-BR" i="0" smtClean="0">
                    <a:latin typeface="Cambria Math" panose="02040503050406030204" pitchFamily="18" charset="0"/>
                  </a:rPr>
                  <a:t>(</a:t>
                </a:r>
                <a:r>
                  <a:rPr lang="pt-BR" i="0">
                    <a:latin typeface="Cambria Math" panose="02040503050406030204" pitchFamily="18" charset="0"/>
                  </a:rPr>
                  <a:t>𝑎_0 𝑥_1</a:t>
                </a:r>
                <a:r>
                  <a:rPr lang="pt-BR" i="0" smtClean="0">
                    <a:latin typeface="Cambria Math" panose="02040503050406030204" pitchFamily="18" charset="0"/>
                  </a:rPr>
                  <a:t>)/</a:t>
                </a:r>
                <a:r>
                  <a:rPr lang="pt-BR" i="0" smtClean="0">
                    <a:latin typeface="Cambria Math" panose="02040503050406030204" pitchFamily="18" charset="0"/>
                  </a:rPr>
                  <a:t>(</a:t>
                </a:r>
                <a:r>
                  <a:rPr lang="pt-BR" i="0">
                    <a:latin typeface="Cambria Math" panose="02040503050406030204" pitchFamily="18" charset="0"/>
                  </a:rPr>
                  <a:t>𝑎</a:t>
                </a:r>
                <a:r>
                  <a:rPr lang="pt-BR" i="0" smtClean="0">
                    <a:latin typeface="Cambria Math" panose="02040503050406030204" pitchFamily="18" charset="0"/>
                  </a:rPr>
                  <a:t>_</a:t>
                </a:r>
                <a:r>
                  <a:rPr lang="pt-BR" b="0" i="0" smtClean="0">
                    <a:latin typeface="Cambria Math" panose="02040503050406030204" pitchFamily="18" charset="0"/>
                  </a:rPr>
                  <a:t>1+</a:t>
                </a:r>
                <a:r>
                  <a:rPr lang="pt-BR" i="0">
                    <a:latin typeface="Cambria Math" panose="02040503050406030204" pitchFamily="18" charset="0"/>
                  </a:rPr>
                  <a:t>𝑥_1</a:t>
                </a:r>
                <a:r>
                  <a:rPr lang="pt-BR" i="0" smtClean="0">
                    <a:latin typeface="Cambria Math" panose="02040503050406030204" pitchFamily="18" charset="0"/>
                  </a:rPr>
                  <a:t> )^</a:t>
                </a:r>
                <a:r>
                  <a:rPr lang="pt-BR" b="0" i="0" smtClean="0">
                    <a:latin typeface="Cambria Math" panose="02040503050406030204" pitchFamily="18" charset="0"/>
                  </a:rPr>
                  <a:t>2</a:t>
                </a:r>
                <a:r>
                  <a:rPr lang="pt-BR" b="0" i="0">
                    <a:latin typeface="Cambria Math" panose="02040503050406030204" pitchFamily="18" charset="0"/>
                  </a:rPr>
                  <a:t> </a:t>
                </a:r>
                <a:endParaRPr lang="pt-BR" dirty="0"/>
              </a:p>
            </p:txBody>
          </p:sp>
        </mc:Fallback>
      </mc:AlternateContent>
      <p:sp>
        <p:nvSpPr>
          <p:cNvPr id="4" name="Slide Number Placeholder 3"/>
          <p:cNvSpPr>
            <a:spLocks noGrp="1"/>
          </p:cNvSpPr>
          <p:nvPr>
            <p:ph type="sldNum" sz="quarter" idx="10"/>
          </p:nvPr>
        </p:nvSpPr>
        <p:spPr/>
        <p:txBody>
          <a:bodyPr/>
          <a:lstStyle/>
          <a:p>
            <a:fld id="{DA8B99DF-01BC-492A-8CEF-4FD88D18DD9D}" type="slidenum">
              <a:rPr lang="nl-BE" smtClean="0"/>
              <a:t>4</a:t>
            </a:fld>
            <a:endParaRPr lang="nl-BE"/>
          </a:p>
        </p:txBody>
      </p:sp>
    </p:spTree>
    <p:extLst>
      <p:ext uri="{BB962C8B-B14F-4D97-AF65-F5344CB8AC3E}">
        <p14:creationId xmlns:p14="http://schemas.microsoft.com/office/powerpoint/2010/main" val="243334921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s.a. = sujeito </a:t>
            </a:r>
            <a:r>
              <a:rPr lang="pt-BR" dirty="0" smtClean="0"/>
              <a:t>a</a:t>
            </a:r>
          </a:p>
          <a:p>
            <a:endParaRPr lang="pt-BR" dirty="0" smtClean="0"/>
          </a:p>
          <a:p>
            <a:r>
              <a:rPr lang="pt-BR" b="1" dirty="0" smtClean="0"/>
              <a:t>Referências</a:t>
            </a:r>
          </a:p>
          <a:p>
            <a:r>
              <a:rPr lang="pt-BR" dirty="0" smtClean="0"/>
              <a:t>[1] https://www.datacamp.com/community/tutorials/tutorial-ridge-lasso-elastic-net</a:t>
            </a:r>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42</a:t>
            </a:fld>
            <a:endParaRPr lang="nl-BE"/>
          </a:p>
        </p:txBody>
      </p:sp>
    </p:spTree>
    <p:extLst>
      <p:ext uri="{BB962C8B-B14F-4D97-AF65-F5344CB8AC3E}">
        <p14:creationId xmlns:p14="http://schemas.microsoft.com/office/powerpoint/2010/main" val="365579346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43</a:t>
            </a:fld>
            <a:endParaRPr lang="nl-BE"/>
          </a:p>
        </p:txBody>
      </p:sp>
    </p:spTree>
    <p:extLst>
      <p:ext uri="{BB962C8B-B14F-4D97-AF65-F5344CB8AC3E}">
        <p14:creationId xmlns:p14="http://schemas.microsoft.com/office/powerpoint/2010/main" val="146571440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b="1" dirty="0" smtClean="0"/>
              <a:t>Referências</a:t>
            </a:r>
            <a:r>
              <a:rPr lang="pt-BR" dirty="0" smtClean="0"/>
              <a:t>:</a:t>
            </a:r>
          </a:p>
          <a:p>
            <a:endParaRPr lang="pt-BR" dirty="0" smtClean="0"/>
          </a:p>
          <a:p>
            <a:r>
              <a:rPr lang="pt-BR" dirty="0" smtClean="0"/>
              <a:t>[1] https://xavierbourretsicotte.github.io/intro_ridge.html</a:t>
            </a:r>
          </a:p>
          <a:p>
            <a:r>
              <a:rPr lang="pt-BR" dirty="0" smtClean="0"/>
              <a:t>[2] https://courses.cs.washington.edu/courses/cse446/17wi/slides/ridgeregression-annotated.pdf</a:t>
            </a:r>
          </a:p>
          <a:p>
            <a:r>
              <a:rPr lang="pt-BR" dirty="0" smtClean="0"/>
              <a:t>[3] https://www.kaggle.com/residentmario/ridge-regression-cost-function</a:t>
            </a:r>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44</a:t>
            </a:fld>
            <a:endParaRPr lang="nl-BE"/>
          </a:p>
        </p:txBody>
      </p:sp>
    </p:spTree>
    <p:extLst>
      <p:ext uri="{BB962C8B-B14F-4D97-AF65-F5344CB8AC3E}">
        <p14:creationId xmlns:p14="http://schemas.microsoft.com/office/powerpoint/2010/main" val="329876566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pt-BR" b="1" dirty="0" smtClean="0"/>
                  <a:t>Exemplo</a:t>
                </a:r>
                <a:r>
                  <a:rPr lang="pt-BR" dirty="0" smtClean="0"/>
                  <a:t>:</a:t>
                </a:r>
                <a:r>
                  <a:rPr lang="pt-BR" baseline="0" dirty="0" smtClean="0"/>
                  <a:t> </a:t>
                </a:r>
                <a:r>
                  <a:rPr lang="pt-BR" dirty="0" smtClean="0"/>
                  <a:t>ridge_regression.ipynb</a:t>
                </a:r>
              </a:p>
              <a:p>
                <a:endParaRPr lang="pt-BR" dirty="0" smtClean="0"/>
              </a:p>
              <a:p>
                <a:r>
                  <a:rPr lang="pt-BR" dirty="0" smtClean="0"/>
                  <a:t>É importante escalonar os dados (por exemplo, usando a classe StandardScaler) antes de executar a regressão de Ridge, pois ela</a:t>
                </a:r>
                <a:r>
                  <a:rPr lang="pt-BR" baseline="0" dirty="0" smtClean="0"/>
                  <a:t> é</a:t>
                </a:r>
                <a:r>
                  <a:rPr lang="pt-BR" dirty="0" smtClean="0"/>
                  <a:t> sensível à escala dos atributos. Isso é verdade para a maioria dos modelos regularizados.</a:t>
                </a:r>
              </a:p>
              <a:p>
                <a:endParaRPr lang="pt-BR" dirty="0" smtClean="0"/>
              </a:p>
              <a:p>
                <a:r>
                  <a:rPr lang="pt-BR" dirty="0" smtClean="0"/>
                  <a:t>Se </a:t>
                </a:r>
                <a14:m>
                  <m:oMath xmlns:m="http://schemas.openxmlformats.org/officeDocument/2006/math">
                    <m:r>
                      <a:rPr lang="pt-BR" i="1" smtClean="0">
                        <a:latin typeface="Cambria Math" panose="02040503050406030204" pitchFamily="18" charset="0"/>
                        <a:ea typeface="Cambria Math" panose="02040503050406030204" pitchFamily="18" charset="0"/>
                      </a:rPr>
                      <m:t>𝜆</m:t>
                    </m:r>
                  </m:oMath>
                </a14:m>
                <a:r>
                  <a:rPr lang="pt-BR" dirty="0"/>
                  <a:t> for muito grande, todos os pesos acabarão muito próximos de zero e o resultado será uma linha plana que passa pela média dos dados de treinamento.</a:t>
                </a:r>
              </a:p>
              <a:p>
                <a:endParaRPr lang="pt-BR" dirty="0"/>
              </a:p>
              <a:p>
                <a:r>
                  <a:rPr lang="pt-BR" dirty="0"/>
                  <a:t>Observe como o aumento de </a:t>
                </a:r>
                <a14:m>
                  <m:oMath xmlns:m="http://schemas.openxmlformats.org/officeDocument/2006/math">
                    <m:r>
                      <a:rPr lang="pt-BR" i="1" smtClean="0">
                        <a:latin typeface="Cambria Math" panose="02040503050406030204" pitchFamily="18" charset="0"/>
                        <a:ea typeface="Cambria Math" panose="02040503050406030204" pitchFamily="18" charset="0"/>
                      </a:rPr>
                      <m:t>𝜆</m:t>
                    </m:r>
                  </m:oMath>
                </a14:m>
                <a:r>
                  <a:rPr lang="pt-BR" dirty="0"/>
                  <a:t> leva a hipóteses mais planas (ou seja, menos extremas, menos</a:t>
                </a:r>
                <a:r>
                  <a:rPr lang="pt-BR" baseline="0" dirty="0"/>
                  <a:t> complexas</a:t>
                </a:r>
                <a:r>
                  <a:rPr lang="pt-BR" dirty="0"/>
                  <a:t>); isso reduz a variância do modelo, mas aumenta seu bias.</a:t>
                </a:r>
              </a:p>
            </p:txBody>
          </p:sp>
        </mc:Choice>
        <mc:Fallback xmlns="">
          <p:sp>
            <p:nvSpPr>
              <p:cNvPr id="3" name="Notes Placeholder 2"/>
              <p:cNvSpPr>
                <a:spLocks noGrp="1"/>
              </p:cNvSpPr>
              <p:nvPr>
                <p:ph type="body" idx="1"/>
              </p:nvPr>
            </p:nvSpPr>
            <p:spPr/>
            <p:txBody>
              <a:bodyPr/>
              <a:lstStyle/>
              <a:p>
                <a:r>
                  <a:rPr lang="pt-BR" dirty="0" smtClean="0"/>
                  <a:t>Se </a:t>
                </a:r>
                <a:r>
                  <a:rPr lang="pt-BR" i="0" smtClean="0">
                    <a:latin typeface="Cambria Math" panose="02040503050406030204" pitchFamily="18" charset="0"/>
                    <a:ea typeface="Cambria Math" panose="02040503050406030204" pitchFamily="18" charset="0"/>
                  </a:rPr>
                  <a:t>𝜆</a:t>
                </a:r>
                <a:r>
                  <a:rPr lang="pt-BR" dirty="0" smtClean="0"/>
                  <a:t> for muito grande, todos os pesos acabarão muito próximos de zero e o resultado será uma linha plana que passa pela média dos dados de treinamento.</a:t>
                </a:r>
              </a:p>
              <a:p>
                <a:endParaRPr lang="pt-BR" dirty="0" smtClean="0"/>
              </a:p>
              <a:p>
                <a:r>
                  <a:rPr lang="pt-BR" dirty="0" smtClean="0"/>
                  <a:t>Observe como o aumento de </a:t>
                </a:r>
                <a:r>
                  <a:rPr lang="pt-BR" i="0" smtClean="0">
                    <a:latin typeface="Cambria Math" panose="02040503050406030204" pitchFamily="18" charset="0"/>
                    <a:ea typeface="Cambria Math" panose="02040503050406030204" pitchFamily="18" charset="0"/>
                  </a:rPr>
                  <a:t>𝜆</a:t>
                </a:r>
                <a:r>
                  <a:rPr lang="pt-BR" dirty="0" smtClean="0"/>
                  <a:t> leva a hipóteses mais planas (ou seja, menos extremas, menos</a:t>
                </a:r>
                <a:r>
                  <a:rPr lang="pt-BR" baseline="0" dirty="0" smtClean="0"/>
                  <a:t> complexas</a:t>
                </a:r>
                <a:r>
                  <a:rPr lang="pt-BR" dirty="0" smtClean="0"/>
                  <a:t>); isso reduz a variância do modelo, mas aumenta seu bias.</a:t>
                </a:r>
                <a:endParaRPr lang="pt-BR" dirty="0"/>
              </a:p>
            </p:txBody>
          </p:sp>
        </mc:Fallback>
      </mc:AlternateContent>
      <p:sp>
        <p:nvSpPr>
          <p:cNvPr id="4" name="Slide Number Placeholder 3"/>
          <p:cNvSpPr>
            <a:spLocks noGrp="1"/>
          </p:cNvSpPr>
          <p:nvPr>
            <p:ph type="sldNum" sz="quarter" idx="10"/>
          </p:nvPr>
        </p:nvSpPr>
        <p:spPr/>
        <p:txBody>
          <a:bodyPr/>
          <a:lstStyle/>
          <a:p>
            <a:fld id="{DA8B99DF-01BC-492A-8CEF-4FD88D18DD9D}" type="slidenum">
              <a:rPr lang="nl-BE" smtClean="0"/>
              <a:t>45</a:t>
            </a:fld>
            <a:endParaRPr lang="nl-BE"/>
          </a:p>
        </p:txBody>
      </p:sp>
    </p:spTree>
    <p:extLst>
      <p:ext uri="{BB962C8B-B14F-4D97-AF65-F5344CB8AC3E}">
        <p14:creationId xmlns:p14="http://schemas.microsoft.com/office/powerpoint/2010/main" val="309224863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b="1" dirty="0"/>
              <a:t>Exemplo</a:t>
            </a:r>
            <a:r>
              <a:rPr lang="pt-BR" dirty="0"/>
              <a:t>: ridge_regression.ipynb</a:t>
            </a:r>
          </a:p>
          <a:p>
            <a:endParaRPr lang="pt-BR" dirty="0"/>
          </a:p>
          <a:p>
            <a:r>
              <a:rPr lang="pt-BR" dirty="0"/>
              <a:t>É importante escalonar os dados (por exemplo, usando a classe StandardScaler) antes de executar a regressão de Ridge, pois ela</a:t>
            </a:r>
            <a:r>
              <a:rPr lang="pt-BR" baseline="0" dirty="0"/>
              <a:t> é</a:t>
            </a:r>
            <a:r>
              <a:rPr lang="pt-BR" dirty="0"/>
              <a:t> sensível à escala dos atributos. Isso é verdade para a maioria dos modelos regularizados.</a:t>
            </a:r>
          </a:p>
        </p:txBody>
      </p:sp>
      <p:sp>
        <p:nvSpPr>
          <p:cNvPr id="4" name="Slide Number Placeholder 3"/>
          <p:cNvSpPr>
            <a:spLocks noGrp="1"/>
          </p:cNvSpPr>
          <p:nvPr>
            <p:ph type="sldNum" sz="quarter" idx="10"/>
          </p:nvPr>
        </p:nvSpPr>
        <p:spPr/>
        <p:txBody>
          <a:bodyPr/>
          <a:lstStyle/>
          <a:p>
            <a:fld id="{DA8B99DF-01BC-492A-8CEF-4FD88D18DD9D}" type="slidenum">
              <a:rPr lang="nl-BE" smtClean="0"/>
              <a:t>46</a:t>
            </a:fld>
            <a:endParaRPr lang="nl-BE"/>
          </a:p>
        </p:txBody>
      </p:sp>
    </p:spTree>
    <p:extLst>
      <p:ext uri="{BB962C8B-B14F-4D97-AF65-F5344CB8AC3E}">
        <p14:creationId xmlns:p14="http://schemas.microsoft.com/office/powerpoint/2010/main" val="370287786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Perceba mais uma vez que o peso a0 não participa da norma envolvida na penalização. Na realidade, a solução para a0 é o próprio valor médio da saída desejada.</a:t>
            </a:r>
          </a:p>
          <a:p>
            <a:endParaRPr lang="pt-BR" dirty="0"/>
          </a:p>
          <a:p>
            <a:r>
              <a:rPr lang="pt-BR" dirty="0"/>
              <a:t>Uma característica importante da regressão</a:t>
            </a:r>
            <a:r>
              <a:rPr lang="pt-BR" baseline="0" dirty="0"/>
              <a:t> LASSO </a:t>
            </a:r>
            <a:r>
              <a:rPr lang="pt-BR" dirty="0"/>
              <a:t>é que ela tende a eliminar completamente os pesos dos atributos menos importantes (ou seja, defini-los como zero).</a:t>
            </a:r>
          </a:p>
          <a:p>
            <a:endParaRPr lang="pt-BR" dirty="0"/>
          </a:p>
          <a:p>
            <a:r>
              <a:rPr lang="pt-BR" dirty="0"/>
              <a:t>A</a:t>
            </a:r>
            <a:r>
              <a:rPr lang="pt-BR" baseline="0" dirty="0"/>
              <a:t> norma do vetor de pesos é diferenciável em qualquer ponto, exceto no ponto ai = 0 (i=1,...,K), onde ela faz uma curva acentuada ao cruzar o eixo y</a:t>
            </a:r>
            <a:r>
              <a:rPr lang="pt-BR" baseline="0" dirty="0" smtClean="0"/>
              <a:t>.</a:t>
            </a:r>
          </a:p>
          <a:p>
            <a:endParaRPr lang="pt-BR" baseline="0" dirty="0" smtClean="0"/>
          </a:p>
          <a:p>
            <a:r>
              <a:rPr lang="pt-BR" b="1" baseline="0" dirty="0" smtClean="0"/>
              <a:t>IMPORTANTE</a:t>
            </a:r>
          </a:p>
          <a:p>
            <a:r>
              <a:rPr lang="pt-BR" dirty="0" smtClean="0"/>
              <a:t>Conforme mencionado na documentação do Scikit-Learn, a classe LASSO não é recomendada para uso com alfa = 0. Nesses casos, a classe LinearRegression deve ser usada.</a:t>
            </a:r>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47</a:t>
            </a:fld>
            <a:endParaRPr lang="nl-BE"/>
          </a:p>
        </p:txBody>
      </p:sp>
    </p:spTree>
    <p:extLst>
      <p:ext uri="{BB962C8B-B14F-4D97-AF65-F5344CB8AC3E}">
        <p14:creationId xmlns:p14="http://schemas.microsoft.com/office/powerpoint/2010/main" val="363529420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b="1" dirty="0" smtClean="0"/>
                  <a:t>Exemplo</a:t>
                </a:r>
                <a:r>
                  <a:rPr lang="pt-BR" b="0" dirty="0" smtClean="0"/>
                  <a:t>:</a:t>
                </a:r>
                <a:r>
                  <a:rPr lang="pt-BR" b="0" baseline="0" dirty="0" smtClean="0"/>
                  <a:t> </a:t>
                </a:r>
                <a:r>
                  <a:rPr lang="pt-BR" b="0" dirty="0" smtClean="0"/>
                  <a:t>lasso_regression.ipynb</a:t>
                </a:r>
                <a:endParaRPr lang="pt-BR" dirty="0" smtClean="0"/>
              </a:p>
              <a:p>
                <a:endParaRPr lang="pt-BR" dirty="0"/>
              </a:p>
              <a:p>
                <a:endParaRPr lang="pt-BR" dirty="0"/>
              </a:p>
            </p:txBody>
          </p:sp>
        </mc:Choice>
        <mc:Fallback xmlns="">
          <p:sp>
            <p:nvSpPr>
              <p:cNvPr id="3" name="Notes Placeholder 2"/>
              <p:cNvSpPr>
                <a:spLocks noGrp="1"/>
              </p:cNvSpPr>
              <p:nvPr>
                <p:ph type="body" idx="1"/>
              </p:nvPr>
            </p:nvSpPr>
            <p:spPr/>
            <p:txBody>
              <a:bodyPr/>
              <a:lstStyle/>
              <a:p>
                <a:r>
                  <a:rPr lang="pt-BR" dirty="0" smtClean="0"/>
                  <a:t>Por exemplo, na figura acima foi</a:t>
                </a:r>
                <a:r>
                  <a:rPr lang="pt-BR" baseline="0" dirty="0" smtClean="0"/>
                  <a:t> utilizado um polinômio de ordem 10, onde </a:t>
                </a:r>
                <a:r>
                  <a:rPr lang="pt-BR" dirty="0" smtClean="0"/>
                  <a:t>a linha em vermelho</a:t>
                </a:r>
                <a:r>
                  <a:rPr lang="pt-BR" baseline="0" dirty="0" smtClean="0"/>
                  <a:t> </a:t>
                </a:r>
                <a:r>
                  <a:rPr lang="pt-BR" dirty="0" smtClean="0"/>
                  <a:t>na figura (com </a:t>
                </a:r>
                <a:r>
                  <a:rPr lang="pt-BR" dirty="0" smtClean="0"/>
                  <a:t> </a:t>
                </a:r>
                <a:r>
                  <a:rPr lang="pt-BR" i="0" smtClean="0">
                    <a:latin typeface="Cambria Math" panose="02040503050406030204" pitchFamily="18" charset="0"/>
                    <a:ea typeface="Cambria Math" panose="02040503050406030204" pitchFamily="18" charset="0"/>
                  </a:rPr>
                  <a:t>𝜆</a:t>
                </a:r>
                <a:r>
                  <a:rPr lang="pt-BR" dirty="0" smtClean="0"/>
                  <a:t> = 0.0315) parece quase linear: todos os pesos para os atributos de</a:t>
                </a:r>
                <a:r>
                  <a:rPr lang="pt-BR" baseline="0" dirty="0" smtClean="0"/>
                  <a:t> alto grau do</a:t>
                </a:r>
                <a:r>
                  <a:rPr lang="pt-BR" dirty="0" smtClean="0"/>
                  <a:t> polinômio são iguais a zero. Em outras palavras, a</a:t>
                </a:r>
                <a:r>
                  <a:rPr lang="pt-BR" baseline="0" dirty="0" smtClean="0"/>
                  <a:t> regressão LASSO </a:t>
                </a:r>
                <a:r>
                  <a:rPr lang="pt-BR" dirty="0" smtClean="0"/>
                  <a:t>executa automaticamente a seleção de atributos e gera um modelo esparso (ou seja, com poucos pesos de atributos diferentes de zero).</a:t>
                </a:r>
                <a:endParaRPr lang="pt-BR" dirty="0"/>
              </a:p>
            </p:txBody>
          </p:sp>
        </mc:Fallback>
      </mc:AlternateContent>
      <p:sp>
        <p:nvSpPr>
          <p:cNvPr id="4" name="Slide Number Placeholder 3"/>
          <p:cNvSpPr>
            <a:spLocks noGrp="1"/>
          </p:cNvSpPr>
          <p:nvPr>
            <p:ph type="sldNum" sz="quarter" idx="10"/>
          </p:nvPr>
        </p:nvSpPr>
        <p:spPr/>
        <p:txBody>
          <a:bodyPr/>
          <a:lstStyle/>
          <a:p>
            <a:fld id="{DA8B99DF-01BC-492A-8CEF-4FD88D18DD9D}" type="slidenum">
              <a:rPr lang="nl-BE" smtClean="0"/>
              <a:t>48</a:t>
            </a:fld>
            <a:endParaRPr lang="nl-BE"/>
          </a:p>
        </p:txBody>
      </p:sp>
    </p:spTree>
    <p:extLst>
      <p:ext uri="{BB962C8B-B14F-4D97-AF65-F5344CB8AC3E}">
        <p14:creationId xmlns:p14="http://schemas.microsoft.com/office/powerpoint/2010/main" val="403610811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smtClean="0"/>
              <a:t>A definição</a:t>
            </a:r>
            <a:r>
              <a:rPr lang="pt-BR" baseline="0" dirty="0" smtClean="0"/>
              <a:t> sobre a função sign ou também conhecida como signum pode ser encontrada em: </a:t>
            </a:r>
            <a:r>
              <a:rPr lang="pt-BR" dirty="0" smtClean="0"/>
              <a:t>https://en.wikipedia.org/wiki/Sign_function#Properties</a:t>
            </a:r>
          </a:p>
          <a:p>
            <a:endParaRPr lang="pt-BR" dirty="0" smtClean="0"/>
          </a:p>
          <a:p>
            <a:r>
              <a:rPr lang="pt-BR" b="1" dirty="0" smtClean="0"/>
              <a:t>Referências</a:t>
            </a:r>
            <a:r>
              <a:rPr lang="pt-BR" dirty="0" smtClean="0"/>
              <a:t>:</a:t>
            </a:r>
          </a:p>
          <a:p>
            <a:r>
              <a:rPr lang="pt-BR" dirty="0" smtClean="0"/>
              <a:t>[1] https://dafriedman97.github.io/mlbook/content/c2/s2/regularized.html</a:t>
            </a:r>
          </a:p>
          <a:p>
            <a:r>
              <a:rPr lang="pt-BR" dirty="0" smtClean="0"/>
              <a:t>[2] https://dafriedman97.github.io/mlbook/content/c2/s1/regularized.html</a:t>
            </a:r>
          </a:p>
          <a:p>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49</a:t>
            </a:fld>
            <a:endParaRPr lang="nl-BE"/>
          </a:p>
        </p:txBody>
      </p:sp>
    </p:spTree>
    <p:extLst>
      <p:ext uri="{BB962C8B-B14F-4D97-AF65-F5344CB8AC3E}">
        <p14:creationId xmlns:p14="http://schemas.microsoft.com/office/powerpoint/2010/main" val="284900077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smtClean="0"/>
              <a:t>O LASSO eliminará muitos</a:t>
            </a:r>
            <a:r>
              <a:rPr lang="pt-BR" baseline="0" dirty="0" smtClean="0"/>
              <a:t> atributos </a:t>
            </a:r>
            <a:r>
              <a:rPr lang="pt-BR" dirty="0" smtClean="0"/>
              <a:t>e reduzirá o sobreajuste em seu modelo linear. Ridge irá reduzir o impacto de </a:t>
            </a:r>
            <a:r>
              <a:rPr lang="pt-BR" baseline="0" dirty="0" smtClean="0"/>
              <a:t>atributos </a:t>
            </a:r>
            <a:r>
              <a:rPr lang="pt-BR" dirty="0" smtClean="0"/>
              <a:t>que não são importantes na previsão de seus valores y. Elastic-Net combina eliminação de </a:t>
            </a:r>
            <a:r>
              <a:rPr lang="pt-BR" baseline="0" dirty="0" smtClean="0"/>
              <a:t>atributos </a:t>
            </a:r>
            <a:r>
              <a:rPr lang="pt-BR" dirty="0" smtClean="0"/>
              <a:t>do LASSO</a:t>
            </a:r>
            <a:r>
              <a:rPr lang="pt-BR" baseline="0" dirty="0" smtClean="0"/>
              <a:t> </a:t>
            </a:r>
            <a:r>
              <a:rPr lang="pt-BR" dirty="0" smtClean="0"/>
              <a:t>e redução dos</a:t>
            </a:r>
            <a:r>
              <a:rPr lang="pt-BR" baseline="0" dirty="0" smtClean="0"/>
              <a:t> pesos </a:t>
            </a:r>
            <a:r>
              <a:rPr lang="pt-BR" dirty="0" smtClean="0"/>
              <a:t>de atributos do modelo Ridge para melhorar as previsões do seu modelo.</a:t>
            </a:r>
          </a:p>
          <a:p>
            <a:endParaRPr lang="pt-BR" dirty="0" smtClean="0"/>
          </a:p>
          <a:p>
            <a:r>
              <a:rPr lang="pt-BR" dirty="0" smtClean="0"/>
              <a:t>A principal diferença entre Lasso e Ridge é o termo de penalidade que eles usam. Ridge usa o termo de penalidade L2 que limita o tamanho do vetor de pesos. O LASSO usa a penalidade L1, que impõe esparsidade entre os pesos e, portanto, torna o modelo ajustado mais interpretável. Elastic-net é apresentado como um meio-termo entre essas duas técnicas e tem uma penalidade que é uma mistura das normas L1 e L2.</a:t>
            </a:r>
          </a:p>
          <a:p>
            <a:endParaRPr lang="pt-BR" dirty="0" smtClean="0"/>
          </a:p>
          <a:p>
            <a:r>
              <a:rPr lang="pt-BR" b="1" dirty="0" smtClean="0"/>
              <a:t>Referências</a:t>
            </a:r>
          </a:p>
          <a:p>
            <a:r>
              <a:rPr lang="pt-BR" dirty="0" smtClean="0"/>
              <a:t>[1] https://medium.com/@vijay.swamy1/lasso-versus-ridge-versus-elastic-net-1d57cfc64b58#:~:text=Lasso%20will%20eliminate%20many%20features,to%20improve%20your%20model's%20predictions.</a:t>
            </a:r>
          </a:p>
          <a:p>
            <a:r>
              <a:rPr lang="pt-BR" dirty="0" smtClean="0"/>
              <a:t>[2] https://stats.stackexchange.com/questions/93181/ridge-lasso-and-elastic-net</a:t>
            </a:r>
          </a:p>
          <a:p>
            <a:r>
              <a:rPr lang="pt-BR" dirty="0" smtClean="0"/>
              <a:t>[3] https://stats.stackexchange.com/questions/866/when-should-i-use-lasso-vs-ridge</a:t>
            </a:r>
          </a:p>
          <a:p>
            <a:r>
              <a:rPr lang="pt-BR" dirty="0" smtClean="0"/>
              <a:t>[4] https://stats.stackexchange.com/questions/251708/when-to-use-ridge-regression-and-lasso-regression-what-can-be-achieved-while-us</a:t>
            </a:r>
          </a:p>
          <a:p>
            <a:r>
              <a:rPr lang="pt-BR" dirty="0" smtClean="0"/>
              <a:t>[5] https://stats.stackexchange.com/questions/442671/how-to-explain-the-differences-between-lasso-ridge-and-elastic-net-to-a-layman</a:t>
            </a:r>
          </a:p>
          <a:p>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50</a:t>
            </a:fld>
            <a:endParaRPr lang="nl-BE"/>
          </a:p>
        </p:txBody>
      </p:sp>
    </p:spTree>
    <p:extLst>
      <p:ext uri="{BB962C8B-B14F-4D97-AF65-F5344CB8AC3E}">
        <p14:creationId xmlns:p14="http://schemas.microsoft.com/office/powerpoint/2010/main" val="224513599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indent="0">
                  <a:buFont typeface="Arial" panose="020B0604020202020204" pitchFamily="34" charset="0"/>
                  <a:buNone/>
                </a:pPr>
                <a:r>
                  <a:rPr lang="pt-BR" dirty="0"/>
                  <a:t>Na figura abaixo, temos as curvas de nível da</a:t>
                </a:r>
                <a:r>
                  <a:rPr lang="pt-BR" baseline="0" dirty="0"/>
                  <a:t> função de</a:t>
                </a:r>
                <a:r>
                  <a:rPr lang="pt-BR" dirty="0"/>
                  <a:t> erro de</a:t>
                </a:r>
                <a:r>
                  <a:rPr lang="pt-BR" baseline="0" dirty="0"/>
                  <a:t> um </a:t>
                </a:r>
                <a:r>
                  <a:rPr lang="pt-BR" dirty="0"/>
                  <a:t>problema de regressão linear, bem como as regiões do espaço </a:t>
                </a:r>
                <a:r>
                  <a:rPr lang="pt-BR" dirty="0" smtClean="0"/>
                  <a:t>de hipóteses</a:t>
                </a:r>
                <a:r>
                  <a:rPr lang="pt-BR" baseline="0" dirty="0" smtClean="0"/>
                  <a:t> </a:t>
                </a:r>
                <a:r>
                  <a:rPr lang="pt-BR" dirty="0" smtClean="0"/>
                  <a:t>em </a:t>
                </a:r>
                <a:r>
                  <a:rPr lang="pt-BR" dirty="0"/>
                  <a:t>que as restrições L2 (direita) e L1 (esquerda) são válidas, considerando o caso em que o vetor possui dois pesos sujeitos à regularização.</a:t>
                </a:r>
              </a:p>
              <a:p>
                <a:pPr marL="0" indent="0">
                  <a:buFont typeface="Arial" panose="020B0604020202020204" pitchFamily="34" charset="0"/>
                  <a:buNone/>
                </a:pPr>
                <a:r>
                  <a:rPr lang="pt-BR" dirty="0"/>
                  <a:t>A solução para ambos os métodos corresponde ao primeiro ponto em que as curvas de nível do erro interceptam a região de factibilidade das restrições. A existência de cantos nas curvas de nível de </a:t>
                </a:r>
                <a14:m>
                  <m:oMath xmlns:m="http://schemas.openxmlformats.org/officeDocument/2006/math">
                    <m:sSub>
                      <m:sSubPr>
                        <m:ctrlPr>
                          <a:rPr lang="pt-BR" i="1" smtClean="0">
                            <a:latin typeface="Cambria Math" panose="02040503050406030204" pitchFamily="18" charset="0"/>
                            <a:ea typeface="Cambria Math" panose="02040503050406030204" pitchFamily="18" charset="0"/>
                          </a:rPr>
                        </m:ctrlPr>
                      </m:sSubPr>
                      <m:e>
                        <m:d>
                          <m:dPr>
                            <m:begChr m:val="‖"/>
                            <m:endChr m:val="‖"/>
                            <m:ctrlPr>
                              <a:rPr lang="pt-BR"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rPr>
                              <m:t>𝒂</m:t>
                            </m:r>
                          </m:e>
                        </m:d>
                      </m:e>
                      <m:sub>
                        <m:r>
                          <a:rPr lang="pt-BR" b="0" i="1" smtClean="0">
                            <a:latin typeface="Cambria Math" panose="02040503050406030204" pitchFamily="18" charset="0"/>
                            <a:ea typeface="Cambria Math" panose="02040503050406030204" pitchFamily="18" charset="0"/>
                          </a:rPr>
                          <m:t>1</m:t>
                        </m:r>
                      </m:sub>
                    </m:sSub>
                  </m:oMath>
                </a14:m>
                <a:r>
                  <a:rPr lang="pt-BR" dirty="0"/>
                  <a:t> aumenta as chances de alguns pesos assumirem o valor zero. </a:t>
                </a:r>
              </a:p>
              <a:p>
                <a:pPr marL="0" indent="0">
                  <a:buFont typeface="Arial" panose="020B0604020202020204" pitchFamily="34" charset="0"/>
                  <a:buNone/>
                </a:pPr>
                <a:endParaRPr lang="pt-BR" dirty="0"/>
              </a:p>
              <a:p>
                <a:pPr marL="171450" indent="-171450">
                  <a:buFont typeface="Arial" panose="020B0604020202020204" pitchFamily="34" charset="0"/>
                  <a:buChar char="•"/>
                </a:pPr>
                <a:r>
                  <a:rPr lang="pt-BR" dirty="0"/>
                  <a:t>Na</a:t>
                </a:r>
                <a:r>
                  <a:rPr lang="pt-BR" baseline="0" dirty="0"/>
                  <a:t> figura da esquerda, a área dentro do quadrado azul representa o conjunto de pesos </a:t>
                </a:r>
                <a:r>
                  <a:rPr lang="pt-BR" b="1" baseline="0" dirty="0"/>
                  <a:t>a</a:t>
                </a:r>
                <a:r>
                  <a:rPr lang="pt-BR" b="0" baseline="0" dirty="0"/>
                  <a:t> no espaço de pesos em 2 dimensões que tem norma L1 menor do que </a:t>
                </a:r>
                <a:r>
                  <a:rPr lang="pt-BR" b="1" baseline="0" dirty="0"/>
                  <a:t>c</a:t>
                </a:r>
                <a:r>
                  <a:rPr lang="pt-BR" b="0" baseline="0" dirty="0"/>
                  <a:t>. A solução para o problema deve estar dentro do área do quadrado azul.</a:t>
                </a:r>
              </a:p>
              <a:p>
                <a:pPr marL="171450" indent="-171450">
                  <a:buFont typeface="Arial" panose="020B0604020202020204" pitchFamily="34" charset="0"/>
                  <a:buChar char="•"/>
                </a:pPr>
                <a:r>
                  <a:rPr lang="pt-BR" b="0" baseline="0" dirty="0"/>
                  <a:t>Os círculos representam os contornos da superfície de erro, com o erro mínimo ao centro.</a:t>
                </a:r>
              </a:p>
              <a:p>
                <a:pPr marL="171450" indent="-171450">
                  <a:buFont typeface="Arial" panose="020B0604020202020204" pitchFamily="34" charset="0"/>
                  <a:buChar char="•"/>
                </a:pPr>
                <a:r>
                  <a:rPr lang="pt-BR" b="0" baseline="0" dirty="0"/>
                  <a:t>Queremos encontrar um ponto, dentro do quadrado azul, que esteja o mais próximo do mínimo.</a:t>
                </a:r>
              </a:p>
              <a:p>
                <a:pPr marL="171450" indent="-171450">
                  <a:buFont typeface="Arial" panose="020B0604020202020204" pitchFamily="34" charset="0"/>
                  <a:buChar char="•"/>
                </a:pPr>
                <a:r>
                  <a:rPr lang="pt-BR" b="0" baseline="0" dirty="0"/>
                  <a:t>É facil ver que para uma posição arbitrária do mínimo e seus contornos, será comum que um canto do quadrado ser o ponto mais próximo do ponto de mínimo, só porque os cantos são pontiagudos.</a:t>
                </a:r>
              </a:p>
              <a:p>
                <a:pPr marL="171450" indent="-171450">
                  <a:buFont typeface="Arial" panose="020B0604020202020204" pitchFamily="34" charset="0"/>
                  <a:buChar char="•"/>
                </a:pPr>
                <a:r>
                  <a:rPr lang="pt-BR" b="0" baseline="0" dirty="0"/>
                  <a:t>E claro, os cantos são os pontos que exibem valor zero em alguma </a:t>
                </a:r>
                <a:r>
                  <a:rPr lang="pt-BR" b="0" baseline="0" dirty="0" smtClean="0"/>
                  <a:t>direção (dimensão).</a:t>
                </a:r>
                <a:endParaRPr lang="pt-BR" b="0" baseline="0" dirty="0"/>
              </a:p>
              <a:p>
                <a:pPr marL="171450" indent="-171450">
                  <a:buFont typeface="Arial" panose="020B0604020202020204" pitchFamily="34" charset="0"/>
                  <a:buChar char="•"/>
                </a:pPr>
                <a:endParaRPr lang="pt-BR" b="0" baseline="0" dirty="0"/>
              </a:p>
              <a:p>
                <a:pPr marL="171450" indent="-171450">
                  <a:buFont typeface="Arial" panose="020B0604020202020204" pitchFamily="34" charset="0"/>
                  <a:buChar char="•"/>
                </a:pPr>
                <a:r>
                  <a:rPr lang="pt-BR" b="0" baseline="0" dirty="0"/>
                  <a:t>Fizemos o mesmo para a figura da direita, onde se utiliza a regularização L2, a qual representa um círculo ao invés de um quadrado.</a:t>
                </a:r>
              </a:p>
              <a:p>
                <a:pPr marL="171450" indent="-171450">
                  <a:buFont typeface="Arial" panose="020B0604020202020204" pitchFamily="34" charset="0"/>
                  <a:buChar char="•"/>
                </a:pPr>
                <a:r>
                  <a:rPr lang="pt-BR" b="0" baseline="0" dirty="0"/>
                  <a:t>Nesse caso é possível ver que, em geral, não existe motivo para a interseção ocorrer em um dos eixos.</a:t>
                </a:r>
              </a:p>
              <a:p>
                <a:pPr marL="171450" indent="-171450">
                  <a:buFont typeface="Arial" panose="020B0604020202020204" pitchFamily="34" charset="0"/>
                  <a:buChar char="•"/>
                </a:pPr>
                <a:r>
                  <a:rPr lang="pt-BR" b="0" baseline="0" dirty="0"/>
                  <a:t>Portanto, a regularização L2 não tende a produzir pesos iguais a zero.</a:t>
                </a:r>
                <a:endParaRPr lang="pt-BR" dirty="0"/>
              </a:p>
              <a:p>
                <a:endParaRPr lang="pt-BR" dirty="0"/>
              </a:p>
              <a:p>
                <a:r>
                  <a:rPr lang="pt-BR" dirty="0"/>
                  <a:t>Para mais informações, por favor, leia a seção 18.6.2 do livro do Peter Norvig.</a:t>
                </a:r>
              </a:p>
            </p:txBody>
          </p:sp>
        </mc:Choice>
        <mc:Fallback xmlns="">
          <p:sp>
            <p:nvSpPr>
              <p:cNvPr id="3" name="Notes Placeholder 2"/>
              <p:cNvSpPr>
                <a:spLocks noGrp="1"/>
              </p:cNvSpPr>
              <p:nvPr>
                <p:ph type="body" idx="1"/>
              </p:nvPr>
            </p:nvSpPr>
            <p:spPr/>
            <p:txBody>
              <a:bodyPr/>
              <a:lstStyle/>
              <a:p>
                <a:pPr marL="0" indent="0">
                  <a:buFont typeface="Arial" panose="020B0604020202020204" pitchFamily="34" charset="0"/>
                  <a:buNone/>
                </a:pPr>
                <a:r>
                  <a:rPr lang="pt-BR" dirty="0" smtClean="0"/>
                  <a:t>Na figura abaixo, temos as curvas de nível da</a:t>
                </a:r>
                <a:r>
                  <a:rPr lang="pt-BR" baseline="0" dirty="0" smtClean="0"/>
                  <a:t> função de</a:t>
                </a:r>
                <a:r>
                  <a:rPr lang="pt-BR" dirty="0" smtClean="0"/>
                  <a:t> erro de</a:t>
                </a:r>
                <a:r>
                  <a:rPr lang="pt-BR" baseline="0" dirty="0" smtClean="0"/>
                  <a:t> um </a:t>
                </a:r>
                <a:r>
                  <a:rPr lang="pt-BR" dirty="0" smtClean="0"/>
                  <a:t>problema de regressão linear, bem como as regiões do espaço em que as restrições L2 (direita) e L1 (esquerda) são válidas, considerando o caso em que o vetor possui dois pesos sujeitos à regularização.</a:t>
                </a:r>
              </a:p>
              <a:p>
                <a:pPr marL="0" indent="0">
                  <a:buFont typeface="Arial" panose="020B0604020202020204" pitchFamily="34" charset="0"/>
                  <a:buNone/>
                </a:pPr>
                <a:r>
                  <a:rPr lang="pt-BR" dirty="0" smtClean="0"/>
                  <a:t>A solução para ambos os métodos corresponde ao primeiro ponto em que as curvas de nível do erro interceptam a região de factibilidade das restrições. A existência de cantos nas curvas de nível de </a:t>
                </a:r>
                <a:r>
                  <a:rPr lang="pt-BR" i="0">
                    <a:latin typeface="Cambria Math" panose="02040503050406030204" pitchFamily="18" charset="0"/>
                    <a:ea typeface="Cambria Math" panose="02040503050406030204" pitchFamily="18" charset="0"/>
                  </a:rPr>
                  <a:t>‖</a:t>
                </a:r>
                <a:r>
                  <a:rPr lang="pt-BR" b="1" i="0">
                    <a:latin typeface="Cambria Math" panose="02040503050406030204" pitchFamily="18" charset="0"/>
                  </a:rPr>
                  <a:t>𝒂‖</a:t>
                </a:r>
                <a:r>
                  <a:rPr lang="pt-BR" b="1" i="0" smtClean="0">
                    <a:latin typeface="Cambria Math" panose="02040503050406030204" pitchFamily="18" charset="0"/>
                    <a:ea typeface="Cambria Math" panose="02040503050406030204" pitchFamily="18" charset="0"/>
                  </a:rPr>
                  <a:t>_</a:t>
                </a:r>
                <a:r>
                  <a:rPr lang="pt-BR" b="0" i="0" smtClean="0">
                    <a:latin typeface="Cambria Math" panose="02040503050406030204" pitchFamily="18" charset="0"/>
                    <a:ea typeface="Cambria Math" panose="02040503050406030204" pitchFamily="18" charset="0"/>
                  </a:rPr>
                  <a:t>1</a:t>
                </a:r>
                <a:r>
                  <a:rPr lang="pt-BR" dirty="0" smtClean="0"/>
                  <a:t> aumenta as chances de alguns pesos assumirem o valor zero. </a:t>
                </a:r>
              </a:p>
              <a:p>
                <a:pPr marL="0" indent="0">
                  <a:buFont typeface="Arial" panose="020B0604020202020204" pitchFamily="34" charset="0"/>
                  <a:buNone/>
                </a:pPr>
                <a:endParaRPr lang="pt-BR" dirty="0" smtClean="0"/>
              </a:p>
              <a:p>
                <a:pPr marL="0" indent="0">
                  <a:buFont typeface="Arial" panose="020B0604020202020204" pitchFamily="34" charset="0"/>
                  <a:buNone/>
                </a:pPr>
                <a:endParaRPr lang="pt-BR" dirty="0" smtClean="0"/>
              </a:p>
              <a:p>
                <a:pPr marL="0" indent="0">
                  <a:buFont typeface="Arial" panose="020B0604020202020204" pitchFamily="34" charset="0"/>
                  <a:buNone/>
                </a:pPr>
                <a:endParaRPr lang="pt-BR" dirty="0" smtClean="0"/>
              </a:p>
              <a:p>
                <a:pPr marL="171450" indent="-171450">
                  <a:buFont typeface="Arial" panose="020B0604020202020204" pitchFamily="34" charset="0"/>
                  <a:buChar char="•"/>
                </a:pPr>
                <a:r>
                  <a:rPr lang="pt-BR" dirty="0" smtClean="0"/>
                  <a:t>Na</a:t>
                </a:r>
                <a:r>
                  <a:rPr lang="pt-BR" baseline="0" dirty="0" smtClean="0"/>
                  <a:t> figura da esquerda, a área dentro do quadrado azul representa o conjunto de pesos </a:t>
                </a:r>
                <a:r>
                  <a:rPr lang="pt-BR" b="1" baseline="0" dirty="0" smtClean="0"/>
                  <a:t>a</a:t>
                </a:r>
                <a:r>
                  <a:rPr lang="pt-BR" b="0" baseline="0" dirty="0" smtClean="0"/>
                  <a:t> no espaço de pesos em 2 dimensões que tem norma L1 menor do que </a:t>
                </a:r>
                <a:r>
                  <a:rPr lang="pt-BR" b="1" baseline="0" dirty="0" smtClean="0"/>
                  <a:t>c</a:t>
                </a:r>
                <a:r>
                  <a:rPr lang="pt-BR" b="0" baseline="0" dirty="0" smtClean="0"/>
                  <a:t>. A solução para o problema deve estar dentro do área do quadrado azul.</a:t>
                </a:r>
              </a:p>
              <a:p>
                <a:pPr marL="171450" indent="-171450">
                  <a:buFont typeface="Arial" panose="020B0604020202020204" pitchFamily="34" charset="0"/>
                  <a:buChar char="•"/>
                </a:pPr>
                <a:r>
                  <a:rPr lang="pt-BR" b="0" baseline="0" dirty="0" smtClean="0"/>
                  <a:t>Os círculos representam os contornos da superfície de erro, com o erro mínimo ao centro.</a:t>
                </a:r>
              </a:p>
              <a:p>
                <a:pPr marL="171450" indent="-171450">
                  <a:buFont typeface="Arial" panose="020B0604020202020204" pitchFamily="34" charset="0"/>
                  <a:buChar char="•"/>
                </a:pPr>
                <a:r>
                  <a:rPr lang="pt-BR" b="0" baseline="0" dirty="0" smtClean="0"/>
                  <a:t>Queremos encontrar um ponto, dentro do quadrado azul, que esteja o mais próximo do mínimo.</a:t>
                </a:r>
              </a:p>
              <a:p>
                <a:pPr marL="171450" indent="-171450">
                  <a:buFont typeface="Arial" panose="020B0604020202020204" pitchFamily="34" charset="0"/>
                  <a:buChar char="•"/>
                </a:pPr>
                <a:r>
                  <a:rPr lang="pt-BR" b="0" baseline="0" dirty="0" smtClean="0"/>
                  <a:t>É facil ver que para uma posição arbitrária do mínimo e seus contornos, será comum que um canto do quadrado ser o ponto mais próximo do ponto de mínimo, só porque os cantos são pontiagudos.</a:t>
                </a:r>
              </a:p>
              <a:p>
                <a:pPr marL="171450" indent="-171450">
                  <a:buFont typeface="Arial" panose="020B0604020202020204" pitchFamily="34" charset="0"/>
                  <a:buChar char="•"/>
                </a:pPr>
                <a:r>
                  <a:rPr lang="pt-BR" b="0" baseline="0" dirty="0" smtClean="0"/>
                  <a:t>E claro, os cantos são os pontos que exibem valor zero em alguma direção.</a:t>
                </a:r>
              </a:p>
              <a:p>
                <a:pPr marL="171450" indent="-171450">
                  <a:buFont typeface="Arial" panose="020B0604020202020204" pitchFamily="34" charset="0"/>
                  <a:buChar char="•"/>
                </a:pPr>
                <a:endParaRPr lang="pt-BR" b="0" baseline="0" dirty="0" smtClean="0"/>
              </a:p>
              <a:p>
                <a:pPr marL="171450" indent="-171450">
                  <a:buFont typeface="Arial" panose="020B0604020202020204" pitchFamily="34" charset="0"/>
                  <a:buChar char="•"/>
                </a:pPr>
                <a:r>
                  <a:rPr lang="pt-BR" b="0" baseline="0" dirty="0" smtClean="0"/>
                  <a:t>Fizemos o mesmo para a figura da direita, onde se utiliza a regularização L2, a qual representa um círculo ao invés de um quadrado.</a:t>
                </a:r>
              </a:p>
              <a:p>
                <a:pPr marL="171450" indent="-171450">
                  <a:buFont typeface="Arial" panose="020B0604020202020204" pitchFamily="34" charset="0"/>
                  <a:buChar char="•"/>
                </a:pPr>
                <a:r>
                  <a:rPr lang="pt-BR" b="0" baseline="0" dirty="0" smtClean="0"/>
                  <a:t>Nesse caso é possível ver que, em geral, não existe motivo para a interseção ocorrer em um dos eixos.</a:t>
                </a:r>
              </a:p>
              <a:p>
                <a:pPr marL="171450" indent="-171450">
                  <a:buFont typeface="Arial" panose="020B0604020202020204" pitchFamily="34" charset="0"/>
                  <a:buChar char="•"/>
                </a:pPr>
                <a:r>
                  <a:rPr lang="pt-BR" b="0" baseline="0" dirty="0" smtClean="0"/>
                  <a:t>Portanto, a regularização L2 não tende a produzir pesos iguais a zero.</a:t>
                </a:r>
              </a:p>
              <a:p>
                <a:pPr marL="171450" indent="-171450">
                  <a:buFont typeface="Arial" panose="020B0604020202020204" pitchFamily="34" charset="0"/>
                  <a:buChar char="•"/>
                </a:pPr>
                <a:endParaRPr lang="pt-BR" b="0" baseline="0" dirty="0" smtClean="0"/>
              </a:p>
              <a:p>
                <a:pPr marL="171450" indent="-171450">
                  <a:buFont typeface="Arial" panose="020B0604020202020204" pitchFamily="34" charset="0"/>
                  <a:buChar char="•"/>
                </a:pPr>
                <a:endParaRPr lang="pt-BR" b="1" dirty="0" smtClean="0"/>
              </a:p>
              <a:p>
                <a:endParaRPr lang="pt-BR" dirty="0" smtClean="0"/>
              </a:p>
              <a:p>
                <a:endParaRPr lang="pt-BR" dirty="0" smtClean="0"/>
              </a:p>
              <a:p>
                <a:r>
                  <a:rPr lang="pt-BR" dirty="0" smtClean="0"/>
                  <a:t>Para mais informações, por favor, leia a seção 18.6.2 do livro do Peter Norvig.</a:t>
                </a:r>
                <a:endParaRPr lang="pt-BR" dirty="0"/>
              </a:p>
            </p:txBody>
          </p:sp>
        </mc:Fallback>
      </mc:AlternateContent>
      <p:sp>
        <p:nvSpPr>
          <p:cNvPr id="4" name="Slide Number Placeholder 3"/>
          <p:cNvSpPr>
            <a:spLocks noGrp="1"/>
          </p:cNvSpPr>
          <p:nvPr>
            <p:ph type="sldNum" sz="quarter" idx="10"/>
          </p:nvPr>
        </p:nvSpPr>
        <p:spPr/>
        <p:txBody>
          <a:bodyPr/>
          <a:lstStyle/>
          <a:p>
            <a:fld id="{DA8B99DF-01BC-492A-8CEF-4FD88D18DD9D}" type="slidenum">
              <a:rPr lang="nl-BE" smtClean="0"/>
              <a:t>51</a:t>
            </a:fld>
            <a:endParaRPr lang="nl-BE"/>
          </a:p>
        </p:txBody>
      </p:sp>
    </p:spTree>
    <p:extLst>
      <p:ext uri="{BB962C8B-B14F-4D97-AF65-F5344CB8AC3E}">
        <p14:creationId xmlns:p14="http://schemas.microsoft.com/office/powerpoint/2010/main" val="19508029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smtClean="0"/>
              <a:t>Exemplo: model_linearization.ipynb</a:t>
            </a:r>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5</a:t>
            </a:fld>
            <a:endParaRPr lang="nl-BE"/>
          </a:p>
        </p:txBody>
      </p:sp>
    </p:spTree>
    <p:extLst>
      <p:ext uri="{BB962C8B-B14F-4D97-AF65-F5344CB8AC3E}">
        <p14:creationId xmlns:p14="http://schemas.microsoft.com/office/powerpoint/2010/main" val="325426525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pt-BR" dirty="0"/>
                  <a:t>Uma solução intermediária entre ridge regression e LASSO é a elastic net,</a:t>
                </a:r>
                <a:r>
                  <a:rPr lang="pt-BR" baseline="0" dirty="0"/>
                  <a:t> </a:t>
                </a:r>
                <a:r>
                  <a:rPr lang="pt-BR" dirty="0"/>
                  <a:t>a qual faz uso de uma combinação entre as penalizações baseadas nas normas L1 e L2 do vetor de pesos.</a:t>
                </a:r>
              </a:p>
              <a:p>
                <a:endParaRPr lang="pt-BR" dirty="0"/>
              </a:p>
              <a:p>
                <a:r>
                  <a:rPr lang="pt-BR" dirty="0"/>
                  <a:t>Quando </a:t>
                </a:r>
                <a14:m>
                  <m:oMath xmlns:m="http://schemas.openxmlformats.org/officeDocument/2006/math">
                    <m:r>
                      <a:rPr lang="pt-BR" b="0" i="1" smtClean="0">
                        <a:latin typeface="Cambria Math" panose="02040503050406030204" pitchFamily="18" charset="0"/>
                        <a:ea typeface="Cambria Math" panose="02040503050406030204" pitchFamily="18" charset="0"/>
                      </a:rPr>
                      <m:t>𝜅</m:t>
                    </m:r>
                  </m:oMath>
                </a14:m>
                <a:r>
                  <a:rPr lang="pt-BR" dirty="0"/>
                  <a:t> = 0, a Elastic-net é equivalente à Ridge regression, e quando </a:t>
                </a:r>
                <a14:m>
                  <m:oMath xmlns:m="http://schemas.openxmlformats.org/officeDocument/2006/math">
                    <m:r>
                      <a:rPr lang="pt-BR" b="0" i="1" smtClean="0">
                        <a:latin typeface="Cambria Math" panose="02040503050406030204" pitchFamily="18" charset="0"/>
                        <a:ea typeface="Cambria Math" panose="02040503050406030204" pitchFamily="18" charset="0"/>
                      </a:rPr>
                      <m:t>𝜅</m:t>
                    </m:r>
                  </m:oMath>
                </a14:m>
                <a:r>
                  <a:rPr lang="pt-BR" dirty="0"/>
                  <a:t> = 1, ela</a:t>
                </a:r>
                <a:r>
                  <a:rPr lang="pt-BR" baseline="0" dirty="0"/>
                  <a:t> </a:t>
                </a:r>
                <a:r>
                  <a:rPr lang="pt-BR" dirty="0"/>
                  <a:t>é equivalente à Regressão Lasso.</a:t>
                </a:r>
              </a:p>
              <a:p>
                <a:endParaRPr lang="pt-BR" dirty="0"/>
              </a:p>
              <a:p>
                <a:pPr marL="0" marR="0" indent="0" algn="l" defTabSz="914400" rtl="0" eaLnBrk="1" fontAlgn="auto" latinLnBrk="0" hangingPunct="1">
                  <a:lnSpc>
                    <a:spcPct val="100000"/>
                  </a:lnSpc>
                  <a:spcBef>
                    <a:spcPts val="0"/>
                  </a:spcBef>
                  <a:spcAft>
                    <a:spcPts val="0"/>
                  </a:spcAft>
                  <a:buClrTx/>
                  <a:buSzTx/>
                  <a:buFontTx/>
                  <a:buNone/>
                  <a:tabLst/>
                  <a:defRPr/>
                </a:pPr>
                <a:r>
                  <a:rPr lang="pt-BR" b="1" dirty="0"/>
                  <a:t>Exemplo</a:t>
                </a:r>
                <a:r>
                  <a:rPr lang="pt-BR" dirty="0"/>
                  <a:t>: </a:t>
                </a:r>
                <a:r>
                  <a:rPr lang="pt-BR" dirty="0" smtClean="0">
                    <a:hlinkClick r:id="rId3"/>
                  </a:rPr>
                  <a:t>elastic_net_regression.ipynb</a:t>
                </a:r>
                <a:endParaRPr lang="pt-BR" dirty="0"/>
              </a:p>
            </p:txBody>
          </p:sp>
        </mc:Choice>
        <mc:Fallback xmlns="">
          <p:sp>
            <p:nvSpPr>
              <p:cNvPr id="3" name="Notes Placeholder 2"/>
              <p:cNvSpPr>
                <a:spLocks noGrp="1"/>
              </p:cNvSpPr>
              <p:nvPr>
                <p:ph type="body" idx="1"/>
              </p:nvPr>
            </p:nvSpPr>
            <p:spPr/>
            <p:txBody>
              <a:bodyPr/>
              <a:lstStyle/>
              <a:p>
                <a:r>
                  <a:rPr lang="pt-BR" dirty="0" smtClean="0"/>
                  <a:t>Uma solução intermediária entre ridge regression e LASSO é a elastic net,</a:t>
                </a:r>
                <a:r>
                  <a:rPr lang="pt-BR" baseline="0" dirty="0" smtClean="0"/>
                  <a:t> </a:t>
                </a:r>
                <a:r>
                  <a:rPr lang="pt-BR" dirty="0" smtClean="0"/>
                  <a:t>a qual faz uso de uma combinação entre as penalizações baseadas nas normas L1 e L2 do vetor de pesos.</a:t>
                </a:r>
              </a:p>
              <a:p>
                <a:endParaRPr lang="pt-BR" dirty="0" smtClean="0"/>
              </a:p>
              <a:p>
                <a:r>
                  <a:rPr lang="pt-BR" dirty="0" smtClean="0"/>
                  <a:t>Quando </a:t>
                </a:r>
                <a:r>
                  <a:rPr lang="pt-BR" b="0" i="0" smtClean="0">
                    <a:latin typeface="Cambria Math" panose="02040503050406030204" pitchFamily="18" charset="0"/>
                    <a:ea typeface="Cambria Math" panose="02040503050406030204" pitchFamily="18" charset="0"/>
                  </a:rPr>
                  <a:t>𝜅</a:t>
                </a:r>
                <a:r>
                  <a:rPr lang="pt-BR" dirty="0" smtClean="0"/>
                  <a:t> = 0, a Elastic-net é equivalente à Ridge regression, e quando </a:t>
                </a:r>
                <a:r>
                  <a:rPr lang="pt-BR" b="0" i="0" smtClean="0">
                    <a:latin typeface="Cambria Math" panose="02040503050406030204" pitchFamily="18" charset="0"/>
                    <a:ea typeface="Cambria Math" panose="02040503050406030204" pitchFamily="18" charset="0"/>
                  </a:rPr>
                  <a:t>𝜅</a:t>
                </a:r>
                <a:r>
                  <a:rPr lang="pt-BR" dirty="0" smtClean="0"/>
                  <a:t> = 1, ela</a:t>
                </a:r>
                <a:r>
                  <a:rPr lang="pt-BR" baseline="0" dirty="0" smtClean="0"/>
                  <a:t> </a:t>
                </a:r>
                <a:r>
                  <a:rPr lang="pt-BR" dirty="0" smtClean="0"/>
                  <a:t>é equivalente à Regressão Lasso.</a:t>
                </a:r>
                <a:endParaRPr lang="pt-BR" dirty="0"/>
              </a:p>
            </p:txBody>
          </p:sp>
        </mc:Fallback>
      </mc:AlternateContent>
      <p:sp>
        <p:nvSpPr>
          <p:cNvPr id="4" name="Slide Number Placeholder 3"/>
          <p:cNvSpPr>
            <a:spLocks noGrp="1"/>
          </p:cNvSpPr>
          <p:nvPr>
            <p:ph type="sldNum" sz="quarter" idx="10"/>
          </p:nvPr>
        </p:nvSpPr>
        <p:spPr/>
        <p:txBody>
          <a:bodyPr/>
          <a:lstStyle/>
          <a:p>
            <a:fld id="{DA8B99DF-01BC-492A-8CEF-4FD88D18DD9D}" type="slidenum">
              <a:rPr lang="nl-BE" smtClean="0"/>
              <a:t>52</a:t>
            </a:fld>
            <a:endParaRPr lang="nl-BE"/>
          </a:p>
        </p:txBody>
      </p:sp>
    </p:spTree>
    <p:extLst>
      <p:ext uri="{BB962C8B-B14F-4D97-AF65-F5344CB8AC3E}">
        <p14:creationId xmlns:p14="http://schemas.microsoft.com/office/powerpoint/2010/main" val="52684766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smtClean="0"/>
              <a:t>Então, quando você deve usar a regressão linear, Ridge, LASSO ou Elastic-Net? </a:t>
            </a:r>
          </a:p>
          <a:p>
            <a:endParaRPr lang="pt-BR" dirty="0" smtClean="0"/>
          </a:p>
          <a:p>
            <a:r>
              <a:rPr lang="pt-BR" dirty="0" smtClean="0"/>
              <a:t>Quase sempre é preferível ter pelo menos um pouco de regularização, então geralmente você deve evitar a regressão linear simples. Ridge é um bom começo, mas se você suspeitar que apenas alguns atributos são realmente úteis, você deve preferir LASSO ou Elastic-Net, pois eles tendem a reduzir os pesos dos atributos inúteis a zero. Em geral, o Elastic-Net é preferível ao LASSO, pois o LASSO pode se comportar de maneira errática quando o número de atributos é maior do que o número de exemplos de treinamento ou quando vários atributos</a:t>
            </a:r>
            <a:r>
              <a:rPr lang="pt-BR" baseline="0" dirty="0" smtClean="0"/>
              <a:t> </a:t>
            </a:r>
            <a:r>
              <a:rPr lang="pt-BR" dirty="0" smtClean="0"/>
              <a:t>são fortemente correlacionados</a:t>
            </a:r>
          </a:p>
          <a:p>
            <a:endParaRPr lang="pt-BR" dirty="0" smtClean="0"/>
          </a:p>
          <a:p>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53</a:t>
            </a:fld>
            <a:endParaRPr lang="nl-BE"/>
          </a:p>
        </p:txBody>
      </p:sp>
    </p:spTree>
    <p:extLst>
      <p:ext uri="{BB962C8B-B14F-4D97-AF65-F5344CB8AC3E}">
        <p14:creationId xmlns:p14="http://schemas.microsoft.com/office/powerpoint/2010/main" val="305406936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Intuitivamente</a:t>
            </a:r>
            <a:r>
              <a:rPr lang="en-US" dirty="0"/>
              <a:t>, o </a:t>
            </a:r>
            <a:r>
              <a:rPr lang="en-US" dirty="0" err="1"/>
              <a:t>algoritmo</a:t>
            </a:r>
            <a:r>
              <a:rPr lang="en-US" dirty="0"/>
              <a:t> do </a:t>
            </a:r>
            <a:r>
              <a:rPr lang="en-US" dirty="0" err="1"/>
              <a:t>gradiente</a:t>
            </a:r>
            <a:r>
              <a:rPr lang="en-US" dirty="0"/>
              <a:t> </a:t>
            </a:r>
            <a:r>
              <a:rPr lang="en-US" dirty="0" err="1"/>
              <a:t>descendente</a:t>
            </a:r>
            <a:r>
              <a:rPr lang="en-US" dirty="0"/>
              <a:t> </a:t>
            </a:r>
            <a:r>
              <a:rPr lang="en-US" dirty="0" err="1"/>
              <a:t>tenderá</a:t>
            </a:r>
            <a:r>
              <a:rPr lang="en-US" dirty="0"/>
              <a:t> a </a:t>
            </a:r>
            <a:r>
              <a:rPr lang="en-US" dirty="0" err="1"/>
              <a:t>aprender</a:t>
            </a:r>
            <a:r>
              <a:rPr lang="en-US" dirty="0"/>
              <a:t> </a:t>
            </a:r>
            <a:r>
              <a:rPr lang="en-US" dirty="0" err="1"/>
              <a:t>modelos</a:t>
            </a:r>
            <a:r>
              <a:rPr lang="en-US" dirty="0"/>
              <a:t> </a:t>
            </a:r>
            <a:r>
              <a:rPr lang="en-US" dirty="0" err="1"/>
              <a:t>cada</a:t>
            </a:r>
            <a:r>
              <a:rPr lang="en-US" dirty="0"/>
              <a:t> </a:t>
            </a:r>
            <a:r>
              <a:rPr lang="en-US" dirty="0" err="1"/>
              <a:t>vez</a:t>
            </a:r>
            <a:r>
              <a:rPr lang="en-US" dirty="0"/>
              <a:t> </a:t>
            </a:r>
            <a:r>
              <a:rPr lang="en-US" dirty="0" err="1"/>
              <a:t>mais</a:t>
            </a:r>
            <a:r>
              <a:rPr lang="en-US" dirty="0"/>
              <a:t> </a:t>
            </a:r>
            <a:r>
              <a:rPr lang="en-US" dirty="0" err="1"/>
              <a:t>complexos</a:t>
            </a:r>
            <a:r>
              <a:rPr lang="en-US" dirty="0"/>
              <a:t> à </a:t>
            </a:r>
            <a:r>
              <a:rPr lang="en-US" dirty="0" err="1"/>
              <a:t>medida</a:t>
            </a:r>
            <a:r>
              <a:rPr lang="en-US" dirty="0"/>
              <a:t> que o </a:t>
            </a:r>
            <a:r>
              <a:rPr lang="en-US" dirty="0" err="1"/>
              <a:t>número</a:t>
            </a:r>
            <a:r>
              <a:rPr lang="en-US" dirty="0"/>
              <a:t> de </a:t>
            </a:r>
            <a:r>
              <a:rPr lang="en-US" dirty="0" err="1" smtClean="0"/>
              <a:t>iterações</a:t>
            </a:r>
            <a:r>
              <a:rPr lang="en-US" dirty="0" smtClean="0"/>
              <a:t> (</a:t>
            </a:r>
            <a:r>
              <a:rPr lang="en-US" dirty="0" err="1" smtClean="0"/>
              <a:t>ou</a:t>
            </a:r>
            <a:r>
              <a:rPr lang="en-US" dirty="0" smtClean="0"/>
              <a:t> </a:t>
            </a:r>
            <a:r>
              <a:rPr lang="en-US" dirty="0" err="1" smtClean="0"/>
              <a:t>épocas</a:t>
            </a:r>
            <a:r>
              <a:rPr lang="en-US" dirty="0" smtClean="0"/>
              <a:t>) </a:t>
            </a:r>
            <a:r>
              <a:rPr lang="en-US" dirty="0" err="1"/>
              <a:t>aumenta</a:t>
            </a:r>
            <a:r>
              <a:rPr lang="en-US" dirty="0"/>
              <a:t>. </a:t>
            </a:r>
            <a:r>
              <a:rPr lang="en-US" dirty="0" err="1"/>
              <a:t>Ao</a:t>
            </a:r>
            <a:r>
              <a:rPr lang="en-US" dirty="0"/>
              <a:t> </a:t>
            </a:r>
            <a:r>
              <a:rPr lang="en-US" dirty="0" err="1"/>
              <a:t>regularizar</a:t>
            </a:r>
            <a:r>
              <a:rPr lang="en-US" dirty="0"/>
              <a:t> no tempo, a </a:t>
            </a:r>
            <a:r>
              <a:rPr lang="en-US" dirty="0" err="1"/>
              <a:t>complexidade</a:t>
            </a:r>
            <a:r>
              <a:rPr lang="en-US" dirty="0"/>
              <a:t> do </a:t>
            </a:r>
            <a:r>
              <a:rPr lang="en-US" dirty="0" err="1"/>
              <a:t>modelo</a:t>
            </a:r>
            <a:r>
              <a:rPr lang="en-US" dirty="0"/>
              <a:t> </a:t>
            </a:r>
            <a:r>
              <a:rPr lang="en-US" dirty="0" err="1"/>
              <a:t>pode</a:t>
            </a:r>
            <a:r>
              <a:rPr lang="en-US" dirty="0"/>
              <a:t> ser </a:t>
            </a:r>
            <a:r>
              <a:rPr lang="en-US" dirty="0" err="1"/>
              <a:t>controlada</a:t>
            </a:r>
            <a:r>
              <a:rPr lang="en-US" dirty="0"/>
              <a:t>, </a:t>
            </a:r>
            <a:r>
              <a:rPr lang="en-US" dirty="0" err="1"/>
              <a:t>melhorando</a:t>
            </a:r>
            <a:r>
              <a:rPr lang="en-US" dirty="0"/>
              <a:t> </a:t>
            </a:r>
            <a:r>
              <a:rPr lang="en-US" dirty="0" err="1"/>
              <a:t>sua</a:t>
            </a:r>
            <a:r>
              <a:rPr lang="en-US" dirty="0"/>
              <a:t> </a:t>
            </a:r>
            <a:r>
              <a:rPr lang="en-US" dirty="0" err="1"/>
              <a:t>generalização</a:t>
            </a:r>
            <a:r>
              <a:rPr lang="en-US" dirty="0"/>
              <a:t>.</a:t>
            </a:r>
          </a:p>
          <a:p>
            <a:endParaRPr lang="en-US" dirty="0">
              <a:cs typeface="Calibri"/>
            </a:endParaRPr>
          </a:p>
          <a:p>
            <a:r>
              <a:rPr lang="en-US" dirty="0"/>
              <a:t>Na </a:t>
            </a:r>
            <a:r>
              <a:rPr lang="en-US" dirty="0" err="1"/>
              <a:t>prática</a:t>
            </a:r>
            <a:r>
              <a:rPr lang="en-US" dirty="0"/>
              <a:t>, o early stopping é implementado através do treinamento em um conjunto de treinamento e medindo a precisão em um conjunto de validação estatisticamente independente. O modelo é treinado até que o desempenho no conjunto de validação não melhore mais. O modelo é então testado em um conjunto de testes.</a:t>
            </a:r>
          </a:p>
        </p:txBody>
      </p:sp>
      <p:sp>
        <p:nvSpPr>
          <p:cNvPr id="4" name="Slide Number Placeholder 3"/>
          <p:cNvSpPr>
            <a:spLocks noGrp="1"/>
          </p:cNvSpPr>
          <p:nvPr>
            <p:ph type="sldNum" sz="quarter" idx="5"/>
          </p:nvPr>
        </p:nvSpPr>
        <p:spPr/>
        <p:txBody>
          <a:bodyPr/>
          <a:lstStyle/>
          <a:p>
            <a:fld id="{DA8B99DF-01BC-492A-8CEF-4FD88D18DD9D}" type="slidenum">
              <a:rPr lang="nl-BE" smtClean="0"/>
              <a:t>54</a:t>
            </a:fld>
            <a:endParaRPr lang="nl-BE"/>
          </a:p>
        </p:txBody>
      </p:sp>
    </p:spTree>
    <p:extLst>
      <p:ext uri="{BB962C8B-B14F-4D97-AF65-F5344CB8AC3E}">
        <p14:creationId xmlns:p14="http://schemas.microsoft.com/office/powerpoint/2010/main" val="109763878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Na </a:t>
            </a:r>
            <a:r>
              <a:rPr lang="en-US" dirty="0" err="1"/>
              <a:t>prática</a:t>
            </a:r>
            <a:r>
              <a:rPr lang="en-US" dirty="0"/>
              <a:t>, o early stopping é </a:t>
            </a:r>
            <a:r>
              <a:rPr lang="en-US" dirty="0" err="1"/>
              <a:t>implementado</a:t>
            </a:r>
            <a:r>
              <a:rPr lang="en-US" dirty="0"/>
              <a:t> </a:t>
            </a:r>
            <a:r>
              <a:rPr lang="en-US" dirty="0" err="1"/>
              <a:t>através</a:t>
            </a:r>
            <a:r>
              <a:rPr lang="en-US" dirty="0"/>
              <a:t> do </a:t>
            </a:r>
            <a:r>
              <a:rPr lang="en-US" dirty="0" err="1"/>
              <a:t>treinamento</a:t>
            </a:r>
            <a:r>
              <a:rPr lang="en-US" dirty="0"/>
              <a:t> </a:t>
            </a:r>
            <a:r>
              <a:rPr lang="en-US" dirty="0" err="1"/>
              <a:t>em</a:t>
            </a:r>
            <a:r>
              <a:rPr lang="en-US" dirty="0"/>
              <a:t> um conjunto de </a:t>
            </a:r>
            <a:r>
              <a:rPr lang="en-US" dirty="0" err="1"/>
              <a:t>treinamento</a:t>
            </a:r>
            <a:r>
              <a:rPr lang="en-US" dirty="0"/>
              <a:t> e </a:t>
            </a:r>
            <a:r>
              <a:rPr lang="en-US" dirty="0" err="1"/>
              <a:t>medindo</a:t>
            </a:r>
            <a:r>
              <a:rPr lang="en-US" dirty="0"/>
              <a:t> a </a:t>
            </a:r>
            <a:r>
              <a:rPr lang="en-US" dirty="0" err="1"/>
              <a:t>precisão</a:t>
            </a:r>
            <a:r>
              <a:rPr lang="en-US" dirty="0"/>
              <a:t> </a:t>
            </a:r>
            <a:r>
              <a:rPr lang="en-US" dirty="0" err="1"/>
              <a:t>em</a:t>
            </a:r>
            <a:r>
              <a:rPr lang="en-US" dirty="0"/>
              <a:t> um conjunto de </a:t>
            </a:r>
            <a:r>
              <a:rPr lang="en-US" dirty="0" err="1"/>
              <a:t>validação</a:t>
            </a:r>
            <a:r>
              <a:rPr lang="en-US" dirty="0"/>
              <a:t> </a:t>
            </a:r>
            <a:r>
              <a:rPr lang="en-US" dirty="0" err="1"/>
              <a:t>estatisticamente</a:t>
            </a:r>
            <a:r>
              <a:rPr lang="en-US" dirty="0"/>
              <a:t> </a:t>
            </a:r>
            <a:r>
              <a:rPr lang="en-US" dirty="0" err="1"/>
              <a:t>independente</a:t>
            </a:r>
            <a:r>
              <a:rPr lang="en-US" dirty="0"/>
              <a:t>. O </a:t>
            </a:r>
            <a:r>
              <a:rPr lang="en-US" dirty="0" err="1"/>
              <a:t>modelo</a:t>
            </a:r>
            <a:r>
              <a:rPr lang="en-US" dirty="0"/>
              <a:t> é </a:t>
            </a:r>
            <a:r>
              <a:rPr lang="en-US" dirty="0" err="1"/>
              <a:t>treinado</a:t>
            </a:r>
            <a:r>
              <a:rPr lang="en-US" dirty="0"/>
              <a:t> </a:t>
            </a:r>
            <a:r>
              <a:rPr lang="en-US" dirty="0" err="1"/>
              <a:t>até</a:t>
            </a:r>
            <a:r>
              <a:rPr lang="en-US" dirty="0"/>
              <a:t> que </a:t>
            </a:r>
            <a:r>
              <a:rPr lang="en-US" dirty="0" err="1"/>
              <a:t>o</a:t>
            </a:r>
            <a:r>
              <a:rPr lang="en-US" dirty="0"/>
              <a:t> </a:t>
            </a:r>
            <a:r>
              <a:rPr lang="en-US" dirty="0" err="1"/>
              <a:t>desempenho</a:t>
            </a:r>
            <a:r>
              <a:rPr lang="en-US" dirty="0"/>
              <a:t> no conjunto de </a:t>
            </a:r>
            <a:r>
              <a:rPr lang="en-US" dirty="0" err="1"/>
              <a:t>validação</a:t>
            </a:r>
            <a:r>
              <a:rPr lang="en-US" dirty="0"/>
              <a:t> </a:t>
            </a:r>
            <a:r>
              <a:rPr lang="en-US" dirty="0" err="1"/>
              <a:t>não</a:t>
            </a:r>
            <a:r>
              <a:rPr lang="en-US" dirty="0"/>
              <a:t> </a:t>
            </a:r>
            <a:r>
              <a:rPr lang="en-US" dirty="0" err="1"/>
              <a:t>melhore</a:t>
            </a:r>
            <a:r>
              <a:rPr lang="en-US" dirty="0"/>
              <a:t> </a:t>
            </a:r>
            <a:r>
              <a:rPr lang="en-US" dirty="0" err="1"/>
              <a:t>mais</a:t>
            </a:r>
            <a:r>
              <a:rPr lang="en-US" dirty="0"/>
              <a:t>. O </a:t>
            </a:r>
            <a:r>
              <a:rPr lang="en-US" dirty="0" err="1"/>
              <a:t>modelo</a:t>
            </a:r>
            <a:r>
              <a:rPr lang="en-US" dirty="0"/>
              <a:t> é </a:t>
            </a:r>
            <a:r>
              <a:rPr lang="en-US" dirty="0" err="1"/>
              <a:t>então</a:t>
            </a:r>
            <a:r>
              <a:rPr lang="en-US" dirty="0"/>
              <a:t> </a:t>
            </a:r>
            <a:r>
              <a:rPr lang="en-US" dirty="0" err="1"/>
              <a:t>testado</a:t>
            </a:r>
            <a:r>
              <a:rPr lang="en-US" dirty="0"/>
              <a:t> </a:t>
            </a:r>
            <a:r>
              <a:rPr lang="en-US" dirty="0" err="1"/>
              <a:t>em</a:t>
            </a:r>
            <a:r>
              <a:rPr lang="en-US" dirty="0"/>
              <a:t> um conjunto de testes.</a:t>
            </a:r>
          </a:p>
        </p:txBody>
      </p:sp>
      <p:sp>
        <p:nvSpPr>
          <p:cNvPr id="4" name="Slide Number Placeholder 3"/>
          <p:cNvSpPr>
            <a:spLocks noGrp="1"/>
          </p:cNvSpPr>
          <p:nvPr>
            <p:ph type="sldNum" sz="quarter" idx="5"/>
          </p:nvPr>
        </p:nvSpPr>
        <p:spPr/>
        <p:txBody>
          <a:bodyPr/>
          <a:lstStyle/>
          <a:p>
            <a:fld id="{DA8B99DF-01BC-492A-8CEF-4FD88D18DD9D}" type="slidenum">
              <a:rPr lang="nl-BE" smtClean="0"/>
              <a:t>55</a:t>
            </a:fld>
            <a:endParaRPr lang="nl-BE"/>
          </a:p>
        </p:txBody>
      </p:sp>
    </p:spTree>
    <p:extLst>
      <p:ext uri="{BB962C8B-B14F-4D97-AF65-F5344CB8AC3E}">
        <p14:creationId xmlns:p14="http://schemas.microsoft.com/office/powerpoint/2010/main" val="1887767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b="1" dirty="0" smtClean="0">
                <a:solidFill>
                  <a:srgbClr val="00B0F0"/>
                </a:solidFill>
              </a:rPr>
              <a:t>Exemplo</a:t>
            </a:r>
            <a:r>
              <a:rPr lang="pt-BR" dirty="0" smtClean="0">
                <a:solidFill>
                  <a:srgbClr val="00B0F0"/>
                </a:solidFill>
              </a:rPr>
              <a:t>: early_stoppingv3.ipynb</a:t>
            </a:r>
            <a:endParaRPr lang="pt-BR" dirty="0" smtClean="0"/>
          </a:p>
          <a:p>
            <a:endParaRPr lang="pt-BR" dirty="0" smtClean="0"/>
          </a:p>
          <a:p>
            <a:r>
              <a:rPr lang="pt-BR" dirty="0" smtClean="0"/>
              <a:t>A </a:t>
            </a:r>
            <a:r>
              <a:rPr lang="pt-BR" dirty="0"/>
              <a:t>figura mostra um modelo complexo (um modelo de regressão polinomial de alto grau) sendo treinado usando</a:t>
            </a:r>
            <a:r>
              <a:rPr lang="pt-BR" baseline="0" dirty="0"/>
              <a:t> o gradiente descendente estocástico</a:t>
            </a:r>
            <a:r>
              <a:rPr lang="pt-BR" dirty="0"/>
              <a:t>. À medida que as épocas passam, o algoritmo aprende e seu erro quadrático médio no conjunto de treinamento diminui, juntamente com</a:t>
            </a:r>
            <a:r>
              <a:rPr lang="pt-BR" baseline="0" dirty="0"/>
              <a:t> o </a:t>
            </a:r>
            <a:r>
              <a:rPr lang="pt-BR" dirty="0"/>
              <a:t>erro de predição no conjunto de validação. No entanto, após algumas</a:t>
            </a:r>
            <a:r>
              <a:rPr lang="pt-BR" baseline="0" dirty="0"/>
              <a:t> épocas</a:t>
            </a:r>
            <a:r>
              <a:rPr lang="pt-BR" dirty="0"/>
              <a:t>, o erro de validação para de diminuir e começa a voltar a crescer. Isso indica que o modelo começou a sobreajustar os dados de treinamento. Com a parada antecipada, você apenas para de treinar assim que o erro de validação atinge o mínimo.</a:t>
            </a:r>
          </a:p>
          <a:p>
            <a:endParaRPr lang="pt-BR" dirty="0"/>
          </a:p>
          <a:p>
            <a:r>
              <a:rPr lang="pt-BR" b="1" dirty="0"/>
              <a:t>Dica</a:t>
            </a:r>
            <a:r>
              <a:rPr lang="pt-BR" dirty="0"/>
              <a:t>: Com</a:t>
            </a:r>
            <a:r>
              <a:rPr lang="pt-BR" baseline="0" dirty="0"/>
              <a:t> o gradiente descendente estocástico e o mini-batch</a:t>
            </a:r>
            <a:r>
              <a:rPr lang="pt-BR" dirty="0"/>
              <a:t>, as curvas de erro não são tão suaves e pode ser difícil saber se você atingiu o mínimo ou não. Uma solução é parar apenas depois que o erro de validação estiver acima do mínimo por algum tempo (quando você estiver confiante de que o modelo não ficará melhor) e reverta os pesos do modelo para o ponto em que o erro de validação atingiu o mínimo.</a:t>
            </a:r>
          </a:p>
          <a:p>
            <a:endParaRPr lang="pt-BR" dirty="0"/>
          </a:p>
          <a:p>
            <a:r>
              <a:rPr lang="pt-BR" b="1" dirty="0"/>
              <a:t>Exemplo</a:t>
            </a:r>
            <a:r>
              <a:rPr lang="pt-BR"/>
              <a:t>: </a:t>
            </a:r>
            <a:r>
              <a:rPr lang="pt-BR" smtClean="0"/>
              <a:t>early_stoppingv2.ipynb</a:t>
            </a:r>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56</a:t>
            </a:fld>
            <a:endParaRPr lang="nl-BE"/>
          </a:p>
        </p:txBody>
      </p:sp>
    </p:spTree>
    <p:extLst>
      <p:ext uri="{BB962C8B-B14F-4D97-AF65-F5344CB8AC3E}">
        <p14:creationId xmlns:p14="http://schemas.microsoft.com/office/powerpoint/2010/main" val="125058782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61</a:t>
            </a:fld>
            <a:endParaRPr lang="nl-BE"/>
          </a:p>
        </p:txBody>
      </p:sp>
    </p:spTree>
    <p:extLst>
      <p:ext uri="{BB962C8B-B14F-4D97-AF65-F5344CB8AC3E}">
        <p14:creationId xmlns:p14="http://schemas.microsoft.com/office/powerpoint/2010/main" val="147770368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DA8B99DF-01BC-492A-8CEF-4FD88D18DD9D}" type="slidenum">
              <a:rPr lang="nl-BE" smtClean="0"/>
              <a:t>62</a:t>
            </a:fld>
            <a:endParaRPr lang="nl-BE"/>
          </a:p>
        </p:txBody>
      </p:sp>
    </p:spTree>
    <p:extLst>
      <p:ext uri="{BB962C8B-B14F-4D97-AF65-F5344CB8AC3E}">
        <p14:creationId xmlns:p14="http://schemas.microsoft.com/office/powerpoint/2010/main" val="175384800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DA8B99DF-01BC-492A-8CEF-4FD88D18DD9D}" type="slidenum">
              <a:rPr lang="nl-BE" smtClean="0"/>
              <a:t>63</a:t>
            </a:fld>
            <a:endParaRPr lang="nl-BE"/>
          </a:p>
        </p:txBody>
      </p:sp>
    </p:spTree>
    <p:extLst>
      <p:ext uri="{BB962C8B-B14F-4D97-AF65-F5344CB8AC3E}">
        <p14:creationId xmlns:p14="http://schemas.microsoft.com/office/powerpoint/2010/main" val="12747194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DA8B99DF-01BC-492A-8CEF-4FD88D18DD9D}" type="slidenum">
              <a:rPr lang="nl-BE" smtClean="0"/>
              <a:t>66</a:t>
            </a:fld>
            <a:endParaRPr lang="nl-BE"/>
          </a:p>
        </p:txBody>
      </p:sp>
    </p:spTree>
    <p:extLst>
      <p:ext uri="{BB962C8B-B14F-4D97-AF65-F5344CB8AC3E}">
        <p14:creationId xmlns:p14="http://schemas.microsoft.com/office/powerpoint/2010/main" val="15351098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Aqui nós estudamos a Regressão polinomial, um modelo mais complexo que pode ajustar conjuntos de dados não lineares. Como esse modelo tem mais parâmetros que a regressão linear, ele</a:t>
            </a:r>
            <a:r>
              <a:rPr lang="pt-BR" baseline="0" dirty="0"/>
              <a:t> é consequentemente </a:t>
            </a:r>
            <a:r>
              <a:rPr lang="pt-BR" dirty="0"/>
              <a:t>mais propenso a sobreajustar os dados de treinamento</a:t>
            </a:r>
            <a:r>
              <a:rPr lang="pt-BR" dirty="0" smtClean="0"/>
              <a:t>.</a:t>
            </a:r>
          </a:p>
          <a:p>
            <a:endParaRPr lang="pt-BR" dirty="0"/>
          </a:p>
          <a:p>
            <a:r>
              <a:rPr lang="pt-BR" dirty="0"/>
              <a:t>O teorema da aproximação de Weierstrass afirma que </a:t>
            </a:r>
            <a:r>
              <a:rPr lang="pt-BR" dirty="0" smtClean="0"/>
              <a:t>qualquer função </a:t>
            </a:r>
            <a:r>
              <a:rPr lang="pt-BR" dirty="0"/>
              <a:t>contínua definida em um intervalo fechado [a, b] pode ser </a:t>
            </a:r>
            <a:r>
              <a:rPr lang="pt-BR" dirty="0" smtClean="0"/>
              <a:t>aproximada </a:t>
            </a:r>
            <a:r>
              <a:rPr lang="pt-BR" dirty="0"/>
              <a:t>tão </a:t>
            </a:r>
            <a:r>
              <a:rPr lang="pt-BR" dirty="0" smtClean="0"/>
              <a:t>bem quanto </a:t>
            </a:r>
            <a:r>
              <a:rPr lang="pt-BR" dirty="0"/>
              <a:t>desejado por uma função polinomial.</a:t>
            </a:r>
          </a:p>
          <a:p>
            <a:pPr marL="171450" indent="-171450">
              <a:buFont typeface="Arial" panose="020B0604020202020204" pitchFamily="34" charset="0"/>
              <a:buChar char="•"/>
            </a:pPr>
            <a:r>
              <a:rPr lang="pt-BR" dirty="0">
                <a:hlinkClick r:id="rId3"/>
              </a:rPr>
              <a:t>https://en.wikipedia.org/wiki/Stone%E2%80%93Weierstrass_theorem</a:t>
            </a:r>
            <a:endParaRPr lang="pt-BR" dirty="0"/>
          </a:p>
          <a:p>
            <a:pPr marL="171450" indent="-171450">
              <a:buFont typeface="Arial" panose="020B0604020202020204" pitchFamily="34" charset="0"/>
              <a:buChar char="•"/>
            </a:pPr>
            <a:r>
              <a:rPr lang="pt-BR" dirty="0">
                <a:hlinkClick r:id="rId4"/>
              </a:rPr>
              <a:t>http://www.math.tifr.res.in/~publ/ln/tifr16.pdf</a:t>
            </a:r>
            <a:endParaRPr lang="pt-BR" dirty="0"/>
          </a:p>
          <a:p>
            <a:pPr marL="0" indent="0">
              <a:buFont typeface="Arial" panose="020B0604020202020204" pitchFamily="34" charset="0"/>
              <a:buNone/>
            </a:pPr>
            <a:endParaRPr lang="pt-BR" dirty="0" smtClean="0"/>
          </a:p>
          <a:p>
            <a:pPr marL="0" indent="0">
              <a:buFont typeface="Arial" panose="020B0604020202020204" pitchFamily="34" charset="0"/>
              <a:buNone/>
            </a:pPr>
            <a:r>
              <a:rPr lang="pt-BR" b="1" dirty="0" smtClean="0"/>
              <a:t>IMPORTANTE</a:t>
            </a:r>
          </a:p>
          <a:p>
            <a:pPr marL="0" indent="0">
              <a:buFont typeface="Arial" panose="020B0604020202020204" pitchFamily="34" charset="0"/>
              <a:buNone/>
            </a:pPr>
            <a:r>
              <a:rPr lang="pt-BR" dirty="0" smtClean="0"/>
              <a:t>A tendência nos dados resumidos pela equação de regressão estimada , ou seja, pelo modelo estimado, não se mantém necessariamente fora do escopo do modelo. Portanto, não é aconselhável se utilizar modelos de regressão para realização de extrapolação fora</a:t>
            </a:r>
            <a:r>
              <a:rPr lang="pt-BR" baseline="0" dirty="0" smtClean="0"/>
              <a:t> do intervalo [a,b], ou seja, fora do intervalo das amostras de treinamento. Embora o ajuste de um modelo possa ser "bom", a extrapolação além do intervalo dos dados deve ser tratada com ceticismo. A razão é que em muitos casos a extrapolação (infelizmente e inevitavelmente) depende de suposições não testáveis sobre o comportamento dos dados além de seu suporte observado.</a:t>
            </a:r>
            <a:endParaRPr lang="pt-BR" dirty="0" smtClean="0"/>
          </a:p>
          <a:p>
            <a:pPr marL="0" indent="0">
              <a:buFont typeface="Arial" panose="020B0604020202020204" pitchFamily="34" charset="0"/>
              <a:buNone/>
            </a:pPr>
            <a:endParaRPr lang="pt-BR" dirty="0" smtClean="0"/>
          </a:p>
          <a:p>
            <a:pPr marL="0" indent="0">
              <a:buFont typeface="Arial" panose="020B0604020202020204" pitchFamily="34" charset="0"/>
              <a:buNone/>
            </a:pPr>
            <a:endParaRPr lang="pt-BR" dirty="0" smtClean="0"/>
          </a:p>
          <a:p>
            <a:pPr marL="0" indent="0">
              <a:buFont typeface="Arial" panose="020B0604020202020204" pitchFamily="34" charset="0"/>
              <a:buNone/>
            </a:pPr>
            <a:r>
              <a:rPr lang="pt-BR" dirty="0" smtClean="0"/>
              <a:t>Tal como acontece com a regressão linear, a solução clássica para a regressão polinomial é obtida através da equação normal, mas essa solução não é robusta quando os</a:t>
            </a:r>
            <a:r>
              <a:rPr lang="pt-BR" baseline="0" dirty="0" smtClean="0"/>
              <a:t> dados contêm </a:t>
            </a:r>
            <a:r>
              <a:rPr lang="pt-BR" dirty="0" smtClean="0"/>
              <a:t>outliers: um único ponto outlier pode </a:t>
            </a:r>
            <a:r>
              <a:rPr lang="pt-BR" b="1" i="1" dirty="0" smtClean="0"/>
              <a:t>perturbar</a:t>
            </a:r>
            <a:r>
              <a:rPr lang="pt-BR" dirty="0" smtClean="0"/>
              <a:t> a solução obtida</a:t>
            </a:r>
            <a:r>
              <a:rPr lang="pt-BR" baseline="0" dirty="0" smtClean="0"/>
              <a:t> pela</a:t>
            </a:r>
            <a:r>
              <a:rPr lang="pt-BR" dirty="0" smtClean="0"/>
              <a:t> equação normal por uma quantidade arbitrária.</a:t>
            </a:r>
          </a:p>
          <a:p>
            <a:pPr marL="0" indent="0">
              <a:buFont typeface="Arial" panose="020B0604020202020204" pitchFamily="34" charset="0"/>
              <a:buNone/>
            </a:pPr>
            <a:endParaRPr lang="pt-BR" dirty="0" smtClean="0"/>
          </a:p>
          <a:p>
            <a:pPr marL="0" indent="0">
              <a:buFont typeface="Arial" panose="020B0604020202020204" pitchFamily="34" charset="0"/>
              <a:buNone/>
            </a:pPr>
            <a:r>
              <a:rPr lang="pt-BR" dirty="0" smtClean="0"/>
              <a:t>Portanto, uma desvantagem da regressão polinomial é</a:t>
            </a:r>
            <a:r>
              <a:rPr lang="pt-BR" baseline="0" dirty="0" smtClean="0"/>
              <a:t> que se o conjunto de dados de treinamento contiver outliers (i.e., valores discrepantes) a performance do modelo pode ser drasticamente afetada.</a:t>
            </a:r>
            <a:endParaRPr lang="pt-BR" dirty="0"/>
          </a:p>
          <a:p>
            <a:pPr marL="0" indent="0">
              <a:buFont typeface="Arial" panose="020B0604020202020204" pitchFamily="34" charset="0"/>
              <a:buNone/>
            </a:pPr>
            <a:endParaRPr lang="pt-BR" dirty="0" smtClean="0"/>
          </a:p>
          <a:p>
            <a:pPr marL="0" indent="0">
              <a:buFont typeface="Arial" panose="020B0604020202020204" pitchFamily="34" charset="0"/>
              <a:buNone/>
            </a:pPr>
            <a:r>
              <a:rPr lang="pt-BR" dirty="0" smtClean="0"/>
              <a:t>Exemplo: polynomial_regression_example_with_outliers.ipynb</a:t>
            </a:r>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6</a:t>
            </a:fld>
            <a:endParaRPr lang="nl-BE"/>
          </a:p>
        </p:txBody>
      </p:sp>
    </p:spTree>
    <p:extLst>
      <p:ext uri="{BB962C8B-B14F-4D97-AF65-F5344CB8AC3E}">
        <p14:creationId xmlns:p14="http://schemas.microsoft.com/office/powerpoint/2010/main" val="4954940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b="1" dirty="0"/>
              <a:t>Exemplo</a:t>
            </a:r>
            <a:r>
              <a:rPr lang="pt-BR" dirty="0"/>
              <a:t>: polynomial_regression.ipynb</a:t>
            </a:r>
          </a:p>
          <a:p>
            <a:endParaRPr lang="pt-BR" dirty="0"/>
          </a:p>
          <a:p>
            <a:r>
              <a:rPr lang="pt-BR" dirty="0"/>
              <a:t>A classe </a:t>
            </a:r>
            <a:r>
              <a:rPr lang="pt-BR" b="1" dirty="0"/>
              <a:t>PolynomialFeatures</a:t>
            </a:r>
            <a:r>
              <a:rPr lang="pt-BR" dirty="0"/>
              <a:t> transforma os dados de treinamento, </a:t>
            </a:r>
            <a:r>
              <a:rPr lang="pt-BR" dirty="0" smtClean="0"/>
              <a:t>criando combinações polinomiais dos atributos com grau menor ou igual ao grau especificado</a:t>
            </a:r>
            <a:endParaRPr lang="pt-BR" dirty="0"/>
          </a:p>
          <a:p>
            <a:endParaRPr lang="pt-BR" dirty="0"/>
          </a:p>
          <a:p>
            <a:r>
              <a:rPr lang="pt-BR" sz="1200" b="0" i="0" kern="1200" dirty="0">
                <a:solidFill>
                  <a:schemeClr val="tx1"/>
                </a:solidFill>
                <a:effectLst/>
                <a:latin typeface="+mn-lt"/>
                <a:ea typeface="+mn-ea"/>
                <a:cs typeface="+mn-cs"/>
              </a:rPr>
              <a:t>A ideia da classe </a:t>
            </a:r>
            <a:r>
              <a:rPr lang="pt-BR" sz="1200" b="1" i="0" kern="1200" dirty="0" smtClean="0">
                <a:solidFill>
                  <a:schemeClr val="tx1"/>
                </a:solidFill>
                <a:effectLst/>
                <a:latin typeface="+mn-lt"/>
                <a:ea typeface="+mn-ea"/>
                <a:cs typeface="+mn-cs"/>
              </a:rPr>
              <a:t>Pipeline</a:t>
            </a:r>
            <a:r>
              <a:rPr lang="pt-BR" sz="1200" b="0" i="0" kern="1200" dirty="0" smtClean="0">
                <a:solidFill>
                  <a:schemeClr val="tx1"/>
                </a:solidFill>
                <a:effectLst/>
                <a:latin typeface="+mn-lt"/>
                <a:ea typeface="+mn-ea"/>
                <a:cs typeface="+mn-cs"/>
              </a:rPr>
              <a:t> </a:t>
            </a:r>
            <a:r>
              <a:rPr lang="pt-BR" sz="1200" b="0" i="0" kern="1200" dirty="0">
                <a:solidFill>
                  <a:schemeClr val="tx1"/>
                </a:solidFill>
                <a:effectLst/>
                <a:latin typeface="+mn-lt"/>
                <a:ea typeface="+mn-ea"/>
                <a:cs typeface="+mn-cs"/>
              </a:rPr>
              <a:t>é criar um objeto que aplica um ou mais </a:t>
            </a:r>
            <a:r>
              <a:rPr lang="pt-BR" sz="1200" b="1" i="1" kern="1200" dirty="0">
                <a:solidFill>
                  <a:schemeClr val="tx1"/>
                </a:solidFill>
                <a:effectLst/>
                <a:latin typeface="+mn-lt"/>
                <a:ea typeface="+mn-ea"/>
                <a:cs typeface="+mn-cs"/>
              </a:rPr>
              <a:t>transformadores</a:t>
            </a:r>
            <a:r>
              <a:rPr lang="pt-BR" sz="1200" b="0" i="0" kern="1200" dirty="0">
                <a:solidFill>
                  <a:schemeClr val="tx1"/>
                </a:solidFill>
                <a:effectLst/>
                <a:latin typeface="+mn-lt"/>
                <a:ea typeface="+mn-ea"/>
                <a:cs typeface="+mn-cs"/>
              </a:rPr>
              <a:t> aos dados e no final um estimador. </a:t>
            </a:r>
            <a:endParaRPr lang="pt-BR"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A8B99DF-01BC-492A-8CEF-4FD88D18DD9D}" type="slidenum">
              <a:rPr lang="nl-BE" smtClean="0"/>
              <a:t>8</a:t>
            </a:fld>
            <a:endParaRPr lang="nl-BE"/>
          </a:p>
        </p:txBody>
      </p:sp>
    </p:spTree>
    <p:extLst>
      <p:ext uri="{BB962C8B-B14F-4D97-AF65-F5344CB8AC3E}">
        <p14:creationId xmlns:p14="http://schemas.microsoft.com/office/powerpoint/2010/main" val="17853367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b="1" noProof="0" dirty="0" smtClean="0"/>
              <a:t>Exemplo</a:t>
            </a:r>
            <a:r>
              <a:rPr lang="pt-BR" noProof="0" dirty="0" smtClean="0"/>
              <a:t>: </a:t>
            </a:r>
            <a:r>
              <a:rPr lang="pt-BR" dirty="0" smtClean="0"/>
              <a:t>polynomial_regressionv1.ipynb</a:t>
            </a:r>
            <a:endParaRPr lang="pt-BR" u="none" dirty="0" smtClean="0"/>
          </a:p>
          <a:p>
            <a:endParaRPr lang="pt-BR" dirty="0" smtClean="0"/>
          </a:p>
          <a:p>
            <a:r>
              <a:rPr lang="pt-BR" dirty="0" smtClean="0"/>
              <a:t>O modelo com polinômio de grau 1 não captura a curvatura dos pontos de treinamento. Ele erra muito tanto para exemplos de treinamento quanto para exemplos não vistos durante o treinamento (validação). </a:t>
            </a:r>
          </a:p>
          <a:p>
            <a:r>
              <a:rPr lang="pt-BR" dirty="0" smtClean="0"/>
              <a:t>O modelo com polinômio de grau 30 acerta a predição de todos os exemplos de treinamento, mas erraria muito para exemplos não vistos durante treinamento. </a:t>
            </a:r>
          </a:p>
          <a:p>
            <a:pPr lvl="1"/>
            <a:r>
              <a:rPr lang="pt-BR" b="1" dirty="0" smtClean="0"/>
              <a:t>A flexibilidade do modelo é tão alta que ele aprende também o ruído presente no conjunto de treinamento.</a:t>
            </a:r>
          </a:p>
          <a:p>
            <a:r>
              <a:rPr lang="pt-BR" dirty="0" smtClean="0"/>
              <a:t>O modelo com polinômio de grau 2 se ajusta bem aos exemplos, mas sem acertá-los perfeitamente. Este é provavelmente o modelo ótimo em termos da </a:t>
            </a:r>
            <a:r>
              <a:rPr lang="pt-BR" b="1" i="1" dirty="0" smtClean="0"/>
              <a:t>relação de compromisso</a:t>
            </a:r>
            <a:r>
              <a:rPr lang="pt-BR" dirty="0" smtClean="0"/>
              <a:t> entre os erros de </a:t>
            </a:r>
            <a:r>
              <a:rPr lang="pt-BR" b="1" dirty="0" smtClean="0"/>
              <a:t>flexibilidade </a:t>
            </a:r>
            <a:r>
              <a:rPr lang="pt-BR" dirty="0" smtClean="0"/>
              <a:t>e de </a:t>
            </a:r>
            <a:r>
              <a:rPr lang="pt-BR" b="1" dirty="0" smtClean="0"/>
              <a:t>generalização</a:t>
            </a:r>
            <a:r>
              <a:rPr lang="pt-BR" dirty="0" smtClean="0"/>
              <a:t>.</a:t>
            </a:r>
          </a:p>
          <a:p>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9</a:t>
            </a:fld>
            <a:endParaRPr lang="nl-BE"/>
          </a:p>
        </p:txBody>
      </p:sp>
    </p:spTree>
    <p:extLst>
      <p:ext uri="{BB962C8B-B14F-4D97-AF65-F5344CB8AC3E}">
        <p14:creationId xmlns:p14="http://schemas.microsoft.com/office/powerpoint/2010/main" val="31551926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smtClean="0"/>
              <a:t>É importante salientar que</a:t>
            </a:r>
            <a:r>
              <a:rPr lang="pt-BR" baseline="0" dirty="0" smtClean="0"/>
              <a:t> </a:t>
            </a:r>
            <a:r>
              <a:rPr lang="pt-BR" dirty="0" smtClean="0"/>
              <a:t>todos os esforços de construção de um modelo são limitados pelos dados existentes. Para muitos problemas, o</a:t>
            </a:r>
            <a:r>
              <a:rPr lang="pt-BR" baseline="0" dirty="0" smtClean="0"/>
              <a:t> conjunto de dados </a:t>
            </a:r>
            <a:r>
              <a:rPr lang="pt-BR" dirty="0" smtClean="0"/>
              <a:t>pode ter um número limitado de amostras, ele</a:t>
            </a:r>
            <a:r>
              <a:rPr lang="pt-BR" baseline="0" dirty="0" smtClean="0"/>
              <a:t> </a:t>
            </a:r>
            <a:r>
              <a:rPr lang="pt-BR" dirty="0" smtClean="0"/>
              <a:t>pode ser de qualidade inferior à desejável e/ou ele pode não ser representativo</a:t>
            </a:r>
            <a:r>
              <a:rPr lang="pt-BR" baseline="0" dirty="0" smtClean="0"/>
              <a:t> </a:t>
            </a:r>
            <a:r>
              <a:rPr lang="pt-BR" dirty="0" smtClean="0"/>
              <a:t>de amostras futuras.</a:t>
            </a:r>
          </a:p>
          <a:p>
            <a:endParaRPr lang="pt-BR" dirty="0" smtClean="0"/>
          </a:p>
          <a:p>
            <a:r>
              <a:rPr lang="pt-BR" dirty="0" smtClean="0"/>
              <a:t>Trabalhando com base na</a:t>
            </a:r>
            <a:r>
              <a:rPr lang="pt-BR" baseline="0" dirty="0" smtClean="0"/>
              <a:t> </a:t>
            </a:r>
            <a:r>
              <a:rPr lang="pt-BR" dirty="0" smtClean="0"/>
              <a:t>suposição</a:t>
            </a:r>
            <a:r>
              <a:rPr lang="pt-BR" baseline="0" dirty="0" smtClean="0"/>
              <a:t> de que o conjunto que temos é representativo e de boa qualidade</a:t>
            </a:r>
            <a:r>
              <a:rPr lang="pt-BR" dirty="0" smtClean="0"/>
              <a:t>, devemos usar os dados disponíveis para encontrar o melhor modelo preditivo. Quase todas as técnicas de modelagem preditiva possuem (hiper)parâmetros de ajuste que permitem que o modelo seja flexível o suficiente para encontrar a estrutura por trás dos dados.</a:t>
            </a:r>
          </a:p>
          <a:p>
            <a:endParaRPr lang="pt-BR" dirty="0" smtClean="0"/>
          </a:p>
          <a:p>
            <a:r>
              <a:rPr lang="pt-BR" dirty="0" smtClean="0"/>
              <a:t>Portanto, devemos usar os dados existentes para identificar os valores dos parâmetros do modelo que geram o melhor e mais realista desempenho preditivo (conhecido como ajuste do modelo). Tradicionalmente, isso é obtido dividindo-se os dados existentes em conjuntos de treinamento e teste. O conjunto de treinamento é usado para construir e ajustar o modelo e o conjunto de teste é usado para estimar o desempenho preditivo do modelo.</a:t>
            </a:r>
          </a:p>
          <a:p>
            <a:endParaRPr lang="pt-BR" dirty="0" smtClean="0"/>
          </a:p>
          <a:p>
            <a:r>
              <a:rPr lang="pt-BR" dirty="0" smtClean="0"/>
              <a:t>Durante o processo de aprendizado/treinamento, deseja-se evitar duas situações que comprometem o uso de um modelo:</a:t>
            </a:r>
          </a:p>
          <a:p>
            <a:pPr marL="171450" indent="-171450">
              <a:buFont typeface="Arial" panose="020B0604020202020204" pitchFamily="34" charset="0"/>
              <a:buChar char="•"/>
            </a:pPr>
            <a:r>
              <a:rPr lang="pt-BR" dirty="0" smtClean="0"/>
              <a:t>Subajuste</a:t>
            </a:r>
          </a:p>
          <a:p>
            <a:pPr marL="171450" indent="-171450">
              <a:buFont typeface="Arial" panose="020B0604020202020204" pitchFamily="34" charset="0"/>
              <a:buChar char="•"/>
            </a:pPr>
            <a:r>
              <a:rPr lang="pt-BR" dirty="0" smtClean="0"/>
              <a:t>Sobreajuste</a:t>
            </a:r>
          </a:p>
          <a:p>
            <a:pPr marL="171450" indent="-171450">
              <a:buFont typeface="Arial" panose="020B0604020202020204" pitchFamily="34" charset="0"/>
              <a:buChar char="•"/>
            </a:pPr>
            <a:endParaRPr lang="pt-BR" dirty="0" smtClean="0"/>
          </a:p>
          <a:p>
            <a:pPr marL="171450" indent="-171450">
              <a:buFont typeface="Arial" panose="020B0604020202020204" pitchFamily="34" charset="0"/>
              <a:buChar char="•"/>
            </a:pPr>
            <a:r>
              <a:rPr lang="pt-BR" dirty="0" smtClean="0"/>
              <a:t>O modelo com polinômio de grau 1</a:t>
            </a:r>
            <a:r>
              <a:rPr lang="pt-BR" baseline="0" dirty="0" smtClean="0"/>
              <a:t> tem </a:t>
            </a:r>
            <a:r>
              <a:rPr lang="pt-BR" b="1" baseline="0" dirty="0" smtClean="0"/>
              <a:t>capacidade</a:t>
            </a:r>
            <a:r>
              <a:rPr lang="pt-BR" b="0" baseline="0" dirty="0" smtClean="0"/>
              <a:t> muito baixa e </a:t>
            </a:r>
            <a:r>
              <a:rPr lang="pt-BR" b="1" baseline="0" dirty="0" smtClean="0"/>
              <a:t>grau de generalização</a:t>
            </a:r>
            <a:r>
              <a:rPr lang="pt-BR" b="0" baseline="0" dirty="0" smtClean="0"/>
              <a:t> muito baixo.</a:t>
            </a:r>
            <a:endParaRPr lang="pt-BR" b="1" baseline="0" dirty="0" smtClean="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dirty="0" smtClean="0"/>
              <a:t>O modelo com polinômio de grau 30</a:t>
            </a:r>
            <a:r>
              <a:rPr lang="pt-BR" baseline="0" dirty="0" smtClean="0"/>
              <a:t> tem </a:t>
            </a:r>
            <a:r>
              <a:rPr lang="pt-BR" b="1" baseline="0" dirty="0" smtClean="0"/>
              <a:t>capacidade </a:t>
            </a:r>
            <a:r>
              <a:rPr lang="pt-BR" b="0" baseline="0" dirty="0" smtClean="0"/>
              <a:t>muito alta e </a:t>
            </a:r>
            <a:r>
              <a:rPr lang="pt-BR" b="1" baseline="0" dirty="0" smtClean="0"/>
              <a:t>grau de generalização</a:t>
            </a:r>
            <a:r>
              <a:rPr lang="pt-BR" b="0" baseline="0" dirty="0" smtClean="0"/>
              <a:t> muito baixo.</a:t>
            </a:r>
            <a:endParaRPr lang="pt-BR" b="1" baseline="0" dirty="0" smtClean="0"/>
          </a:p>
          <a:p>
            <a:pPr marL="171450" indent="-171450">
              <a:buFont typeface="Arial" panose="020B0604020202020204" pitchFamily="34" charset="0"/>
              <a:buChar char="•"/>
            </a:pPr>
            <a:r>
              <a:rPr lang="pt-BR" dirty="0" smtClean="0"/>
              <a:t>O modelo com polinômio de grau 2</a:t>
            </a:r>
            <a:r>
              <a:rPr lang="pt-BR" baseline="0" dirty="0" smtClean="0"/>
              <a:t> tem </a:t>
            </a:r>
            <a:r>
              <a:rPr lang="pt-BR" b="1" baseline="0" dirty="0" smtClean="0"/>
              <a:t>capacidade</a:t>
            </a:r>
            <a:r>
              <a:rPr lang="pt-BR" baseline="0" dirty="0" smtClean="0"/>
              <a:t> média e </a:t>
            </a:r>
            <a:r>
              <a:rPr lang="pt-BR" b="1" baseline="0" dirty="0" smtClean="0"/>
              <a:t>grau de generalização</a:t>
            </a:r>
            <a:r>
              <a:rPr lang="pt-BR" b="0" baseline="0" dirty="0" smtClean="0"/>
              <a:t> médio.</a:t>
            </a:r>
          </a:p>
          <a:p>
            <a:pPr marL="0" indent="0">
              <a:buFont typeface="Arial" panose="020B0604020202020204" pitchFamily="34" charset="0"/>
              <a:buNone/>
            </a:pPr>
            <a:endParaRPr lang="pt-BR" b="0" baseline="0" dirty="0" smtClean="0"/>
          </a:p>
          <a:p>
            <a:pPr marL="171450" indent="-171450">
              <a:buFont typeface="Arial" panose="020B0604020202020204" pitchFamily="34" charset="0"/>
              <a:buChar char="•"/>
            </a:pPr>
            <a:r>
              <a:rPr lang="pt-BR" dirty="0" smtClean="0"/>
              <a:t>O modelo com polinômio de grau 1 sofre de </a:t>
            </a:r>
            <a:r>
              <a:rPr lang="pt-BR" sz="1200" b="0" i="0" kern="1200" dirty="0" smtClean="0">
                <a:solidFill>
                  <a:schemeClr val="tx1"/>
                </a:solidFill>
                <a:effectLst/>
                <a:latin typeface="+mn-lt"/>
                <a:ea typeface="+mn-ea"/>
                <a:cs typeface="+mn-cs"/>
              </a:rPr>
              <a:t>de </a:t>
            </a:r>
            <a:r>
              <a:rPr lang="pt-BR" sz="1200" b="1" i="0" kern="1200" dirty="0" smtClean="0">
                <a:solidFill>
                  <a:schemeClr val="tx1"/>
                </a:solidFill>
                <a:effectLst/>
                <a:latin typeface="+mn-lt"/>
                <a:ea typeface="+mn-ea"/>
                <a:cs typeface="+mn-cs"/>
              </a:rPr>
              <a:t>sub-ajustamento</a:t>
            </a:r>
            <a:r>
              <a:rPr lang="pt-BR" sz="1200" b="0" i="0" kern="1200" dirty="0" smtClean="0">
                <a:solidFill>
                  <a:schemeClr val="tx1"/>
                </a:solidFill>
                <a:effectLst/>
                <a:latin typeface="+mn-lt"/>
                <a:ea typeface="+mn-ea"/>
                <a:cs typeface="+mn-cs"/>
              </a:rPr>
              <a:t>, isto é, ele tem uma </a:t>
            </a:r>
            <a:r>
              <a:rPr lang="pt-BR" sz="1200" b="1" i="0" kern="1200" dirty="0" smtClean="0">
                <a:solidFill>
                  <a:schemeClr val="tx1"/>
                </a:solidFill>
                <a:effectLst/>
                <a:latin typeface="+mn-lt"/>
                <a:ea typeface="+mn-ea"/>
                <a:cs typeface="+mn-cs"/>
              </a:rPr>
              <a:t>capacidade</a:t>
            </a:r>
            <a:r>
              <a:rPr lang="pt-BR" sz="1200" b="0" i="0" kern="1200" dirty="0" smtClean="0">
                <a:solidFill>
                  <a:schemeClr val="tx1"/>
                </a:solidFill>
                <a:effectLst/>
                <a:latin typeface="+mn-lt"/>
                <a:ea typeface="+mn-ea"/>
                <a:cs typeface="+mn-cs"/>
              </a:rPr>
              <a:t> tão baixa que não consegue aprender as regularidades presentes</a:t>
            </a:r>
            <a:r>
              <a:rPr lang="pt-BR" sz="1200" b="0" i="0" kern="1200" baseline="0" dirty="0" smtClean="0">
                <a:solidFill>
                  <a:schemeClr val="tx1"/>
                </a:solidFill>
                <a:effectLst/>
                <a:latin typeface="+mn-lt"/>
                <a:ea typeface="+mn-ea"/>
                <a:cs typeface="+mn-cs"/>
              </a:rPr>
              <a:t> </a:t>
            </a:r>
            <a:r>
              <a:rPr lang="pt-BR" sz="1200" b="0" i="0" kern="1200" dirty="0" smtClean="0">
                <a:solidFill>
                  <a:schemeClr val="tx1"/>
                </a:solidFill>
                <a:effectLst/>
                <a:latin typeface="+mn-lt"/>
                <a:ea typeface="+mn-ea"/>
                <a:cs typeface="+mn-cs"/>
              </a:rPr>
              <a:t>no conjunto de treinamento. Nesse caso, os</a:t>
            </a:r>
            <a:r>
              <a:rPr lang="pt-BR" sz="1200" b="0" i="0" kern="1200" baseline="0" dirty="0" smtClean="0">
                <a:solidFill>
                  <a:schemeClr val="tx1"/>
                </a:solidFill>
                <a:effectLst/>
                <a:latin typeface="+mn-lt"/>
                <a:ea typeface="+mn-ea"/>
                <a:cs typeface="+mn-cs"/>
              </a:rPr>
              <a:t> erros </a:t>
            </a:r>
            <a:r>
              <a:rPr lang="pt-BR" sz="1200" b="0" i="0" kern="1200" dirty="0" smtClean="0">
                <a:solidFill>
                  <a:schemeClr val="tx1"/>
                </a:solidFill>
                <a:effectLst/>
                <a:latin typeface="+mn-lt"/>
                <a:ea typeface="+mn-ea"/>
                <a:cs typeface="+mn-cs"/>
              </a:rPr>
              <a:t>nos conjuntos</a:t>
            </a:r>
            <a:r>
              <a:rPr lang="pt-BR" sz="1200" b="0" i="0" kern="1200" baseline="0" dirty="0" smtClean="0">
                <a:solidFill>
                  <a:schemeClr val="tx1"/>
                </a:solidFill>
                <a:effectLst/>
                <a:latin typeface="+mn-lt"/>
                <a:ea typeface="+mn-ea"/>
                <a:cs typeface="+mn-cs"/>
              </a:rPr>
              <a:t> </a:t>
            </a:r>
            <a:r>
              <a:rPr lang="pt-BR" sz="1200" b="0" i="0" kern="1200" dirty="0" smtClean="0">
                <a:solidFill>
                  <a:schemeClr val="tx1"/>
                </a:solidFill>
                <a:effectLst/>
                <a:latin typeface="+mn-lt"/>
                <a:ea typeface="+mn-ea"/>
                <a:cs typeface="+mn-cs"/>
              </a:rPr>
              <a:t>de treinamento (</a:t>
            </a:r>
            <a:r>
              <a:rPr lang="pt-BR" sz="1200" b="1" i="0" kern="1200" dirty="0" smtClean="0">
                <a:solidFill>
                  <a:schemeClr val="tx1"/>
                </a:solidFill>
                <a:effectLst/>
                <a:latin typeface="+mn-lt"/>
                <a:ea typeface="+mn-ea"/>
                <a:cs typeface="+mn-cs"/>
              </a:rPr>
              <a:t>erro de capacidade ou erro de representação</a:t>
            </a:r>
            <a:r>
              <a:rPr lang="pt-BR" sz="1200" b="0" i="0" kern="1200" dirty="0" smtClean="0">
                <a:solidFill>
                  <a:schemeClr val="tx1"/>
                </a:solidFill>
                <a:effectLst/>
                <a:latin typeface="+mn-lt"/>
                <a:ea typeface="+mn-ea"/>
                <a:cs typeface="+mn-cs"/>
              </a:rPr>
              <a:t>) e de teste são</a:t>
            </a:r>
            <a:r>
              <a:rPr lang="pt-BR" sz="1200" b="0" i="0" kern="1200" baseline="0" dirty="0" smtClean="0">
                <a:solidFill>
                  <a:schemeClr val="tx1"/>
                </a:solidFill>
                <a:effectLst/>
                <a:latin typeface="+mn-lt"/>
                <a:ea typeface="+mn-ea"/>
                <a:cs typeface="+mn-cs"/>
              </a:rPr>
              <a:t> altos</a:t>
            </a:r>
            <a:r>
              <a:rPr lang="pt-BR" sz="1200" b="0" i="0" kern="1200" dirty="0" smtClean="0">
                <a:solidFill>
                  <a:schemeClr val="tx1"/>
                </a:solidFill>
                <a:effectLst/>
                <a:latin typeface="+mn-lt"/>
                <a:ea typeface="+mn-ea"/>
                <a:cs typeface="+mn-cs"/>
              </a:rPr>
              <a:t> </a:t>
            </a:r>
            <a:r>
              <a:rPr lang="pt-BR" sz="1200" b="0" i="0" kern="1200" baseline="0" dirty="0" smtClean="0">
                <a:solidFill>
                  <a:schemeClr val="tx1"/>
                </a:solidFill>
                <a:effectLst/>
                <a:latin typeface="+mn-lt"/>
                <a:ea typeface="+mn-ea"/>
                <a:cs typeface="+mn-cs"/>
              </a:rPr>
              <a:t>(</a:t>
            </a:r>
            <a:r>
              <a:rPr lang="pt-BR" sz="1200" b="1" i="0" kern="1200" baseline="0" dirty="0" smtClean="0">
                <a:solidFill>
                  <a:schemeClr val="tx1"/>
                </a:solidFill>
                <a:effectLst/>
                <a:latin typeface="+mn-lt"/>
                <a:ea typeface="+mn-ea"/>
                <a:cs typeface="+mn-cs"/>
              </a:rPr>
              <a:t>erro de generalização</a:t>
            </a:r>
            <a:r>
              <a:rPr lang="pt-BR" sz="1200" b="0" i="0" kern="1200" baseline="0" dirty="0" smtClean="0">
                <a:solidFill>
                  <a:schemeClr val="tx1"/>
                </a:solidFill>
                <a:effectLst/>
                <a:latin typeface="+mn-lt"/>
                <a:ea typeface="+mn-ea"/>
                <a:cs typeface="+mn-cs"/>
              </a:rPr>
              <a:t>).</a:t>
            </a:r>
            <a:endParaRPr lang="pt-BR" b="0" dirty="0" smtClean="0"/>
          </a:p>
          <a:p>
            <a:pPr marL="171450" indent="-171450">
              <a:buFont typeface="Arial" panose="020B0604020202020204" pitchFamily="34" charset="0"/>
              <a:buChar char="•"/>
            </a:pPr>
            <a:r>
              <a:rPr lang="pt-BR" dirty="0" smtClean="0"/>
              <a:t>O modelo com polinômio de grau 30</a:t>
            </a:r>
            <a:r>
              <a:rPr lang="pt-BR" sz="1200" b="0" i="0" kern="1200" dirty="0" smtClean="0">
                <a:solidFill>
                  <a:schemeClr val="tx1"/>
                </a:solidFill>
                <a:effectLst/>
                <a:latin typeface="+mn-lt"/>
                <a:ea typeface="+mn-ea"/>
                <a:cs typeface="+mn-cs"/>
              </a:rPr>
              <a:t> sofre de </a:t>
            </a:r>
            <a:r>
              <a:rPr lang="pt-BR" sz="1200" b="1" i="0" kern="1200" dirty="0" smtClean="0">
                <a:solidFill>
                  <a:schemeClr val="tx1"/>
                </a:solidFill>
                <a:effectLst/>
                <a:latin typeface="+mn-lt"/>
                <a:ea typeface="+mn-ea"/>
                <a:cs typeface="+mn-cs"/>
              </a:rPr>
              <a:t>sobre-ajustamento</a:t>
            </a:r>
            <a:r>
              <a:rPr lang="pt-BR" sz="1200" b="0" i="0" kern="1200" dirty="0" smtClean="0">
                <a:solidFill>
                  <a:schemeClr val="tx1"/>
                </a:solidFill>
                <a:effectLst/>
                <a:latin typeface="+mn-lt"/>
                <a:ea typeface="+mn-ea"/>
                <a:cs typeface="+mn-cs"/>
              </a:rPr>
              <a:t>, isto é, ele tem uma capacidade tão alta que além de aprender as regularidades, aprendeu também o ruído presente nos exemplos de treinamento. Nesse caso, o erro no conjunto de treinamento é baixo (</a:t>
            </a:r>
            <a:r>
              <a:rPr lang="pt-BR" sz="1200" b="1" i="0" kern="1200" dirty="0" smtClean="0">
                <a:solidFill>
                  <a:schemeClr val="tx1"/>
                </a:solidFill>
                <a:effectLst/>
                <a:latin typeface="+mn-lt"/>
                <a:ea typeface="+mn-ea"/>
                <a:cs typeface="+mn-cs"/>
              </a:rPr>
              <a:t>erro de capacidade</a:t>
            </a:r>
            <a:r>
              <a:rPr lang="pt-BR" sz="1200" b="0" i="0" kern="1200" dirty="0" smtClean="0">
                <a:solidFill>
                  <a:schemeClr val="tx1"/>
                </a:solidFill>
                <a:effectLst/>
                <a:latin typeface="+mn-lt"/>
                <a:ea typeface="+mn-ea"/>
                <a:cs typeface="+mn-cs"/>
              </a:rPr>
              <a:t>) e o erro no conjunto de teste</a:t>
            </a:r>
            <a:r>
              <a:rPr lang="pt-BR" sz="1200" b="0" i="0" kern="1200" baseline="0" dirty="0" smtClean="0">
                <a:solidFill>
                  <a:schemeClr val="tx1"/>
                </a:solidFill>
                <a:effectLst/>
                <a:latin typeface="+mn-lt"/>
                <a:ea typeface="+mn-ea"/>
                <a:cs typeface="+mn-cs"/>
              </a:rPr>
              <a:t> é alto (</a:t>
            </a:r>
            <a:r>
              <a:rPr lang="pt-BR" sz="1200" b="1" i="0" kern="1200" baseline="0" dirty="0" smtClean="0">
                <a:solidFill>
                  <a:schemeClr val="tx1"/>
                </a:solidFill>
                <a:effectLst/>
                <a:latin typeface="+mn-lt"/>
                <a:ea typeface="+mn-ea"/>
                <a:cs typeface="+mn-cs"/>
              </a:rPr>
              <a:t>erro de generalização</a:t>
            </a:r>
            <a:r>
              <a:rPr lang="pt-BR" sz="1200" b="0" i="0" kern="1200" baseline="0" dirty="0" smtClean="0">
                <a:solidFill>
                  <a:schemeClr val="tx1"/>
                </a:solidFill>
                <a:effectLst/>
                <a:latin typeface="+mn-lt"/>
                <a:ea typeface="+mn-ea"/>
                <a:cs typeface="+mn-cs"/>
              </a:rPr>
              <a:t>).</a:t>
            </a:r>
            <a:endParaRPr lang="pt-BR"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pt-BR" dirty="0" smtClean="0"/>
              <a:t>O modelo com polinômio de grau 2</a:t>
            </a:r>
            <a:r>
              <a:rPr lang="pt-BR" sz="1200" b="0" i="0" kern="1200" baseline="0" dirty="0" smtClean="0">
                <a:solidFill>
                  <a:schemeClr val="tx1"/>
                </a:solidFill>
                <a:effectLst/>
                <a:latin typeface="+mn-lt"/>
                <a:ea typeface="+mn-ea"/>
                <a:cs typeface="+mn-cs"/>
              </a:rPr>
              <a:t> </a:t>
            </a:r>
            <a:r>
              <a:rPr lang="pt-BR" sz="1200" b="0" i="0" kern="1200" dirty="0" smtClean="0">
                <a:solidFill>
                  <a:schemeClr val="tx1"/>
                </a:solidFill>
                <a:effectLst/>
                <a:latin typeface="+mn-lt"/>
                <a:ea typeface="+mn-ea"/>
                <a:cs typeface="+mn-cs"/>
              </a:rPr>
              <a:t>parece ter aprendido bem as regularidades dos dados sem aprender o ruído no conjunto de treinamento. Nesse caso, os erros no conjunto de treinamento (</a:t>
            </a:r>
            <a:r>
              <a:rPr lang="pt-BR" sz="1200" b="1" i="0" kern="1200" dirty="0" smtClean="0">
                <a:solidFill>
                  <a:schemeClr val="tx1"/>
                </a:solidFill>
                <a:effectLst/>
                <a:latin typeface="+mn-lt"/>
                <a:ea typeface="+mn-ea"/>
                <a:cs typeface="+mn-cs"/>
              </a:rPr>
              <a:t>erro de capacidade</a:t>
            </a:r>
            <a:r>
              <a:rPr lang="pt-BR" sz="1200" b="0" i="0" kern="1200" dirty="0" smtClean="0">
                <a:solidFill>
                  <a:schemeClr val="tx1"/>
                </a:solidFill>
                <a:effectLst/>
                <a:latin typeface="+mn-lt"/>
                <a:ea typeface="+mn-ea"/>
                <a:cs typeface="+mn-cs"/>
              </a:rPr>
              <a:t>) e teste </a:t>
            </a:r>
            <a:r>
              <a:rPr lang="pt-BR" sz="1200" b="0" i="0" kern="1200" baseline="0" dirty="0" smtClean="0">
                <a:solidFill>
                  <a:schemeClr val="tx1"/>
                </a:solidFill>
                <a:effectLst/>
                <a:latin typeface="+mn-lt"/>
                <a:ea typeface="+mn-ea"/>
                <a:cs typeface="+mn-cs"/>
              </a:rPr>
              <a:t>(</a:t>
            </a:r>
            <a:r>
              <a:rPr lang="pt-BR" sz="1200" b="1" i="0" kern="1200" baseline="0" dirty="0" smtClean="0">
                <a:solidFill>
                  <a:schemeClr val="tx1"/>
                </a:solidFill>
                <a:effectLst/>
                <a:latin typeface="+mn-lt"/>
                <a:ea typeface="+mn-ea"/>
                <a:cs typeface="+mn-cs"/>
              </a:rPr>
              <a:t>erro de generalização</a:t>
            </a:r>
            <a:r>
              <a:rPr lang="pt-BR" sz="1200" b="0" i="0" kern="1200" baseline="0" dirty="0" smtClean="0">
                <a:solidFill>
                  <a:schemeClr val="tx1"/>
                </a:solidFill>
                <a:effectLst/>
                <a:latin typeface="+mn-lt"/>
                <a:ea typeface="+mn-ea"/>
                <a:cs typeface="+mn-cs"/>
              </a:rPr>
              <a:t>) </a:t>
            </a:r>
            <a:r>
              <a:rPr lang="pt-BR" sz="1200" b="0" i="0" kern="1200" dirty="0" smtClean="0">
                <a:solidFill>
                  <a:schemeClr val="tx1"/>
                </a:solidFill>
                <a:effectLst/>
                <a:latin typeface="+mn-lt"/>
                <a:ea typeface="+mn-ea"/>
                <a:cs typeface="+mn-cs"/>
              </a:rPr>
              <a:t>são parecidos e satisfatórios.</a:t>
            </a:r>
            <a:endParaRPr lang="pt-BR" b="1" dirty="0" smtClean="0"/>
          </a:p>
        </p:txBody>
      </p:sp>
      <p:sp>
        <p:nvSpPr>
          <p:cNvPr id="4" name="Slide Number Placeholder 3"/>
          <p:cNvSpPr>
            <a:spLocks noGrp="1"/>
          </p:cNvSpPr>
          <p:nvPr>
            <p:ph type="sldNum" sz="quarter" idx="10"/>
          </p:nvPr>
        </p:nvSpPr>
        <p:spPr/>
        <p:txBody>
          <a:bodyPr/>
          <a:lstStyle/>
          <a:p>
            <a:fld id="{DA8B99DF-01BC-492A-8CEF-4FD88D18DD9D}" type="slidenum">
              <a:rPr lang="nl-BE" smtClean="0"/>
              <a:t>10</a:t>
            </a:fld>
            <a:endParaRPr lang="nl-BE"/>
          </a:p>
        </p:txBody>
      </p:sp>
    </p:spTree>
    <p:extLst>
      <p:ext uri="{BB962C8B-B14F-4D97-AF65-F5344CB8AC3E}">
        <p14:creationId xmlns:p14="http://schemas.microsoft.com/office/powerpoint/2010/main" val="40322056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nl-BE"/>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nl-BE"/>
          </a:p>
        </p:txBody>
      </p:sp>
      <p:sp>
        <p:nvSpPr>
          <p:cNvPr id="4" name="Date Placeholder 3"/>
          <p:cNvSpPr>
            <a:spLocks noGrp="1"/>
          </p:cNvSpPr>
          <p:nvPr>
            <p:ph type="dt" sz="half" idx="10"/>
          </p:nvPr>
        </p:nvSpPr>
        <p:spPr/>
        <p:txBody>
          <a:bodyPr/>
          <a:lstStyle/>
          <a:p>
            <a:fld id="{C80E15A5-E95B-43EB-9AC7-9A96397448C0}" type="datetimeFigureOut">
              <a:rPr lang="nl-BE" smtClean="0"/>
              <a:t>3/12/2021</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67C3C120-4544-49C4-A71C-C78FE5187513}" type="slidenum">
              <a:rPr lang="nl-BE" smtClean="0"/>
              <a:t>‹#›</a:t>
            </a:fld>
            <a:endParaRPr lang="nl-BE"/>
          </a:p>
        </p:txBody>
      </p:sp>
    </p:spTree>
    <p:extLst>
      <p:ext uri="{BB962C8B-B14F-4D97-AF65-F5344CB8AC3E}">
        <p14:creationId xmlns:p14="http://schemas.microsoft.com/office/powerpoint/2010/main" val="17461373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BE"/>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Date Placeholder 3"/>
          <p:cNvSpPr>
            <a:spLocks noGrp="1"/>
          </p:cNvSpPr>
          <p:nvPr>
            <p:ph type="dt" sz="half" idx="10"/>
          </p:nvPr>
        </p:nvSpPr>
        <p:spPr/>
        <p:txBody>
          <a:bodyPr/>
          <a:lstStyle/>
          <a:p>
            <a:fld id="{C80E15A5-E95B-43EB-9AC7-9A96397448C0}" type="datetimeFigureOut">
              <a:rPr lang="nl-BE" smtClean="0"/>
              <a:t>3/12/2021</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67C3C120-4544-49C4-A71C-C78FE5187513}" type="slidenum">
              <a:rPr lang="nl-BE" smtClean="0"/>
              <a:t>‹#›</a:t>
            </a:fld>
            <a:endParaRPr lang="nl-BE"/>
          </a:p>
        </p:txBody>
      </p:sp>
    </p:spTree>
    <p:extLst>
      <p:ext uri="{BB962C8B-B14F-4D97-AF65-F5344CB8AC3E}">
        <p14:creationId xmlns:p14="http://schemas.microsoft.com/office/powerpoint/2010/main" val="28495982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nl-BE"/>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Date Placeholder 3"/>
          <p:cNvSpPr>
            <a:spLocks noGrp="1"/>
          </p:cNvSpPr>
          <p:nvPr>
            <p:ph type="dt" sz="half" idx="10"/>
          </p:nvPr>
        </p:nvSpPr>
        <p:spPr/>
        <p:txBody>
          <a:bodyPr/>
          <a:lstStyle/>
          <a:p>
            <a:fld id="{C80E15A5-E95B-43EB-9AC7-9A96397448C0}" type="datetimeFigureOut">
              <a:rPr lang="nl-BE" smtClean="0"/>
              <a:t>3/12/2021</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67C3C120-4544-49C4-A71C-C78FE5187513}" type="slidenum">
              <a:rPr lang="nl-BE" smtClean="0"/>
              <a:t>‹#›</a:t>
            </a:fld>
            <a:endParaRPr lang="nl-BE"/>
          </a:p>
        </p:txBody>
      </p:sp>
    </p:spTree>
    <p:extLst>
      <p:ext uri="{BB962C8B-B14F-4D97-AF65-F5344CB8AC3E}">
        <p14:creationId xmlns:p14="http://schemas.microsoft.com/office/powerpoint/2010/main" val="481473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BE"/>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Date Placeholder 3"/>
          <p:cNvSpPr>
            <a:spLocks noGrp="1"/>
          </p:cNvSpPr>
          <p:nvPr>
            <p:ph type="dt" sz="half" idx="10"/>
          </p:nvPr>
        </p:nvSpPr>
        <p:spPr/>
        <p:txBody>
          <a:bodyPr/>
          <a:lstStyle/>
          <a:p>
            <a:fld id="{C80E15A5-E95B-43EB-9AC7-9A96397448C0}" type="datetimeFigureOut">
              <a:rPr lang="nl-BE" smtClean="0"/>
              <a:t>3/12/2021</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67C3C120-4544-49C4-A71C-C78FE5187513}" type="slidenum">
              <a:rPr lang="nl-BE" smtClean="0"/>
              <a:t>‹#›</a:t>
            </a:fld>
            <a:endParaRPr lang="nl-BE"/>
          </a:p>
        </p:txBody>
      </p:sp>
    </p:spTree>
    <p:extLst>
      <p:ext uri="{BB962C8B-B14F-4D97-AF65-F5344CB8AC3E}">
        <p14:creationId xmlns:p14="http://schemas.microsoft.com/office/powerpoint/2010/main" val="36391837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nl-BE"/>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80E15A5-E95B-43EB-9AC7-9A96397448C0}" type="datetimeFigureOut">
              <a:rPr lang="nl-BE" smtClean="0"/>
              <a:t>3/12/2021</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67C3C120-4544-49C4-A71C-C78FE5187513}" type="slidenum">
              <a:rPr lang="nl-BE" smtClean="0"/>
              <a:t>‹#›</a:t>
            </a:fld>
            <a:endParaRPr lang="nl-BE"/>
          </a:p>
        </p:txBody>
      </p:sp>
    </p:spTree>
    <p:extLst>
      <p:ext uri="{BB962C8B-B14F-4D97-AF65-F5344CB8AC3E}">
        <p14:creationId xmlns:p14="http://schemas.microsoft.com/office/powerpoint/2010/main" val="6269684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BE"/>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5" name="Date Placeholder 4"/>
          <p:cNvSpPr>
            <a:spLocks noGrp="1"/>
          </p:cNvSpPr>
          <p:nvPr>
            <p:ph type="dt" sz="half" idx="10"/>
          </p:nvPr>
        </p:nvSpPr>
        <p:spPr/>
        <p:txBody>
          <a:bodyPr/>
          <a:lstStyle/>
          <a:p>
            <a:fld id="{C80E15A5-E95B-43EB-9AC7-9A96397448C0}" type="datetimeFigureOut">
              <a:rPr lang="nl-BE" smtClean="0"/>
              <a:t>3/12/2021</a:t>
            </a:fld>
            <a:endParaRPr lang="nl-BE"/>
          </a:p>
        </p:txBody>
      </p:sp>
      <p:sp>
        <p:nvSpPr>
          <p:cNvPr id="6" name="Footer Placeholder 5"/>
          <p:cNvSpPr>
            <a:spLocks noGrp="1"/>
          </p:cNvSpPr>
          <p:nvPr>
            <p:ph type="ftr" sz="quarter" idx="11"/>
          </p:nvPr>
        </p:nvSpPr>
        <p:spPr/>
        <p:txBody>
          <a:bodyPr/>
          <a:lstStyle/>
          <a:p>
            <a:endParaRPr lang="nl-BE"/>
          </a:p>
        </p:txBody>
      </p:sp>
      <p:sp>
        <p:nvSpPr>
          <p:cNvPr id="7" name="Slide Number Placeholder 6"/>
          <p:cNvSpPr>
            <a:spLocks noGrp="1"/>
          </p:cNvSpPr>
          <p:nvPr>
            <p:ph type="sldNum" sz="quarter" idx="12"/>
          </p:nvPr>
        </p:nvSpPr>
        <p:spPr/>
        <p:txBody>
          <a:bodyPr/>
          <a:lstStyle/>
          <a:p>
            <a:fld id="{67C3C120-4544-49C4-A71C-C78FE5187513}" type="slidenum">
              <a:rPr lang="nl-BE" smtClean="0"/>
              <a:t>‹#›</a:t>
            </a:fld>
            <a:endParaRPr lang="nl-BE"/>
          </a:p>
        </p:txBody>
      </p:sp>
    </p:spTree>
    <p:extLst>
      <p:ext uri="{BB962C8B-B14F-4D97-AF65-F5344CB8AC3E}">
        <p14:creationId xmlns:p14="http://schemas.microsoft.com/office/powerpoint/2010/main" val="40852139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nl-BE"/>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7" name="Date Placeholder 6"/>
          <p:cNvSpPr>
            <a:spLocks noGrp="1"/>
          </p:cNvSpPr>
          <p:nvPr>
            <p:ph type="dt" sz="half" idx="10"/>
          </p:nvPr>
        </p:nvSpPr>
        <p:spPr/>
        <p:txBody>
          <a:bodyPr/>
          <a:lstStyle/>
          <a:p>
            <a:fld id="{C80E15A5-E95B-43EB-9AC7-9A96397448C0}" type="datetimeFigureOut">
              <a:rPr lang="nl-BE" smtClean="0"/>
              <a:t>3/12/2021</a:t>
            </a:fld>
            <a:endParaRPr lang="nl-BE"/>
          </a:p>
        </p:txBody>
      </p:sp>
      <p:sp>
        <p:nvSpPr>
          <p:cNvPr id="8" name="Footer Placeholder 7"/>
          <p:cNvSpPr>
            <a:spLocks noGrp="1"/>
          </p:cNvSpPr>
          <p:nvPr>
            <p:ph type="ftr" sz="quarter" idx="11"/>
          </p:nvPr>
        </p:nvSpPr>
        <p:spPr/>
        <p:txBody>
          <a:bodyPr/>
          <a:lstStyle/>
          <a:p>
            <a:endParaRPr lang="nl-BE"/>
          </a:p>
        </p:txBody>
      </p:sp>
      <p:sp>
        <p:nvSpPr>
          <p:cNvPr id="9" name="Slide Number Placeholder 8"/>
          <p:cNvSpPr>
            <a:spLocks noGrp="1"/>
          </p:cNvSpPr>
          <p:nvPr>
            <p:ph type="sldNum" sz="quarter" idx="12"/>
          </p:nvPr>
        </p:nvSpPr>
        <p:spPr/>
        <p:txBody>
          <a:bodyPr/>
          <a:lstStyle/>
          <a:p>
            <a:fld id="{67C3C120-4544-49C4-A71C-C78FE5187513}" type="slidenum">
              <a:rPr lang="nl-BE" smtClean="0"/>
              <a:t>‹#›</a:t>
            </a:fld>
            <a:endParaRPr lang="nl-BE"/>
          </a:p>
        </p:txBody>
      </p:sp>
    </p:spTree>
    <p:extLst>
      <p:ext uri="{BB962C8B-B14F-4D97-AF65-F5344CB8AC3E}">
        <p14:creationId xmlns:p14="http://schemas.microsoft.com/office/powerpoint/2010/main" val="22782682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BE"/>
          </a:p>
        </p:txBody>
      </p:sp>
      <p:sp>
        <p:nvSpPr>
          <p:cNvPr id="3" name="Date Placeholder 2"/>
          <p:cNvSpPr>
            <a:spLocks noGrp="1"/>
          </p:cNvSpPr>
          <p:nvPr>
            <p:ph type="dt" sz="half" idx="10"/>
          </p:nvPr>
        </p:nvSpPr>
        <p:spPr/>
        <p:txBody>
          <a:bodyPr/>
          <a:lstStyle/>
          <a:p>
            <a:fld id="{C80E15A5-E95B-43EB-9AC7-9A96397448C0}" type="datetimeFigureOut">
              <a:rPr lang="nl-BE" smtClean="0"/>
              <a:t>3/12/2021</a:t>
            </a:fld>
            <a:endParaRPr lang="nl-BE"/>
          </a:p>
        </p:txBody>
      </p:sp>
      <p:sp>
        <p:nvSpPr>
          <p:cNvPr id="4" name="Footer Placeholder 3"/>
          <p:cNvSpPr>
            <a:spLocks noGrp="1"/>
          </p:cNvSpPr>
          <p:nvPr>
            <p:ph type="ftr" sz="quarter" idx="11"/>
          </p:nvPr>
        </p:nvSpPr>
        <p:spPr/>
        <p:txBody>
          <a:bodyPr/>
          <a:lstStyle/>
          <a:p>
            <a:endParaRPr lang="nl-BE"/>
          </a:p>
        </p:txBody>
      </p:sp>
      <p:sp>
        <p:nvSpPr>
          <p:cNvPr id="5" name="Slide Number Placeholder 4"/>
          <p:cNvSpPr>
            <a:spLocks noGrp="1"/>
          </p:cNvSpPr>
          <p:nvPr>
            <p:ph type="sldNum" sz="quarter" idx="12"/>
          </p:nvPr>
        </p:nvSpPr>
        <p:spPr/>
        <p:txBody>
          <a:bodyPr/>
          <a:lstStyle/>
          <a:p>
            <a:fld id="{67C3C120-4544-49C4-A71C-C78FE5187513}" type="slidenum">
              <a:rPr lang="nl-BE" smtClean="0"/>
              <a:t>‹#›</a:t>
            </a:fld>
            <a:endParaRPr lang="nl-BE"/>
          </a:p>
        </p:txBody>
      </p:sp>
    </p:spTree>
    <p:extLst>
      <p:ext uri="{BB962C8B-B14F-4D97-AF65-F5344CB8AC3E}">
        <p14:creationId xmlns:p14="http://schemas.microsoft.com/office/powerpoint/2010/main" val="5166620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80E15A5-E95B-43EB-9AC7-9A96397448C0}" type="datetimeFigureOut">
              <a:rPr lang="nl-BE" smtClean="0"/>
              <a:t>3/12/2021</a:t>
            </a:fld>
            <a:endParaRPr lang="nl-BE"/>
          </a:p>
        </p:txBody>
      </p:sp>
      <p:sp>
        <p:nvSpPr>
          <p:cNvPr id="3" name="Footer Placeholder 2"/>
          <p:cNvSpPr>
            <a:spLocks noGrp="1"/>
          </p:cNvSpPr>
          <p:nvPr>
            <p:ph type="ftr" sz="quarter" idx="11"/>
          </p:nvPr>
        </p:nvSpPr>
        <p:spPr/>
        <p:txBody>
          <a:bodyPr/>
          <a:lstStyle/>
          <a:p>
            <a:endParaRPr lang="nl-BE"/>
          </a:p>
        </p:txBody>
      </p:sp>
      <p:sp>
        <p:nvSpPr>
          <p:cNvPr id="4" name="Slide Number Placeholder 3"/>
          <p:cNvSpPr>
            <a:spLocks noGrp="1"/>
          </p:cNvSpPr>
          <p:nvPr>
            <p:ph type="sldNum" sz="quarter" idx="12"/>
          </p:nvPr>
        </p:nvSpPr>
        <p:spPr/>
        <p:txBody>
          <a:bodyPr/>
          <a:lstStyle/>
          <a:p>
            <a:fld id="{67C3C120-4544-49C4-A71C-C78FE5187513}" type="slidenum">
              <a:rPr lang="nl-BE" smtClean="0"/>
              <a:t>‹#›</a:t>
            </a:fld>
            <a:endParaRPr lang="nl-BE"/>
          </a:p>
        </p:txBody>
      </p:sp>
    </p:spTree>
    <p:extLst>
      <p:ext uri="{BB962C8B-B14F-4D97-AF65-F5344CB8AC3E}">
        <p14:creationId xmlns:p14="http://schemas.microsoft.com/office/powerpoint/2010/main" val="37671098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nl-BE"/>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80E15A5-E95B-43EB-9AC7-9A96397448C0}" type="datetimeFigureOut">
              <a:rPr lang="nl-BE" smtClean="0"/>
              <a:t>3/12/2021</a:t>
            </a:fld>
            <a:endParaRPr lang="nl-BE"/>
          </a:p>
        </p:txBody>
      </p:sp>
      <p:sp>
        <p:nvSpPr>
          <p:cNvPr id="6" name="Footer Placeholder 5"/>
          <p:cNvSpPr>
            <a:spLocks noGrp="1"/>
          </p:cNvSpPr>
          <p:nvPr>
            <p:ph type="ftr" sz="quarter" idx="11"/>
          </p:nvPr>
        </p:nvSpPr>
        <p:spPr/>
        <p:txBody>
          <a:bodyPr/>
          <a:lstStyle/>
          <a:p>
            <a:endParaRPr lang="nl-BE"/>
          </a:p>
        </p:txBody>
      </p:sp>
      <p:sp>
        <p:nvSpPr>
          <p:cNvPr id="7" name="Slide Number Placeholder 6"/>
          <p:cNvSpPr>
            <a:spLocks noGrp="1"/>
          </p:cNvSpPr>
          <p:nvPr>
            <p:ph type="sldNum" sz="quarter" idx="12"/>
          </p:nvPr>
        </p:nvSpPr>
        <p:spPr/>
        <p:txBody>
          <a:bodyPr/>
          <a:lstStyle/>
          <a:p>
            <a:fld id="{67C3C120-4544-49C4-A71C-C78FE5187513}" type="slidenum">
              <a:rPr lang="nl-BE" smtClean="0"/>
              <a:t>‹#›</a:t>
            </a:fld>
            <a:endParaRPr lang="nl-BE"/>
          </a:p>
        </p:txBody>
      </p:sp>
    </p:spTree>
    <p:extLst>
      <p:ext uri="{BB962C8B-B14F-4D97-AF65-F5344CB8AC3E}">
        <p14:creationId xmlns:p14="http://schemas.microsoft.com/office/powerpoint/2010/main" val="22260023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nl-BE"/>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l-BE"/>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80E15A5-E95B-43EB-9AC7-9A96397448C0}" type="datetimeFigureOut">
              <a:rPr lang="nl-BE" smtClean="0"/>
              <a:t>3/12/2021</a:t>
            </a:fld>
            <a:endParaRPr lang="nl-BE"/>
          </a:p>
        </p:txBody>
      </p:sp>
      <p:sp>
        <p:nvSpPr>
          <p:cNvPr id="6" name="Footer Placeholder 5"/>
          <p:cNvSpPr>
            <a:spLocks noGrp="1"/>
          </p:cNvSpPr>
          <p:nvPr>
            <p:ph type="ftr" sz="quarter" idx="11"/>
          </p:nvPr>
        </p:nvSpPr>
        <p:spPr/>
        <p:txBody>
          <a:bodyPr/>
          <a:lstStyle/>
          <a:p>
            <a:endParaRPr lang="nl-BE"/>
          </a:p>
        </p:txBody>
      </p:sp>
      <p:sp>
        <p:nvSpPr>
          <p:cNvPr id="7" name="Slide Number Placeholder 6"/>
          <p:cNvSpPr>
            <a:spLocks noGrp="1"/>
          </p:cNvSpPr>
          <p:nvPr>
            <p:ph type="sldNum" sz="quarter" idx="12"/>
          </p:nvPr>
        </p:nvSpPr>
        <p:spPr/>
        <p:txBody>
          <a:bodyPr/>
          <a:lstStyle/>
          <a:p>
            <a:fld id="{67C3C120-4544-49C4-A71C-C78FE5187513}" type="slidenum">
              <a:rPr lang="nl-BE" smtClean="0"/>
              <a:t>‹#›</a:t>
            </a:fld>
            <a:endParaRPr lang="nl-BE"/>
          </a:p>
        </p:txBody>
      </p:sp>
    </p:spTree>
    <p:extLst>
      <p:ext uri="{BB962C8B-B14F-4D97-AF65-F5344CB8AC3E}">
        <p14:creationId xmlns:p14="http://schemas.microsoft.com/office/powerpoint/2010/main" val="38429035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nl-BE"/>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80E15A5-E95B-43EB-9AC7-9A96397448C0}" type="datetimeFigureOut">
              <a:rPr lang="nl-BE" smtClean="0"/>
              <a:t>3/12/2021</a:t>
            </a:fld>
            <a:endParaRPr lang="nl-BE"/>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nl-BE"/>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7C3C120-4544-49C4-A71C-C78FE5187513}" type="slidenum">
              <a:rPr lang="nl-BE" smtClean="0"/>
              <a:t>‹#›</a:t>
            </a:fld>
            <a:endParaRPr lang="nl-BE"/>
          </a:p>
        </p:txBody>
      </p:sp>
    </p:spTree>
    <p:extLst>
      <p:ext uri="{BB962C8B-B14F-4D97-AF65-F5344CB8AC3E}">
        <p14:creationId xmlns:p14="http://schemas.microsoft.com/office/powerpoint/2010/main" val="9867829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5.emf"/><Relationship Id="rId4" Type="http://schemas.openxmlformats.org/officeDocument/2006/relationships/image" Target="../media/image4.emf"/></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mybinder.org/v2/gh/zz4fap/t319_aprendizado_de_maquina/main?filepath=notebooks/regression/validacao_cruzada.ipynb" TargetMode="External"/><Relationship Id="rId7" Type="http://schemas.openxmlformats.org/officeDocument/2006/relationships/image" Target="../media/image16.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mybinder.org/v2/gh/zz4fap/t319_aprendizado_de_maquina/main?filepath=notebooks/regression/validacao_cruzada.ipynb" TargetMode="External"/><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34.png"/></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hyperlink" Target="https://mybinder.org/v2/gh/zz4fap/t319_aprendizado_de_maquina/main?filepath=notebooks/regression/validacao_cruzada.ipynb" TargetMode="Externa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4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0.xml"/><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1.png"/></Relationships>
</file>

<file path=ppt/slides/_rels/slide43.xml.rels><?xml version="1.0" encoding="UTF-8" standalone="yes"?>
<Relationships xmlns="http://schemas.openxmlformats.org/package/2006/relationships"><Relationship Id="rId3" Type="http://schemas.openxmlformats.org/officeDocument/2006/relationships/image" Target="../media/image611.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12.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7.png"/><Relationship Id="rId7" Type="http://schemas.openxmlformats.org/officeDocument/2006/relationships/image" Target="../media/image48.pn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10" Type="http://schemas.openxmlformats.org/officeDocument/2006/relationships/image" Target="../media/image120.png"/><Relationship Id="rId4" Type="http://schemas.openxmlformats.org/officeDocument/2006/relationships/image" Target="../media/image43.png"/></Relationships>
</file>

<file path=ppt/slides/_rels/slide4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4.xml"/><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hyperlink" Target="https://colab.research.google.com/github/zz4fap/tp555-machine-learning/blob/master/exemplos/polynomial/regularization/ridge_regression.ipynb" TargetMode="External"/></Relationships>
</file>

<file path=ppt/slides/_rels/slide4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48.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4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7.xml"/><Relationship Id="rId1" Type="http://schemas.openxmlformats.org/officeDocument/2006/relationships/slideLayout" Target="../slideLayouts/slideLayout2.xml"/><Relationship Id="rId5" Type="http://schemas.openxmlformats.org/officeDocument/2006/relationships/image" Target="../media/image60.png"/><Relationship Id="rId4" Type="http://schemas.openxmlformats.org/officeDocument/2006/relationships/image" Target="../media/image59.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00.png"/><Relationship Id="rId7" Type="http://schemas.openxmlformats.org/officeDocument/2006/relationships/image" Target="../media/image62.png"/><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220.png"/><Relationship Id="rId4" Type="http://schemas.openxmlformats.org/officeDocument/2006/relationships/image" Target="../media/image210.png"/></Relationships>
</file>

<file path=ppt/slides/_rels/slide5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0.xml"/><Relationship Id="rId1" Type="http://schemas.openxmlformats.org/officeDocument/2006/relationships/slideLayout" Target="../slideLayouts/slideLayout2.xml"/><Relationship Id="rId5" Type="http://schemas.openxmlformats.org/officeDocument/2006/relationships/image" Target="../media/image65.png"/><Relationship Id="rId4" Type="http://schemas.openxmlformats.org/officeDocument/2006/relationships/image" Target="../media/image64.png"/></Relationships>
</file>

<file path=ppt/slides/_rels/slide5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4.xml"/><Relationship Id="rId1" Type="http://schemas.openxmlformats.org/officeDocument/2006/relationships/slideLayout" Target="../slideLayouts/slideLayout2.xml"/><Relationship Id="rId5" Type="http://schemas.openxmlformats.org/officeDocument/2006/relationships/image" Target="../media/image70.png"/><Relationship Id="rId4" Type="http://schemas.openxmlformats.org/officeDocument/2006/relationships/image" Target="../media/image69.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72.jpeg"/><Relationship Id="rId7" Type="http://schemas.openxmlformats.org/officeDocument/2006/relationships/image" Target="../media/image76.jpeg"/><Relationship Id="rId2" Type="http://schemas.openxmlformats.org/officeDocument/2006/relationships/image" Target="../media/image71.png"/><Relationship Id="rId1" Type="http://schemas.openxmlformats.org/officeDocument/2006/relationships/slideLayout" Target="../slideLayouts/slideLayout2.xml"/><Relationship Id="rId6" Type="http://schemas.openxmlformats.org/officeDocument/2006/relationships/image" Target="../media/image75.jpeg"/><Relationship Id="rId5" Type="http://schemas.openxmlformats.org/officeDocument/2006/relationships/image" Target="../media/image74.jpeg"/><Relationship Id="rId4" Type="http://schemas.openxmlformats.org/officeDocument/2006/relationships/image" Target="../media/image73.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11.png"/><Relationship Id="rId2" Type="http://schemas.openxmlformats.org/officeDocument/2006/relationships/image" Target="../media/image402.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8" Type="http://schemas.openxmlformats.org/officeDocument/2006/relationships/image" Target="../media/image250.png"/><Relationship Id="rId13" Type="http://schemas.openxmlformats.org/officeDocument/2006/relationships/image" Target="../media/image310.png"/><Relationship Id="rId3" Type="http://schemas.openxmlformats.org/officeDocument/2006/relationships/image" Target="../media/image230.png"/><Relationship Id="rId7" Type="http://schemas.openxmlformats.org/officeDocument/2006/relationships/image" Target="../media/image240.png"/><Relationship Id="rId12" Type="http://schemas.openxmlformats.org/officeDocument/2006/relationships/image" Target="../media/image300.png"/><Relationship Id="rId2" Type="http://schemas.openxmlformats.org/officeDocument/2006/relationships/notesSlide" Target="../notesSlides/notesSlide55.xml"/><Relationship Id="rId1" Type="http://schemas.openxmlformats.org/officeDocument/2006/relationships/slideLayout" Target="../slideLayouts/slideLayout2.xml"/><Relationship Id="rId6" Type="http://schemas.openxmlformats.org/officeDocument/2006/relationships/image" Target="../media/image260.png"/><Relationship Id="rId11" Type="http://schemas.openxmlformats.org/officeDocument/2006/relationships/image" Target="../media/image290.png"/><Relationship Id="rId10" Type="http://schemas.openxmlformats.org/officeDocument/2006/relationships/image" Target="../media/image280.png"/><Relationship Id="rId9" Type="http://schemas.openxmlformats.org/officeDocument/2006/relationships/image" Target="../media/image270.png"/><Relationship Id="rId14" Type="http://schemas.openxmlformats.org/officeDocument/2006/relationships/image" Target="../media/image320.png"/></Relationships>
</file>

<file path=ppt/slides/_rels/slide62.xml.rels><?xml version="1.0" encoding="UTF-8" standalone="yes"?>
<Relationships xmlns="http://schemas.openxmlformats.org/package/2006/relationships"><Relationship Id="rId3" Type="http://schemas.openxmlformats.org/officeDocument/2006/relationships/image" Target="../media/image330.png"/><Relationship Id="rId2" Type="http://schemas.openxmlformats.org/officeDocument/2006/relationships/notesSlide" Target="../notesSlides/notesSlide56.xml"/><Relationship Id="rId1" Type="http://schemas.openxmlformats.org/officeDocument/2006/relationships/slideLayout" Target="../slideLayouts/slideLayout2.xml"/><Relationship Id="rId5" Type="http://schemas.openxmlformats.org/officeDocument/2006/relationships/image" Target="../media/image350.png"/><Relationship Id="rId4" Type="http://schemas.openxmlformats.org/officeDocument/2006/relationships/image" Target="../media/image340.png"/></Relationships>
</file>

<file path=ppt/slides/_rels/slide63.xml.rels><?xml version="1.0" encoding="UTF-8" standalone="yes"?>
<Relationships xmlns="http://schemas.openxmlformats.org/package/2006/relationships"><Relationship Id="rId3" Type="http://schemas.openxmlformats.org/officeDocument/2006/relationships/image" Target="../media/image381.png"/><Relationship Id="rId2" Type="http://schemas.openxmlformats.org/officeDocument/2006/relationships/notesSlide" Target="../notesSlides/notesSlide57.xml"/><Relationship Id="rId1" Type="http://schemas.openxmlformats.org/officeDocument/2006/relationships/slideLayout" Target="../slideLayouts/slideLayout2.xml"/><Relationship Id="rId5" Type="http://schemas.openxmlformats.org/officeDocument/2006/relationships/image" Target="../media/image401.png"/><Relationship Id="rId4" Type="http://schemas.openxmlformats.org/officeDocument/2006/relationships/image" Target="../media/image391.png"/></Relationships>
</file>

<file path=ppt/slides/_rels/slide64.xml.rels><?xml version="1.0" encoding="UTF-8" standalone="yes"?>
<Relationships xmlns="http://schemas.openxmlformats.org/package/2006/relationships"><Relationship Id="rId3" Type="http://schemas.openxmlformats.org/officeDocument/2006/relationships/image" Target="../media/image370.png"/><Relationship Id="rId7" Type="http://schemas.openxmlformats.org/officeDocument/2006/relationships/image" Target="../media/image410.png"/><Relationship Id="rId2" Type="http://schemas.openxmlformats.org/officeDocument/2006/relationships/image" Target="../media/image360.png"/><Relationship Id="rId1" Type="http://schemas.openxmlformats.org/officeDocument/2006/relationships/slideLayout" Target="../slideLayouts/slideLayout2.xml"/><Relationship Id="rId6" Type="http://schemas.openxmlformats.org/officeDocument/2006/relationships/image" Target="../media/image400.png"/><Relationship Id="rId5" Type="http://schemas.openxmlformats.org/officeDocument/2006/relationships/image" Target="../media/image390.png"/><Relationship Id="rId4" Type="http://schemas.openxmlformats.org/officeDocument/2006/relationships/image" Target="../media/image380.png"/></Relationships>
</file>

<file path=ppt/slides/_rels/slide65.xml.rels><?xml version="1.0" encoding="UTF-8" standalone="yes"?>
<Relationships xmlns="http://schemas.openxmlformats.org/package/2006/relationships"><Relationship Id="rId3" Type="http://schemas.openxmlformats.org/officeDocument/2006/relationships/image" Target="../media/image370.png"/><Relationship Id="rId7" Type="http://schemas.openxmlformats.org/officeDocument/2006/relationships/image" Target="../media/image440.png"/><Relationship Id="rId2" Type="http://schemas.openxmlformats.org/officeDocument/2006/relationships/image" Target="../media/image360.png"/><Relationship Id="rId1" Type="http://schemas.openxmlformats.org/officeDocument/2006/relationships/slideLayout" Target="../slideLayouts/slideLayout2.xml"/><Relationship Id="rId6" Type="http://schemas.openxmlformats.org/officeDocument/2006/relationships/image" Target="../media/image430.png"/><Relationship Id="rId5" Type="http://schemas.openxmlformats.org/officeDocument/2006/relationships/image" Target="../media/image390.png"/><Relationship Id="rId4" Type="http://schemas.openxmlformats.org/officeDocument/2006/relationships/image" Target="../media/image420.png"/></Relationships>
</file>

<file path=ppt/slides/_rels/slide66.xml.rels><?xml version="1.0" encoding="UTF-8" standalone="yes"?>
<Relationships xmlns="http://schemas.openxmlformats.org/package/2006/relationships"><Relationship Id="rId3" Type="http://schemas.openxmlformats.org/officeDocument/2006/relationships/image" Target="../media/image480.png"/><Relationship Id="rId2" Type="http://schemas.openxmlformats.org/officeDocument/2006/relationships/notesSlide" Target="../notesSlides/notesSlide58.xml"/><Relationship Id="rId1" Type="http://schemas.openxmlformats.org/officeDocument/2006/relationships/slideLayout" Target="../slideLayouts/slideLayout2.xml"/><Relationship Id="rId6" Type="http://schemas.openxmlformats.org/officeDocument/2006/relationships/image" Target="../media/image461.png"/><Relationship Id="rId5" Type="http://schemas.openxmlformats.org/officeDocument/2006/relationships/image" Target="../media/image500.png"/><Relationship Id="rId4" Type="http://schemas.openxmlformats.org/officeDocument/2006/relationships/image" Target="../media/image490.png"/></Relationships>
</file>

<file path=ppt/slides/_rels/slide67.xml.rels><?xml version="1.0" encoding="UTF-8" standalone="yes"?>
<Relationships xmlns="http://schemas.openxmlformats.org/package/2006/relationships"><Relationship Id="rId3" Type="http://schemas.openxmlformats.org/officeDocument/2006/relationships/image" Target="../media/image460.png"/><Relationship Id="rId2" Type="http://schemas.openxmlformats.org/officeDocument/2006/relationships/image" Target="../media/image450.png"/><Relationship Id="rId1" Type="http://schemas.openxmlformats.org/officeDocument/2006/relationships/slideLayout" Target="../slideLayouts/slideLayout2.xml"/><Relationship Id="rId5" Type="http://schemas.openxmlformats.org/officeDocument/2006/relationships/image" Target="../media/image510.png"/><Relationship Id="rId4" Type="http://schemas.openxmlformats.org/officeDocument/2006/relationships/image" Target="../media/image470.png"/></Relationships>
</file>

<file path=ppt/slides/_rels/slide68.xml.rels><?xml version="1.0" encoding="UTF-8" standalone="yes"?>
<Relationships xmlns="http://schemas.openxmlformats.org/package/2006/relationships"><Relationship Id="rId8" Type="http://schemas.openxmlformats.org/officeDocument/2006/relationships/image" Target="../media/image132.png"/><Relationship Id="rId3" Type="http://schemas.openxmlformats.org/officeDocument/2006/relationships/image" Target="../media/image127.png"/><Relationship Id="rId7" Type="http://schemas.openxmlformats.org/officeDocument/2006/relationships/image" Target="../media/image131.png"/><Relationship Id="rId2" Type="http://schemas.openxmlformats.org/officeDocument/2006/relationships/image" Target="../media/image1260.png"/><Relationship Id="rId1" Type="http://schemas.openxmlformats.org/officeDocument/2006/relationships/slideLayout" Target="../slideLayouts/slideLayout2.xml"/><Relationship Id="rId6" Type="http://schemas.openxmlformats.org/officeDocument/2006/relationships/image" Target="../media/image130.png"/><Relationship Id="rId10" Type="http://schemas.openxmlformats.org/officeDocument/2006/relationships/image" Target="../media/image730.png"/><Relationship Id="rId9" Type="http://schemas.openxmlformats.org/officeDocument/2006/relationships/image" Target="../media/image72.png"/><Relationship Id="rId4" Type="http://schemas.openxmlformats.org/officeDocument/2006/relationships/image" Target="../media/image128.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690.png"/><Relationship Id="rId2" Type="http://schemas.openxmlformats.org/officeDocument/2006/relationships/image" Target="../media/image680.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hyperlink" Target="https://mybinder.org/v2/gh/zz4fap/t319_aprendizado_de_maquina/main?filepath=notebooks/regression/polynomial_regression.ipynb"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32666AC8-2E17-4DB4-B0F5-60C640CCFD2E}"/>
              </a:ext>
            </a:extLst>
          </p:cNvPr>
          <p:cNvSpPr>
            <a:spLocks noGrp="1"/>
          </p:cNvSpPr>
          <p:nvPr>
            <p:ph type="ctrTitle"/>
          </p:nvPr>
        </p:nvSpPr>
        <p:spPr>
          <a:xfrm>
            <a:off x="1524000" y="579120"/>
            <a:ext cx="9144000" cy="2817309"/>
          </a:xfrm>
        </p:spPr>
        <p:txBody>
          <a:bodyPr>
            <a:normAutofit fontScale="90000"/>
          </a:bodyPr>
          <a:lstStyle/>
          <a:p>
            <a:r>
              <a:rPr lang="pt-BR" sz="5400" dirty="0"/>
              <a:t>TP555 - Inteligência Artificial e Machine Learning:</a:t>
            </a:r>
            <a:r>
              <a:rPr lang="pt-BR" dirty="0"/>
              <a:t/>
            </a:r>
            <a:br>
              <a:rPr lang="pt-BR" dirty="0"/>
            </a:br>
            <a:r>
              <a:rPr lang="pt-BR" b="1" i="1" dirty="0"/>
              <a:t>Regressão p</a:t>
            </a:r>
            <a:r>
              <a:rPr lang="pt-BR" b="1" i="1" dirty="0" smtClean="0"/>
              <a:t>ara Modelos Não-Lineares</a:t>
            </a:r>
            <a:endParaRPr lang="pt-BR" b="1" i="1" dirty="0"/>
          </a:p>
        </p:txBody>
      </p:sp>
      <p:sp>
        <p:nvSpPr>
          <p:cNvPr id="4" name="CaixaDeTexto 3">
            <a:extLst>
              <a:ext uri="{FF2B5EF4-FFF2-40B4-BE49-F238E27FC236}">
                <a16:creationId xmlns="" xmlns:a16="http://schemas.microsoft.com/office/drawing/2014/main" id="{430EB894-B7D4-434C-9D1A-A14094D9BEEC}"/>
              </a:ext>
            </a:extLst>
          </p:cNvPr>
          <p:cNvSpPr txBox="1"/>
          <p:nvPr/>
        </p:nvSpPr>
        <p:spPr>
          <a:xfrm>
            <a:off x="7915802" y="5519955"/>
            <a:ext cx="4004345" cy="677108"/>
          </a:xfrm>
          <a:prstGeom prst="rect">
            <a:avLst/>
          </a:prstGeom>
          <a:noFill/>
        </p:spPr>
        <p:txBody>
          <a:bodyPr wrap="square" rtlCol="0">
            <a:spAutoFit/>
          </a:bodyPr>
          <a:lstStyle/>
          <a:p>
            <a:r>
              <a:rPr lang="pt-BR" sz="2000" dirty="0"/>
              <a:t>Felipe Augusto Pereira de Figueiredo</a:t>
            </a:r>
          </a:p>
          <a:p>
            <a:r>
              <a:rPr lang="pt-BR" dirty="0"/>
              <a:t>felipe.figueiredo@inatel.br</a:t>
            </a:r>
          </a:p>
        </p:txBody>
      </p:sp>
      <p:pic>
        <p:nvPicPr>
          <p:cNvPr id="1026" name="Picture 2" descr="Logo">
            <a:extLst>
              <a:ext uri="{FF2B5EF4-FFF2-40B4-BE49-F238E27FC236}">
                <a16:creationId xmlns="" xmlns:a16="http://schemas.microsoft.com/office/drawing/2014/main" id="{3F2642E0-4F6A-4196-8F58-E77D36E9A33F}"/>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28759" b="28872"/>
          <a:stretch/>
        </p:blipFill>
        <p:spPr bwMode="auto">
          <a:xfrm>
            <a:off x="271853" y="5528345"/>
            <a:ext cx="2261388" cy="677109"/>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Image result for machine learning">
            <a:extLst>
              <a:ext uri="{FF2B5EF4-FFF2-40B4-BE49-F238E27FC236}">
                <a16:creationId xmlns="" xmlns:a16="http://schemas.microsoft.com/office/drawing/2014/main" id="{810CE0A2-4102-44A6-A370-175E7896CDCB}"/>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0193" t="8107" r="14530" b="5794"/>
          <a:stretch/>
        </p:blipFill>
        <p:spPr bwMode="auto">
          <a:xfrm>
            <a:off x="4965305" y="3396429"/>
            <a:ext cx="2261389" cy="22370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33505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55166"/>
            <a:ext cx="10515600" cy="1018984"/>
          </a:xfrm>
        </p:spPr>
        <p:txBody>
          <a:bodyPr/>
          <a:lstStyle/>
          <a:p>
            <a:r>
              <a:rPr lang="pt-BR" dirty="0"/>
              <a:t>Regressão Polinomial: Qual ordem usar?</a:t>
            </a:r>
          </a:p>
        </p:txBody>
      </p:sp>
      <p:sp>
        <p:nvSpPr>
          <p:cNvPr id="3" name="Content Placeholder 2"/>
          <p:cNvSpPr>
            <a:spLocks noGrp="1"/>
          </p:cNvSpPr>
          <p:nvPr>
            <p:ph idx="1"/>
          </p:nvPr>
        </p:nvSpPr>
        <p:spPr>
          <a:xfrm>
            <a:off x="838199" y="4135902"/>
            <a:ext cx="11179630" cy="2709763"/>
          </a:xfrm>
        </p:spPr>
        <p:txBody>
          <a:bodyPr>
            <a:normAutofit fontScale="85000" lnSpcReduction="20000"/>
          </a:bodyPr>
          <a:lstStyle/>
          <a:p>
            <a:r>
              <a:rPr lang="pt-BR" dirty="0"/>
              <a:t>Polinômios com ordem &gt; 2 tendem a produzir </a:t>
            </a:r>
            <a:r>
              <a:rPr lang="pt-BR" b="1" i="1" dirty="0"/>
              <a:t>aproximações perfeitas </a:t>
            </a:r>
            <a:r>
              <a:rPr lang="pt-BR" dirty="0" smtClean="0"/>
              <a:t>dos exemplos disponíveis, ou seja, o modelo acaba </a:t>
            </a:r>
            <a:r>
              <a:rPr lang="pt-BR" b="1" i="1" dirty="0" smtClean="0"/>
              <a:t>memorizando</a:t>
            </a:r>
            <a:r>
              <a:rPr lang="pt-BR" dirty="0" smtClean="0"/>
              <a:t> os exemplos de treinamento </a:t>
            </a:r>
          </a:p>
          <a:p>
            <a:r>
              <a:rPr lang="pt-BR" dirty="0"/>
              <a:t>I</a:t>
            </a:r>
            <a:r>
              <a:rPr lang="pt-BR" dirty="0" smtClean="0"/>
              <a:t>sso ocorre com modelos de ordem próxima à quantidade de exemplos.</a:t>
            </a:r>
            <a:endParaRPr lang="pt-BR" dirty="0"/>
          </a:p>
          <a:p>
            <a:r>
              <a:rPr lang="pt-BR" dirty="0"/>
              <a:t>Porém, essa aproximação se distancia bastante </a:t>
            </a:r>
            <a:r>
              <a:rPr lang="pt-BR" dirty="0" smtClean="0"/>
              <a:t>do modelo gerador.</a:t>
            </a:r>
            <a:endParaRPr lang="pt-BR" dirty="0"/>
          </a:p>
          <a:p>
            <a:r>
              <a:rPr lang="pt-BR" dirty="0"/>
              <a:t>Portanto, esses modelos apresentarão </a:t>
            </a:r>
            <a:r>
              <a:rPr lang="pt-BR" b="1" i="1" dirty="0"/>
              <a:t>erros significativamente maiores </a:t>
            </a:r>
            <a:r>
              <a:rPr lang="pt-BR" dirty="0" smtClean="0"/>
              <a:t>quando </a:t>
            </a:r>
            <a:r>
              <a:rPr lang="pt-BR" dirty="0"/>
              <a:t>forem apresentados a </a:t>
            </a:r>
            <a:r>
              <a:rPr lang="pt-BR" dirty="0" smtClean="0"/>
              <a:t>exemplos de </a:t>
            </a:r>
            <a:r>
              <a:rPr lang="pt-BR" dirty="0"/>
              <a:t>validação </a:t>
            </a:r>
            <a:r>
              <a:rPr lang="pt-BR" dirty="0" smtClean="0"/>
              <a:t>(i.e., </a:t>
            </a:r>
            <a:r>
              <a:rPr lang="pt-BR" dirty="0"/>
              <a:t>dados não vistos durante o treinamento).</a:t>
            </a:r>
            <a:endParaRPr lang="pt-BR" dirty="0" smtClean="0"/>
          </a:p>
          <a:p>
            <a:r>
              <a:rPr lang="pt-BR" dirty="0" smtClean="0"/>
              <a:t>Efeito conhecido como </a:t>
            </a:r>
            <a:r>
              <a:rPr lang="pt-BR" b="1" i="1" dirty="0" smtClean="0"/>
              <a:t>sobreajuste</a:t>
            </a:r>
            <a:r>
              <a:rPr lang="pt-BR" dirty="0" smtClean="0"/>
              <a:t> ou </a:t>
            </a:r>
            <a:r>
              <a:rPr lang="pt-BR" b="1" i="1" dirty="0" smtClean="0"/>
              <a:t>overfitting</a:t>
            </a:r>
            <a:r>
              <a:rPr lang="pt-BR" dirty="0" smtClean="0"/>
              <a:t>: </a:t>
            </a:r>
            <a:r>
              <a:rPr lang="pt-BR" b="1" i="1" dirty="0" smtClean="0"/>
              <a:t>flexibilidade</a:t>
            </a:r>
            <a:r>
              <a:rPr lang="pt-BR" dirty="0" smtClean="0"/>
              <a:t> muito alta </a:t>
            </a:r>
            <a:r>
              <a:rPr lang="pt-BR" dirty="0"/>
              <a:t>e </a:t>
            </a:r>
            <a:r>
              <a:rPr lang="pt-BR" b="1" i="1" dirty="0" smtClean="0"/>
              <a:t>grau de generalização</a:t>
            </a:r>
            <a:r>
              <a:rPr lang="pt-BR" dirty="0" smtClean="0"/>
              <a:t> muito baixo.</a:t>
            </a:r>
            <a:endParaRPr lang="pt-BR" dirty="0"/>
          </a:p>
        </p:txBody>
      </p:sp>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l="3605" t="10918" r="9456"/>
          <a:stretch/>
        </p:blipFill>
        <p:spPr>
          <a:xfrm>
            <a:off x="1029385" y="1165418"/>
            <a:ext cx="2807914" cy="2877126"/>
          </a:xfrm>
          <a:prstGeom prst="rect">
            <a:avLst/>
          </a:prstGeom>
        </p:spPr>
      </p:pic>
      <p:pic>
        <p:nvPicPr>
          <p:cNvPr id="8" name="Picture 7"/>
          <p:cNvPicPr>
            <a:picLocks noChangeAspect="1"/>
          </p:cNvPicPr>
          <p:nvPr/>
        </p:nvPicPr>
        <p:blipFill rotWithShape="1">
          <a:blip r:embed="rId4" cstate="print">
            <a:extLst>
              <a:ext uri="{28A0092B-C50C-407E-A947-70E740481C1C}">
                <a14:useLocalDpi xmlns:a14="http://schemas.microsoft.com/office/drawing/2010/main" val="0"/>
              </a:ext>
            </a:extLst>
          </a:blip>
          <a:srcRect l="3605" t="10918" r="9456"/>
          <a:stretch/>
        </p:blipFill>
        <p:spPr>
          <a:xfrm>
            <a:off x="4609322" y="1162327"/>
            <a:ext cx="2810603" cy="2879880"/>
          </a:xfrm>
          <a:prstGeom prst="rect">
            <a:avLst/>
          </a:prstGeom>
        </p:spPr>
      </p:pic>
      <p:pic>
        <p:nvPicPr>
          <p:cNvPr id="9" name="Picture 8"/>
          <p:cNvPicPr>
            <a:picLocks noChangeAspect="1"/>
          </p:cNvPicPr>
          <p:nvPr/>
        </p:nvPicPr>
        <p:blipFill rotWithShape="1">
          <a:blip r:embed="rId5" cstate="print">
            <a:extLst>
              <a:ext uri="{28A0092B-C50C-407E-A947-70E740481C1C}">
                <a14:useLocalDpi xmlns:a14="http://schemas.microsoft.com/office/drawing/2010/main" val="0"/>
              </a:ext>
            </a:extLst>
          </a:blip>
          <a:srcRect l="4014" t="11327" r="8639"/>
          <a:stretch/>
        </p:blipFill>
        <p:spPr>
          <a:xfrm>
            <a:off x="8192277" y="1162327"/>
            <a:ext cx="2836794" cy="2879880"/>
          </a:xfrm>
          <a:prstGeom prst="rect">
            <a:avLst/>
          </a:prstGeom>
        </p:spPr>
      </p:pic>
      <p:sp>
        <p:nvSpPr>
          <p:cNvPr id="10" name="TextBox 9"/>
          <p:cNvSpPr txBox="1"/>
          <p:nvPr/>
        </p:nvSpPr>
        <p:spPr>
          <a:xfrm>
            <a:off x="1294228" y="866220"/>
            <a:ext cx="2542742" cy="338554"/>
          </a:xfrm>
          <a:prstGeom prst="rect">
            <a:avLst/>
          </a:prstGeom>
          <a:noFill/>
        </p:spPr>
        <p:txBody>
          <a:bodyPr wrap="square" rtlCol="0">
            <a:spAutoFit/>
          </a:bodyPr>
          <a:lstStyle/>
          <a:p>
            <a:pPr algn="ctr"/>
            <a:r>
              <a:rPr lang="pt-BR" sz="1600" dirty="0" smtClean="0"/>
              <a:t>Polinômio de ordem 10.</a:t>
            </a:r>
            <a:endParaRPr lang="pt-BR" sz="1600" dirty="0"/>
          </a:p>
        </p:txBody>
      </p:sp>
      <p:sp>
        <p:nvSpPr>
          <p:cNvPr id="11" name="TextBox 10"/>
          <p:cNvSpPr txBox="1"/>
          <p:nvPr/>
        </p:nvSpPr>
        <p:spPr>
          <a:xfrm>
            <a:off x="4881489" y="863129"/>
            <a:ext cx="2538436" cy="338554"/>
          </a:xfrm>
          <a:prstGeom prst="rect">
            <a:avLst/>
          </a:prstGeom>
          <a:noFill/>
        </p:spPr>
        <p:txBody>
          <a:bodyPr wrap="square" rtlCol="0">
            <a:spAutoFit/>
          </a:bodyPr>
          <a:lstStyle/>
          <a:p>
            <a:pPr algn="ctr"/>
            <a:r>
              <a:rPr lang="pt-BR" sz="1600" dirty="0" smtClean="0"/>
              <a:t>Polinômio de ordem 20.</a:t>
            </a:r>
            <a:endParaRPr lang="pt-BR" sz="1600" dirty="0"/>
          </a:p>
        </p:txBody>
      </p:sp>
      <p:sp>
        <p:nvSpPr>
          <p:cNvPr id="12" name="TextBox 11"/>
          <p:cNvSpPr txBox="1"/>
          <p:nvPr/>
        </p:nvSpPr>
        <p:spPr>
          <a:xfrm>
            <a:off x="8464115" y="863129"/>
            <a:ext cx="2564956" cy="338554"/>
          </a:xfrm>
          <a:prstGeom prst="rect">
            <a:avLst/>
          </a:prstGeom>
          <a:noFill/>
        </p:spPr>
        <p:txBody>
          <a:bodyPr wrap="square" rtlCol="0">
            <a:spAutoFit/>
          </a:bodyPr>
          <a:lstStyle/>
          <a:p>
            <a:pPr algn="ctr"/>
            <a:r>
              <a:rPr lang="pt-BR" sz="1600" dirty="0" smtClean="0"/>
              <a:t>Polinômio de ordem 30.</a:t>
            </a:r>
            <a:endParaRPr lang="pt-BR" sz="1600" dirty="0"/>
          </a:p>
        </p:txBody>
      </p:sp>
      <p:sp>
        <p:nvSpPr>
          <p:cNvPr id="13" name="TextBox 12"/>
          <p:cNvSpPr txBox="1"/>
          <p:nvPr/>
        </p:nvSpPr>
        <p:spPr>
          <a:xfrm>
            <a:off x="8524279" y="1760724"/>
            <a:ext cx="1787339" cy="830997"/>
          </a:xfrm>
          <a:prstGeom prst="rect">
            <a:avLst/>
          </a:prstGeom>
          <a:noFill/>
        </p:spPr>
        <p:txBody>
          <a:bodyPr wrap="square" rtlCol="0">
            <a:spAutoFit/>
          </a:bodyPr>
          <a:lstStyle/>
          <a:p>
            <a:pPr algn="ctr"/>
            <a:r>
              <a:rPr lang="pt-BR" sz="1600" b="1" dirty="0" smtClean="0">
                <a:solidFill>
                  <a:srgbClr val="FF0000"/>
                </a:solidFill>
              </a:rPr>
              <a:t>O modelo aprende perfeitamente até o ruído!</a:t>
            </a:r>
            <a:endParaRPr lang="pt-BR" sz="1600" b="1" dirty="0">
              <a:solidFill>
                <a:srgbClr val="FF0000"/>
              </a:solidFill>
            </a:endParaRPr>
          </a:p>
        </p:txBody>
      </p:sp>
    </p:spTree>
    <p:extLst>
      <p:ext uri="{BB962C8B-B14F-4D97-AF65-F5344CB8AC3E}">
        <p14:creationId xmlns:p14="http://schemas.microsoft.com/office/powerpoint/2010/main" val="209537242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890238"/>
          </a:xfrm>
        </p:spPr>
        <p:txBody>
          <a:bodyPr/>
          <a:lstStyle/>
          <a:p>
            <a:r>
              <a:rPr lang="pt-BR" dirty="0" smtClean="0"/>
              <a:t>Observações </a:t>
            </a:r>
            <a:r>
              <a:rPr lang="pt-BR" dirty="0"/>
              <a:t>quanto à regressão polinomial</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702190"/>
                <a:ext cx="10978663" cy="5155809"/>
              </a:xfrm>
            </p:spPr>
            <p:txBody>
              <a:bodyPr>
                <a:normAutofit fontScale="92500" lnSpcReduction="20000"/>
              </a:bodyPr>
              <a:lstStyle/>
              <a:p>
                <a:r>
                  <a:rPr lang="pt-BR" dirty="0" smtClean="0"/>
                  <a:t>Através dos exemplos anteriores, percebemos que o </a:t>
                </a:r>
                <a:r>
                  <a:rPr lang="pt-BR" dirty="0"/>
                  <a:t>real objetivo de se construir um modelo de regressão é o de encontrar a </a:t>
                </a:r>
                <a:r>
                  <a:rPr lang="pt-BR" b="1" i="1" dirty="0"/>
                  <a:t>melhor aproximação possível </a:t>
                </a:r>
                <a:r>
                  <a:rPr lang="pt-BR" dirty="0"/>
                  <a:t>do </a:t>
                </a:r>
                <a:r>
                  <a:rPr lang="pt-BR" b="1" i="1" dirty="0"/>
                  <a:t>mapeamento verdadeiro</a:t>
                </a:r>
                <a:r>
                  <a:rPr lang="pt-BR" dirty="0"/>
                  <a:t>, i.e., </a:t>
                </a:r>
                <a14:m>
                  <m:oMath xmlns:m="http://schemas.openxmlformats.org/officeDocument/2006/math">
                    <m:r>
                      <a:rPr lang="pt-BR" b="0" i="1" smtClean="0">
                        <a:latin typeface="Cambria Math" panose="02040503050406030204" pitchFamily="18" charset="0"/>
                      </a:rPr>
                      <m:t>𝑦</m:t>
                    </m:r>
                    <m:r>
                      <a:rPr lang="pt-BR" b="0" i="1" smtClean="0">
                        <a:latin typeface="Cambria Math" panose="02040503050406030204" pitchFamily="18" charset="0"/>
                      </a:rPr>
                      <m:t>=</m:t>
                    </m:r>
                    <m:r>
                      <a:rPr lang="pt-BR" b="0" i="1" smtClean="0">
                        <a:latin typeface="Cambria Math" panose="02040503050406030204" pitchFamily="18" charset="0"/>
                      </a:rPr>
                      <m:t>𝑓</m:t>
                    </m:r>
                    <m:r>
                      <a:rPr lang="pt-BR" b="0" i="1" smtClean="0">
                        <a:latin typeface="Cambria Math" panose="02040503050406030204" pitchFamily="18" charset="0"/>
                      </a:rPr>
                      <m:t>(</m:t>
                    </m:r>
                    <m:r>
                      <a:rPr lang="pt-BR" b="1" i="1" smtClean="0">
                        <a:latin typeface="Cambria Math" panose="02040503050406030204" pitchFamily="18" charset="0"/>
                      </a:rPr>
                      <m:t>𝒙</m:t>
                    </m:r>
                    <m:r>
                      <a:rPr lang="pt-BR" b="0" i="1" smtClean="0">
                        <a:latin typeface="Cambria Math" panose="02040503050406030204" pitchFamily="18" charset="0"/>
                      </a:rPr>
                      <m:t>)</m:t>
                    </m:r>
                  </m:oMath>
                </a14:m>
                <a:r>
                  <a:rPr lang="pt-BR" dirty="0"/>
                  <a:t>, com o conjunto </a:t>
                </a:r>
                <a:r>
                  <a:rPr lang="pt-BR" b="1" i="1" dirty="0"/>
                  <a:t>limitado</a:t>
                </a:r>
                <a:r>
                  <a:rPr lang="pt-BR" dirty="0"/>
                  <a:t> de exemplos de treinamento.</a:t>
                </a:r>
              </a:p>
              <a:p>
                <a:r>
                  <a:rPr lang="pt-BR" b="1" i="1" dirty="0" smtClean="0"/>
                  <a:t>Melhor </a:t>
                </a:r>
                <a:r>
                  <a:rPr lang="pt-BR" b="1" i="1" dirty="0"/>
                  <a:t>aproximação </a:t>
                </a:r>
                <a:r>
                  <a:rPr lang="pt-BR" b="1" i="1" dirty="0" smtClean="0"/>
                  <a:t>possível</a:t>
                </a:r>
                <a:r>
                  <a:rPr lang="pt-BR" dirty="0" smtClean="0"/>
                  <a:t>:</a:t>
                </a:r>
                <a:r>
                  <a:rPr lang="pt-BR" dirty="0"/>
                  <a:t> </a:t>
                </a:r>
                <a:r>
                  <a:rPr lang="pt-BR" dirty="0" smtClean="0"/>
                  <a:t>por </a:t>
                </a:r>
                <a:r>
                  <a:rPr lang="pt-BR" dirty="0"/>
                  <a:t>mais que tenhamos muitos exemplos, eles dificilmente vão nos dar todos os possíveis mapeamentos </a:t>
                </a:r>
                <a14:m>
                  <m:oMath xmlns:m="http://schemas.openxmlformats.org/officeDocument/2006/math">
                    <m:r>
                      <a:rPr lang="pt-BR" i="1">
                        <a:latin typeface="Cambria Math" panose="02040503050406030204" pitchFamily="18" charset="0"/>
                      </a:rPr>
                      <m:t>𝑦</m:t>
                    </m:r>
                    <m:r>
                      <a:rPr lang="pt-BR" i="1">
                        <a:latin typeface="Cambria Math" panose="02040503050406030204" pitchFamily="18" charset="0"/>
                      </a:rPr>
                      <m:t>=</m:t>
                    </m:r>
                    <m:r>
                      <a:rPr lang="pt-BR" i="1">
                        <a:latin typeface="Cambria Math" panose="02040503050406030204" pitchFamily="18" charset="0"/>
                      </a:rPr>
                      <m:t>𝑓</m:t>
                    </m:r>
                    <m:r>
                      <a:rPr lang="pt-BR" i="1">
                        <a:latin typeface="Cambria Math" panose="02040503050406030204" pitchFamily="18" charset="0"/>
                      </a:rPr>
                      <m:t>(</m:t>
                    </m:r>
                    <m:r>
                      <a:rPr lang="pt-BR" b="1" i="1">
                        <a:latin typeface="Cambria Math" panose="02040503050406030204" pitchFamily="18" charset="0"/>
                      </a:rPr>
                      <m:t>𝒙</m:t>
                    </m:r>
                    <m:r>
                      <a:rPr lang="pt-BR" i="1">
                        <a:latin typeface="Cambria Math" panose="02040503050406030204" pitchFamily="18" charset="0"/>
                      </a:rPr>
                      <m:t>)</m:t>
                    </m:r>
                  </m:oMath>
                </a14:m>
                <a:r>
                  <a:rPr lang="pt-BR" dirty="0"/>
                  <a:t>, pois em muitos casos </a:t>
                </a:r>
                <a14:m>
                  <m:oMath xmlns:m="http://schemas.openxmlformats.org/officeDocument/2006/math">
                    <m:r>
                      <a:rPr lang="pt-BR" i="1">
                        <a:latin typeface="Cambria Math" panose="02040503050406030204" pitchFamily="18" charset="0"/>
                      </a:rPr>
                      <m:t>𝑓</m:t>
                    </m:r>
                    <m:r>
                      <a:rPr lang="pt-BR" i="1">
                        <a:latin typeface="Cambria Math" panose="02040503050406030204" pitchFamily="18" charset="0"/>
                      </a:rPr>
                      <m:t>(</m:t>
                    </m:r>
                    <m:r>
                      <a:rPr lang="pt-BR" b="1" i="1">
                        <a:latin typeface="Cambria Math" panose="02040503050406030204" pitchFamily="18" charset="0"/>
                      </a:rPr>
                      <m:t>𝒙</m:t>
                    </m:r>
                    <m:r>
                      <a:rPr lang="pt-BR" i="1">
                        <a:latin typeface="Cambria Math" panose="02040503050406030204" pitchFamily="18" charset="0"/>
                      </a:rPr>
                      <m:t>)</m:t>
                    </m:r>
                  </m:oMath>
                </a14:m>
                <a:r>
                  <a:rPr lang="pt-BR" dirty="0"/>
                  <a:t>, é continua e consequentemente possui infinitos valores</a:t>
                </a:r>
                <a:r>
                  <a:rPr lang="pt-BR" dirty="0" smtClean="0"/>
                  <a:t>.</a:t>
                </a:r>
              </a:p>
              <a:p>
                <a:r>
                  <a:rPr lang="pt-BR" dirty="0" smtClean="0"/>
                  <a:t>Portanto, queremos um modelo que se aproxime o melhor possível de </a:t>
                </a:r>
                <a14:m>
                  <m:oMath xmlns:m="http://schemas.openxmlformats.org/officeDocument/2006/math">
                    <m:r>
                      <a:rPr lang="pt-BR" i="1">
                        <a:latin typeface="Cambria Math" panose="02040503050406030204" pitchFamily="18" charset="0"/>
                      </a:rPr>
                      <m:t>𝑓</m:t>
                    </m:r>
                    <m:d>
                      <m:dPr>
                        <m:ctrlPr>
                          <a:rPr lang="pt-BR" i="1">
                            <a:latin typeface="Cambria Math" panose="02040503050406030204" pitchFamily="18" charset="0"/>
                          </a:rPr>
                        </m:ctrlPr>
                      </m:dPr>
                      <m:e>
                        <m:r>
                          <a:rPr lang="pt-BR" b="1" i="1">
                            <a:latin typeface="Cambria Math" panose="02040503050406030204" pitchFamily="18" charset="0"/>
                          </a:rPr>
                          <m:t>𝒙</m:t>
                        </m:r>
                      </m:e>
                    </m:d>
                  </m:oMath>
                </a14:m>
                <a:r>
                  <a:rPr lang="pt-BR" dirty="0" smtClean="0"/>
                  <a:t> e, consequentemente, generalize bem.</a:t>
                </a:r>
                <a:endParaRPr lang="pt-BR" dirty="0"/>
              </a:p>
              <a:p>
                <a:r>
                  <a:rPr lang="pt-BR" dirty="0"/>
                  <a:t>Vimos que polinômios de </a:t>
                </a:r>
                <a:r>
                  <a:rPr lang="pt-BR" dirty="0" smtClean="0"/>
                  <a:t>ordem inferior ao do mapeamento verdadeiro não </a:t>
                </a:r>
                <a:r>
                  <a:rPr lang="pt-BR" dirty="0"/>
                  <a:t>conseguem </a:t>
                </a:r>
                <a:r>
                  <a:rPr lang="pt-BR" b="1" i="1" dirty="0"/>
                  <a:t>aproximar</a:t>
                </a:r>
                <a:r>
                  <a:rPr lang="pt-BR" dirty="0"/>
                  <a:t> o </a:t>
                </a:r>
                <a:r>
                  <a:rPr lang="pt-BR" b="1" i="1" dirty="0"/>
                  <a:t>mapeamento </a:t>
                </a:r>
                <a:r>
                  <a:rPr lang="pt-BR" b="1" i="1" dirty="0" smtClean="0"/>
                  <a:t>verdadeiro</a:t>
                </a:r>
                <a:r>
                  <a:rPr lang="pt-BR" dirty="0" smtClean="0"/>
                  <a:t>, pois não tem complexidade/flexibilidade o suficiente.</a:t>
                </a:r>
              </a:p>
              <a:p>
                <a:r>
                  <a:rPr lang="pt-BR" dirty="0"/>
                  <a:t>Percebemos que é possível encontrar uma </a:t>
                </a:r>
                <a:r>
                  <a:rPr lang="pt-BR" b="1" i="1" dirty="0"/>
                  <a:t>aproximação ótima </a:t>
                </a:r>
                <a:r>
                  <a:rPr lang="pt-BR" dirty="0"/>
                  <a:t>para os </a:t>
                </a:r>
                <a:r>
                  <a:rPr lang="pt-BR" b="1" i="1" dirty="0"/>
                  <a:t>exemplos de treinamento</a:t>
                </a:r>
                <a:r>
                  <a:rPr lang="pt-BR" dirty="0"/>
                  <a:t> disponíveis que, ao mesmo tempo, produz um mapeamento, </a:t>
                </a:r>
                <a14:m>
                  <m:oMath xmlns:m="http://schemas.openxmlformats.org/officeDocument/2006/math">
                    <m:acc>
                      <m:accPr>
                        <m:chr m:val="̂"/>
                        <m:ctrlPr>
                          <a:rPr lang="pt-BR" i="1">
                            <a:latin typeface="Cambria Math" panose="02040503050406030204" pitchFamily="18" charset="0"/>
                          </a:rPr>
                        </m:ctrlPr>
                      </m:accPr>
                      <m:e>
                        <m:r>
                          <a:rPr lang="pt-BR" i="1">
                            <a:latin typeface="Cambria Math" panose="02040503050406030204" pitchFamily="18" charset="0"/>
                          </a:rPr>
                          <m:t>𝑦</m:t>
                        </m:r>
                      </m:e>
                    </m:acc>
                    <m:r>
                      <a:rPr lang="pt-BR" i="1">
                        <a:latin typeface="Cambria Math" panose="02040503050406030204" pitchFamily="18" charset="0"/>
                      </a:rPr>
                      <m:t>=</m:t>
                    </m:r>
                    <m:r>
                      <a:rPr lang="pt-BR" i="1">
                        <a:latin typeface="Cambria Math" panose="02040503050406030204" pitchFamily="18" charset="0"/>
                      </a:rPr>
                      <m:t>h</m:t>
                    </m:r>
                    <m:r>
                      <a:rPr lang="pt-BR" i="1">
                        <a:latin typeface="Cambria Math" panose="02040503050406030204" pitchFamily="18" charset="0"/>
                      </a:rPr>
                      <m:t>(</m:t>
                    </m:r>
                    <m:r>
                      <a:rPr lang="pt-BR" b="1" i="1">
                        <a:latin typeface="Cambria Math" panose="02040503050406030204" pitchFamily="18" charset="0"/>
                      </a:rPr>
                      <m:t>𝒙</m:t>
                    </m:r>
                    <m:r>
                      <a:rPr lang="pt-BR" i="1">
                        <a:latin typeface="Cambria Math" panose="02040503050406030204" pitchFamily="18" charset="0"/>
                      </a:rPr>
                      <m:t>)</m:t>
                    </m:r>
                  </m:oMath>
                </a14:m>
                <a:r>
                  <a:rPr lang="pt-BR" dirty="0"/>
                  <a:t>, que difere significativamente do </a:t>
                </a:r>
                <a:r>
                  <a:rPr lang="pt-BR" b="1" i="1" dirty="0"/>
                  <a:t>mapeamento verdadeiro</a:t>
                </a:r>
                <a:r>
                  <a:rPr lang="pt-BR" dirty="0" smtClean="0"/>
                  <a:t>.</a:t>
                </a:r>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702190"/>
                <a:ext cx="10978663" cy="5155809"/>
              </a:xfrm>
              <a:blipFill rotWithShape="0">
                <a:blip r:embed="rId3"/>
                <a:stretch>
                  <a:fillRect l="-833" t="-2955" r="-722" b="-1182"/>
                </a:stretch>
              </a:blipFill>
            </p:spPr>
            <p:txBody>
              <a:bodyPr/>
              <a:lstStyle/>
              <a:p>
                <a:r>
                  <a:rPr lang="pt-BR">
                    <a:noFill/>
                  </a:rPr>
                  <a:t> </a:t>
                </a:r>
              </a:p>
            </p:txBody>
          </p:sp>
        </mc:Fallback>
      </mc:AlternateContent>
    </p:spTree>
    <p:extLst>
      <p:ext uri="{BB962C8B-B14F-4D97-AF65-F5344CB8AC3E}">
        <p14:creationId xmlns:p14="http://schemas.microsoft.com/office/powerpoint/2010/main" val="19707904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890238"/>
          </a:xfrm>
        </p:spPr>
        <p:txBody>
          <a:bodyPr/>
          <a:lstStyle/>
          <a:p>
            <a:r>
              <a:rPr lang="pt-BR" dirty="0" smtClean="0"/>
              <a:t>Observações </a:t>
            </a:r>
            <a:r>
              <a:rPr lang="pt-BR" dirty="0"/>
              <a:t>quanto à regressão polinomial</a:t>
            </a:r>
          </a:p>
        </p:txBody>
      </p:sp>
      <p:sp>
        <p:nvSpPr>
          <p:cNvPr id="3" name="Content Placeholder 2"/>
          <p:cNvSpPr>
            <a:spLocks noGrp="1"/>
          </p:cNvSpPr>
          <p:nvPr>
            <p:ph idx="1"/>
          </p:nvPr>
        </p:nvSpPr>
        <p:spPr>
          <a:xfrm>
            <a:off x="838199" y="1454468"/>
            <a:ext cx="11134725" cy="5240540"/>
          </a:xfrm>
        </p:spPr>
        <p:txBody>
          <a:bodyPr>
            <a:normAutofit fontScale="92500" lnSpcReduction="10000"/>
          </a:bodyPr>
          <a:lstStyle/>
          <a:p>
            <a:r>
              <a:rPr lang="pt-BR" dirty="0" smtClean="0"/>
              <a:t>No </a:t>
            </a:r>
            <a:r>
              <a:rPr lang="pt-BR" dirty="0"/>
              <a:t>caso, ao aumentarmos a ordem do polinômio, percebemos uma </a:t>
            </a:r>
            <a:r>
              <a:rPr lang="pt-BR" dirty="0" smtClean="0"/>
              <a:t>redução </a:t>
            </a:r>
            <a:r>
              <a:rPr lang="pt-BR" dirty="0"/>
              <a:t>progressiva </a:t>
            </a:r>
            <a:r>
              <a:rPr lang="pt-BR" dirty="0" smtClean="0"/>
              <a:t>do </a:t>
            </a:r>
            <a:r>
              <a:rPr lang="pt-BR" dirty="0"/>
              <a:t>erro de aproximação em relação aos dados utilizados no treinamento. Porém, isso não necessariamente significa que estamos, de fato, construindo um modelo melhor</a:t>
            </a:r>
            <a:r>
              <a:rPr lang="pt-BR" dirty="0" smtClean="0"/>
              <a:t>.</a:t>
            </a:r>
          </a:p>
          <a:p>
            <a:r>
              <a:rPr lang="pt-BR" dirty="0" smtClean="0"/>
              <a:t>Portanto</a:t>
            </a:r>
            <a:r>
              <a:rPr lang="pt-BR" dirty="0"/>
              <a:t>, </a:t>
            </a:r>
            <a:r>
              <a:rPr lang="pt-BR" dirty="0" smtClean="0"/>
              <a:t>precisamos encontrar </a:t>
            </a:r>
            <a:r>
              <a:rPr lang="pt-BR" b="1" i="1" dirty="0"/>
              <a:t>estratégias que </a:t>
            </a:r>
            <a:r>
              <a:rPr lang="pt-BR" b="1" i="1" dirty="0" smtClean="0"/>
              <a:t>nos forneçam </a:t>
            </a:r>
            <a:r>
              <a:rPr lang="pt-BR" b="1" i="1" dirty="0"/>
              <a:t>indicativos</a:t>
            </a:r>
            <a:r>
              <a:rPr lang="pt-BR" dirty="0"/>
              <a:t> de como o modelo se comporta ao aproximar o mapeamento verdadeiro </a:t>
            </a:r>
            <a:r>
              <a:rPr lang="pt-BR" b="1" i="1" dirty="0"/>
              <a:t>como um todo</a:t>
            </a:r>
            <a:r>
              <a:rPr lang="pt-BR" dirty="0"/>
              <a:t> (e não somente nas amostras de treinamento), e que também nos </a:t>
            </a:r>
            <a:r>
              <a:rPr lang="pt-BR" b="1" dirty="0"/>
              <a:t>auxiliem a selecionar de forma confiável </a:t>
            </a:r>
            <a:r>
              <a:rPr lang="pt-BR" dirty="0"/>
              <a:t>qual é o </a:t>
            </a:r>
            <a:r>
              <a:rPr lang="pt-BR" b="1" i="1" dirty="0"/>
              <a:t>modelo mais adequado </a:t>
            </a:r>
            <a:r>
              <a:rPr lang="pt-BR" dirty="0" smtClean="0"/>
              <a:t>a um determinado </a:t>
            </a:r>
            <a:r>
              <a:rPr lang="pt-BR" dirty="0"/>
              <a:t>problema de regressão</a:t>
            </a:r>
            <a:r>
              <a:rPr lang="pt-BR" dirty="0" smtClean="0"/>
              <a:t>.</a:t>
            </a:r>
          </a:p>
          <a:p>
            <a:r>
              <a:rPr lang="pt-BR" dirty="0"/>
              <a:t>Uma estratégia </a:t>
            </a:r>
            <a:r>
              <a:rPr lang="pt-BR" dirty="0" smtClean="0"/>
              <a:t>simples para </a:t>
            </a:r>
            <a:r>
              <a:rPr lang="pt-BR" dirty="0"/>
              <a:t>selecionar o modelo é comparar os erros de treinamento e </a:t>
            </a:r>
            <a:r>
              <a:rPr lang="pt-BR" dirty="0" smtClean="0"/>
              <a:t>validação/teste.</a:t>
            </a:r>
          </a:p>
          <a:p>
            <a:r>
              <a:rPr lang="pt-BR" dirty="0" smtClean="0"/>
              <a:t>Para isso, dividimos o conjunto de amostras em um conjunto usado para </a:t>
            </a:r>
            <a:r>
              <a:rPr lang="pt-BR" b="1" i="1" dirty="0" smtClean="0"/>
              <a:t>treinar</a:t>
            </a:r>
            <a:r>
              <a:rPr lang="pt-BR" dirty="0" smtClean="0"/>
              <a:t> o modelo e outro apenas para </a:t>
            </a:r>
            <a:r>
              <a:rPr lang="pt-BR" b="1" i="1" dirty="0" smtClean="0"/>
              <a:t>validá-lo</a:t>
            </a:r>
            <a:r>
              <a:rPr lang="pt-BR" dirty="0" smtClean="0"/>
              <a:t>. A ideia é que ambos tenham amostras diferentes, mas que os conjuntos sejam </a:t>
            </a:r>
            <a:r>
              <a:rPr lang="pt-BR" b="1" i="1" dirty="0" smtClean="0"/>
              <a:t>representativos</a:t>
            </a:r>
            <a:r>
              <a:rPr lang="pt-BR" dirty="0" smtClean="0"/>
              <a:t> do fenômeno sendo modelado.</a:t>
            </a:r>
            <a:endParaRPr lang="pt-BR" dirty="0"/>
          </a:p>
        </p:txBody>
      </p:sp>
    </p:spTree>
    <p:extLst>
      <p:ext uri="{BB962C8B-B14F-4D97-AF65-F5344CB8AC3E}">
        <p14:creationId xmlns:p14="http://schemas.microsoft.com/office/powerpoint/2010/main" val="17642662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04490"/>
            <a:ext cx="10515600" cy="902566"/>
          </a:xfrm>
        </p:spPr>
        <p:txBody>
          <a:bodyPr/>
          <a:lstStyle/>
          <a:p>
            <a:r>
              <a:rPr lang="pt-BR" dirty="0"/>
              <a:t>A maldição da complexidade</a:t>
            </a:r>
          </a:p>
        </p:txBody>
      </p:sp>
      <p:sp>
        <p:nvSpPr>
          <p:cNvPr id="3" name="Content Placeholder 2"/>
          <p:cNvSpPr>
            <a:spLocks noGrp="1"/>
          </p:cNvSpPr>
          <p:nvPr>
            <p:ph idx="1"/>
          </p:nvPr>
        </p:nvSpPr>
        <p:spPr>
          <a:xfrm>
            <a:off x="838200" y="1078488"/>
            <a:ext cx="11134725" cy="2859287"/>
          </a:xfrm>
        </p:spPr>
        <p:txBody>
          <a:bodyPr>
            <a:normAutofit fontScale="85000" lnSpcReduction="10000"/>
          </a:bodyPr>
          <a:lstStyle/>
          <a:p>
            <a:r>
              <a:rPr lang="pt-BR" dirty="0" smtClean="0"/>
              <a:t>O </a:t>
            </a:r>
            <a:r>
              <a:rPr lang="pt-BR" b="1" i="1" dirty="0"/>
              <a:t>erro de </a:t>
            </a:r>
            <a:r>
              <a:rPr lang="pt-BR" b="1" i="1" dirty="0" smtClean="0"/>
              <a:t>treinamento </a:t>
            </a:r>
            <a:r>
              <a:rPr lang="pt-BR" dirty="0" smtClean="0"/>
              <a:t>diminui </a:t>
            </a:r>
            <a:r>
              <a:rPr lang="pt-BR" dirty="0"/>
              <a:t>com o aumento da ordem do polinômio, porém, isso não significa que estamos construindo um modelo melhor.</a:t>
            </a:r>
          </a:p>
          <a:p>
            <a:r>
              <a:rPr lang="pt-BR" dirty="0"/>
              <a:t>Modelos </a:t>
            </a:r>
            <a:r>
              <a:rPr lang="pt-BR" dirty="0" smtClean="0"/>
              <a:t>mais complexos </a:t>
            </a:r>
            <a:r>
              <a:rPr lang="pt-BR" dirty="0"/>
              <a:t>com erro de treinamento pequeno não necessariamente são modelos que melhor </a:t>
            </a:r>
            <a:r>
              <a:rPr lang="pt-BR" b="1" i="1" dirty="0"/>
              <a:t>generalizam</a:t>
            </a:r>
            <a:r>
              <a:rPr lang="pt-BR" dirty="0"/>
              <a:t> </a:t>
            </a:r>
            <a:r>
              <a:rPr lang="pt-BR" dirty="0" smtClean="0"/>
              <a:t>(ou seja, apresentam </a:t>
            </a:r>
            <a:r>
              <a:rPr lang="pt-BR" dirty="0"/>
              <a:t>alto </a:t>
            </a:r>
            <a:r>
              <a:rPr lang="pt-BR" b="1" i="1" dirty="0"/>
              <a:t>erro de validação</a:t>
            </a:r>
            <a:r>
              <a:rPr lang="pt-BR" dirty="0"/>
              <a:t>).</a:t>
            </a:r>
          </a:p>
          <a:p>
            <a:r>
              <a:rPr lang="pt-BR" b="1" i="1" dirty="0"/>
              <a:t>Modelos ótimos </a:t>
            </a:r>
            <a:r>
              <a:rPr lang="pt-BR" dirty="0"/>
              <a:t>conseguem, </a:t>
            </a:r>
            <a:r>
              <a:rPr lang="pt-BR" b="1" i="1" dirty="0"/>
              <a:t>generalizar</a:t>
            </a:r>
            <a:r>
              <a:rPr lang="pt-BR" dirty="0"/>
              <a:t>, ou </a:t>
            </a:r>
            <a:r>
              <a:rPr lang="pt-BR" dirty="0" smtClean="0"/>
              <a:t>seja, </a:t>
            </a:r>
            <a:r>
              <a:rPr lang="pt-BR" dirty="0"/>
              <a:t>mapear valores não vistos durante o treinamento em valores muito próximos dos </a:t>
            </a:r>
            <a:r>
              <a:rPr lang="pt-BR" dirty="0" smtClean="0"/>
              <a:t>verdadeiros.</a:t>
            </a:r>
          </a:p>
          <a:p>
            <a:r>
              <a:rPr lang="pt-BR" dirty="0" smtClean="0"/>
              <a:t>Em outras palavras, modelos que </a:t>
            </a:r>
            <a:r>
              <a:rPr lang="pt-BR" b="1" i="1" dirty="0" smtClean="0"/>
              <a:t>generalizam</a:t>
            </a:r>
            <a:r>
              <a:rPr lang="pt-BR" dirty="0" smtClean="0"/>
              <a:t> bem apresentam </a:t>
            </a:r>
            <a:r>
              <a:rPr lang="pt-BR" b="1" i="1" dirty="0" smtClean="0"/>
              <a:t>erro de validação</a:t>
            </a:r>
            <a:r>
              <a:rPr lang="pt-BR" dirty="0"/>
              <a:t> </a:t>
            </a:r>
            <a:r>
              <a:rPr lang="pt-BR" dirty="0" smtClean="0"/>
              <a:t>próximo ao do </a:t>
            </a:r>
            <a:r>
              <a:rPr lang="pt-BR" b="1" i="1" dirty="0" smtClean="0"/>
              <a:t>erro de treinamento</a:t>
            </a:r>
            <a:r>
              <a:rPr lang="pt-BR" dirty="0" smtClean="0"/>
              <a:t>.</a:t>
            </a:r>
            <a:endParaRPr lang="pt-BR" dirty="0"/>
          </a:p>
        </p:txBody>
      </p:sp>
      <p:sp>
        <p:nvSpPr>
          <p:cNvPr id="6" name="Rectangle 5"/>
          <p:cNvSpPr/>
          <p:nvPr/>
        </p:nvSpPr>
        <p:spPr>
          <a:xfrm>
            <a:off x="8771895" y="3856306"/>
            <a:ext cx="3064933" cy="2862322"/>
          </a:xfrm>
          <a:prstGeom prst="rect">
            <a:avLst/>
          </a:prstGeom>
        </p:spPr>
        <p:txBody>
          <a:bodyPr wrap="square">
            <a:spAutoFit/>
          </a:bodyPr>
          <a:lstStyle/>
          <a:p>
            <a:r>
              <a:rPr lang="pt-BR" sz="1200" dirty="0">
                <a:solidFill>
                  <a:srgbClr val="008000"/>
                </a:solidFill>
                <a:highlight>
                  <a:srgbClr val="FFFFFF"/>
                </a:highlight>
              </a:rPr>
              <a:t># Training set size.</a:t>
            </a:r>
            <a:endParaRPr lang="pt-BR" sz="1200" dirty="0">
              <a:solidFill>
                <a:srgbClr val="000000"/>
              </a:solidFill>
              <a:highlight>
                <a:srgbClr val="FFFFFF"/>
              </a:highlight>
            </a:endParaRPr>
          </a:p>
          <a:p>
            <a:r>
              <a:rPr lang="pt-BR" sz="1200" dirty="0">
                <a:solidFill>
                  <a:srgbClr val="000000"/>
                </a:solidFill>
                <a:highlight>
                  <a:srgbClr val="FFFFFF"/>
                </a:highlight>
              </a:rPr>
              <a:t>N</a:t>
            </a:r>
            <a:r>
              <a:rPr lang="pt-BR" sz="1200" dirty="0" smtClean="0">
                <a:solidFill>
                  <a:srgbClr val="000000"/>
                </a:solidFill>
                <a:highlight>
                  <a:srgbClr val="FFFFFF"/>
                </a:highlight>
              </a:rPr>
              <a:t>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smtClean="0">
                <a:solidFill>
                  <a:srgbClr val="FF0000"/>
                </a:solidFill>
                <a:highlight>
                  <a:srgbClr val="FFFFFF"/>
                </a:highlight>
              </a:rPr>
              <a:t>24</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pt-BR" sz="1200" dirty="0">
                <a:solidFill>
                  <a:srgbClr val="008000"/>
                </a:solidFill>
                <a:highlight>
                  <a:srgbClr val="FFFFFF"/>
                </a:highlight>
              </a:rPr>
              <a:t># Create training set.</a:t>
            </a:r>
            <a:endParaRPr lang="pt-BR" sz="1200" dirty="0">
              <a:solidFill>
                <a:srgbClr val="000000"/>
              </a:solidFill>
              <a:highlight>
                <a:srgbClr val="FFFFFF"/>
              </a:highlight>
            </a:endParaRPr>
          </a:p>
          <a:p>
            <a:r>
              <a:rPr lang="en-US" sz="1200" dirty="0">
                <a:solidFill>
                  <a:srgbClr val="000000"/>
                </a:solidFill>
                <a:highlight>
                  <a:srgbClr val="FFFFFF"/>
                </a:highlight>
              </a:rPr>
              <a:t>x1 </a:t>
            </a:r>
            <a:r>
              <a:rPr lang="en-US" sz="1200" b="1" dirty="0">
                <a:solidFill>
                  <a:srgbClr val="000080"/>
                </a:solidFill>
                <a:highlight>
                  <a:srgbClr val="FFFFFF"/>
                </a:highlight>
              </a:rPr>
              <a:t>=</a:t>
            </a:r>
            <a:r>
              <a:rPr lang="en-US" sz="1200" dirty="0">
                <a:solidFill>
                  <a:srgbClr val="000000"/>
                </a:solidFill>
                <a:highlight>
                  <a:srgbClr val="FFFFFF"/>
                </a:highlight>
              </a:rPr>
              <a:t> </a:t>
            </a:r>
            <a:r>
              <a:rPr lang="en-US" sz="1200" dirty="0" err="1">
                <a:solidFill>
                  <a:srgbClr val="000000"/>
                </a:solidFill>
                <a:highlight>
                  <a:srgbClr val="FFFFFF"/>
                </a:highlight>
              </a:rPr>
              <a:t>np</a:t>
            </a:r>
            <a:r>
              <a:rPr lang="en-US" sz="1200" b="1" dirty="0" err="1">
                <a:solidFill>
                  <a:srgbClr val="000080"/>
                </a:solidFill>
                <a:highlight>
                  <a:srgbClr val="FFFFFF"/>
                </a:highlight>
              </a:rPr>
              <a:t>.</a:t>
            </a:r>
            <a:r>
              <a:rPr lang="en-US" sz="1200" dirty="0" err="1">
                <a:solidFill>
                  <a:srgbClr val="000000"/>
                </a:solidFill>
                <a:highlight>
                  <a:srgbClr val="FFFFFF"/>
                </a:highlight>
              </a:rPr>
              <a:t>linspace</a:t>
            </a:r>
            <a:r>
              <a:rPr lang="en-US" sz="1200" b="1" dirty="0">
                <a:solidFill>
                  <a:srgbClr val="000080"/>
                </a:solidFill>
                <a:highlight>
                  <a:srgbClr val="FFFFFF"/>
                </a:highlight>
              </a:rPr>
              <a:t>(-</a:t>
            </a:r>
            <a:r>
              <a:rPr lang="en-US" sz="1200" dirty="0">
                <a:solidFill>
                  <a:srgbClr val="FF0000"/>
                </a:solidFill>
                <a:highlight>
                  <a:srgbClr val="FFFFFF"/>
                </a:highlight>
              </a:rPr>
              <a:t>3</a:t>
            </a:r>
            <a:r>
              <a:rPr lang="en-US" sz="1200" b="1" dirty="0">
                <a:solidFill>
                  <a:srgbClr val="000080"/>
                </a:solidFill>
                <a:highlight>
                  <a:srgbClr val="FFFFFF"/>
                </a:highlight>
              </a:rPr>
              <a:t>,</a:t>
            </a:r>
            <a:r>
              <a:rPr lang="en-US" sz="1200" dirty="0">
                <a:solidFill>
                  <a:srgbClr val="000000"/>
                </a:solidFill>
                <a:highlight>
                  <a:srgbClr val="FFFFFF"/>
                </a:highlight>
              </a:rPr>
              <a:t> </a:t>
            </a:r>
            <a:r>
              <a:rPr lang="en-US" sz="1200" dirty="0">
                <a:solidFill>
                  <a:srgbClr val="FF0000"/>
                </a:solidFill>
                <a:highlight>
                  <a:srgbClr val="FFFFFF"/>
                </a:highlight>
              </a:rPr>
              <a:t>3</a:t>
            </a:r>
            <a:r>
              <a:rPr lang="en-US" sz="1200" b="1" dirty="0">
                <a:solidFill>
                  <a:srgbClr val="000080"/>
                </a:solidFill>
                <a:highlight>
                  <a:srgbClr val="FFFFFF"/>
                </a:highlight>
              </a:rPr>
              <a:t>,</a:t>
            </a:r>
            <a:r>
              <a:rPr lang="en-US" sz="1200" dirty="0">
                <a:solidFill>
                  <a:srgbClr val="000000"/>
                </a:solidFill>
                <a:highlight>
                  <a:srgbClr val="FFFFFF"/>
                </a:highlight>
              </a:rPr>
              <a:t> </a:t>
            </a:r>
            <a:r>
              <a:rPr lang="en-US" sz="1200" dirty="0" smtClean="0">
                <a:solidFill>
                  <a:srgbClr val="000000"/>
                </a:solidFill>
                <a:highlight>
                  <a:srgbClr val="FFFFFF"/>
                </a:highlight>
              </a:rPr>
              <a:t>N</a:t>
            </a:r>
            <a:r>
              <a:rPr lang="en-US" sz="1200" b="1" dirty="0" smtClean="0">
                <a:solidFill>
                  <a:srgbClr val="000080"/>
                </a:solidFill>
                <a:highlight>
                  <a:srgbClr val="FFFFFF"/>
                </a:highlight>
              </a:rPr>
              <a:t>).</a:t>
            </a:r>
            <a:r>
              <a:rPr lang="en-US" sz="1200" dirty="0" smtClean="0">
                <a:solidFill>
                  <a:srgbClr val="000000"/>
                </a:solidFill>
                <a:highlight>
                  <a:srgbClr val="FFFFFF"/>
                </a:highlight>
              </a:rPr>
              <a:t>reshape</a:t>
            </a:r>
            <a:r>
              <a:rPr lang="en-US" sz="1200" b="1" dirty="0" smtClean="0">
                <a:solidFill>
                  <a:srgbClr val="000080"/>
                </a:solidFill>
                <a:highlight>
                  <a:srgbClr val="FFFFFF"/>
                </a:highlight>
              </a:rPr>
              <a:t>(</a:t>
            </a:r>
            <a:r>
              <a:rPr lang="en-US" sz="1200" dirty="0">
                <a:solidFill>
                  <a:srgbClr val="000000"/>
                </a:solidFill>
                <a:highlight>
                  <a:srgbClr val="FFFFFF"/>
                </a:highlight>
              </a:rPr>
              <a:t>N</a:t>
            </a:r>
            <a:r>
              <a:rPr lang="en-US" sz="1200" b="1" dirty="0" smtClean="0">
                <a:solidFill>
                  <a:srgbClr val="000080"/>
                </a:solidFill>
                <a:highlight>
                  <a:srgbClr val="FFFFFF"/>
                </a:highlight>
              </a:rPr>
              <a:t>,</a:t>
            </a:r>
            <a:r>
              <a:rPr lang="en-US" sz="1200" dirty="0" smtClean="0">
                <a:solidFill>
                  <a:srgbClr val="000000"/>
                </a:solidFill>
                <a:highlight>
                  <a:srgbClr val="FFFFFF"/>
                </a:highlight>
              </a:rPr>
              <a:t> </a:t>
            </a:r>
            <a:r>
              <a:rPr lang="en-US" sz="1200" dirty="0">
                <a:solidFill>
                  <a:srgbClr val="FF0000"/>
                </a:solidFill>
                <a:highlight>
                  <a:srgbClr val="FFFFFF"/>
                </a:highlight>
              </a:rPr>
              <a:t>1</a:t>
            </a:r>
            <a:r>
              <a:rPr lang="en-US" sz="1200" b="1" dirty="0">
                <a:solidFill>
                  <a:srgbClr val="000080"/>
                </a:solidFill>
                <a:highlight>
                  <a:srgbClr val="FFFFFF"/>
                </a:highlight>
              </a:rPr>
              <a:t>)</a:t>
            </a:r>
            <a:endParaRPr lang="en-US" sz="1200" dirty="0">
              <a:solidFill>
                <a:srgbClr val="000000"/>
              </a:solidFill>
              <a:highlight>
                <a:srgbClr val="FFFFFF"/>
              </a:highlight>
            </a:endParaRPr>
          </a:p>
          <a:p>
            <a:r>
              <a:rPr lang="es-ES" sz="1200" dirty="0">
                <a:solidFill>
                  <a:srgbClr val="000000"/>
                </a:solidFill>
                <a:highlight>
                  <a:srgbClr val="FFFFFF"/>
                </a:highlight>
              </a:rPr>
              <a:t>y </a:t>
            </a:r>
            <a:r>
              <a:rPr lang="es-ES" sz="1200" b="1" dirty="0">
                <a:solidFill>
                  <a:srgbClr val="000080"/>
                </a:solidFill>
                <a:highlight>
                  <a:srgbClr val="FFFFFF"/>
                </a:highlight>
              </a:rPr>
              <a:t>=</a:t>
            </a:r>
            <a:r>
              <a:rPr lang="es-ES" sz="1200" dirty="0">
                <a:solidFill>
                  <a:srgbClr val="000000"/>
                </a:solidFill>
                <a:highlight>
                  <a:srgbClr val="FFFFFF"/>
                </a:highlight>
              </a:rPr>
              <a:t> </a:t>
            </a:r>
            <a:r>
              <a:rPr lang="es-ES" sz="1200" dirty="0">
                <a:solidFill>
                  <a:srgbClr val="FF0000"/>
                </a:solidFill>
                <a:highlight>
                  <a:srgbClr val="FFFFFF"/>
                </a:highlight>
              </a:rPr>
              <a:t>2</a:t>
            </a:r>
            <a:r>
              <a:rPr lang="es-ES" sz="1200" dirty="0">
                <a:solidFill>
                  <a:srgbClr val="000000"/>
                </a:solidFill>
                <a:highlight>
                  <a:srgbClr val="FFFFFF"/>
                </a:highlight>
              </a:rPr>
              <a:t> </a:t>
            </a:r>
            <a:r>
              <a:rPr lang="es-ES" sz="1200" b="1" dirty="0">
                <a:solidFill>
                  <a:srgbClr val="000080"/>
                </a:solidFill>
                <a:highlight>
                  <a:srgbClr val="FFFFFF"/>
                </a:highlight>
              </a:rPr>
              <a:t>+</a:t>
            </a:r>
            <a:r>
              <a:rPr lang="es-ES" sz="1200" dirty="0">
                <a:solidFill>
                  <a:srgbClr val="000000"/>
                </a:solidFill>
                <a:highlight>
                  <a:srgbClr val="FFFFFF"/>
                </a:highlight>
              </a:rPr>
              <a:t> x1 </a:t>
            </a:r>
            <a:r>
              <a:rPr lang="es-ES" sz="1200" b="1" dirty="0">
                <a:solidFill>
                  <a:srgbClr val="000080"/>
                </a:solidFill>
                <a:highlight>
                  <a:srgbClr val="FFFFFF"/>
                </a:highlight>
              </a:rPr>
              <a:t>+</a:t>
            </a:r>
            <a:r>
              <a:rPr lang="es-ES" sz="1200" dirty="0">
                <a:solidFill>
                  <a:srgbClr val="000000"/>
                </a:solidFill>
                <a:highlight>
                  <a:srgbClr val="FFFFFF"/>
                </a:highlight>
              </a:rPr>
              <a:t> </a:t>
            </a:r>
            <a:r>
              <a:rPr lang="es-ES" sz="1200" dirty="0">
                <a:solidFill>
                  <a:srgbClr val="FF0000"/>
                </a:solidFill>
                <a:highlight>
                  <a:srgbClr val="FFFFFF"/>
                </a:highlight>
              </a:rPr>
              <a:t>0.5</a:t>
            </a:r>
            <a:r>
              <a:rPr lang="es-ES" sz="1200" b="1" dirty="0">
                <a:solidFill>
                  <a:srgbClr val="000080"/>
                </a:solidFill>
                <a:highlight>
                  <a:srgbClr val="FFFFFF"/>
                </a:highlight>
              </a:rPr>
              <a:t>*</a:t>
            </a:r>
            <a:r>
              <a:rPr lang="es-ES" sz="1200" dirty="0">
                <a:solidFill>
                  <a:srgbClr val="000000"/>
                </a:solidFill>
                <a:highlight>
                  <a:srgbClr val="FFFFFF"/>
                </a:highlight>
              </a:rPr>
              <a:t>x1</a:t>
            </a:r>
            <a:r>
              <a:rPr lang="es-ES" sz="1200" b="1" dirty="0">
                <a:solidFill>
                  <a:srgbClr val="000080"/>
                </a:solidFill>
                <a:highlight>
                  <a:srgbClr val="FFFFFF"/>
                </a:highlight>
              </a:rPr>
              <a:t>**</a:t>
            </a:r>
            <a:r>
              <a:rPr lang="es-ES" sz="1200" dirty="0">
                <a:solidFill>
                  <a:srgbClr val="FF0000"/>
                </a:solidFill>
                <a:highlight>
                  <a:srgbClr val="FFFFFF"/>
                </a:highlight>
              </a:rPr>
              <a:t>2</a:t>
            </a:r>
            <a:r>
              <a:rPr lang="es-ES" sz="1200" b="1" dirty="0">
                <a:solidFill>
                  <a:srgbClr val="000080"/>
                </a:solidFill>
                <a:highlight>
                  <a:srgbClr val="FFFFFF"/>
                </a:highlight>
              </a:rPr>
              <a:t>;</a:t>
            </a:r>
            <a:endParaRPr lang="es-ES" sz="1200" dirty="0">
              <a:solidFill>
                <a:srgbClr val="000000"/>
              </a:solidFill>
              <a:highlight>
                <a:srgbClr val="FFFFFF"/>
              </a:highlight>
            </a:endParaRPr>
          </a:p>
          <a:p>
            <a:r>
              <a:rPr lang="pt-BR" sz="1200" dirty="0">
                <a:solidFill>
                  <a:srgbClr val="000000"/>
                </a:solidFill>
                <a:highlight>
                  <a:srgbClr val="FFFFFF"/>
                </a:highlight>
              </a:rPr>
              <a:t>y_noisy </a:t>
            </a:r>
            <a:r>
              <a:rPr lang="pt-BR" sz="1200" b="1" dirty="0">
                <a:solidFill>
                  <a:srgbClr val="000080"/>
                </a:solidFill>
                <a:highlight>
                  <a:srgbClr val="FFFFFF"/>
                </a:highlight>
              </a:rPr>
              <a:t>=</a:t>
            </a:r>
            <a:r>
              <a:rPr lang="pt-BR" sz="1200" dirty="0">
                <a:solidFill>
                  <a:srgbClr val="000000"/>
                </a:solidFill>
                <a:highlight>
                  <a:srgbClr val="FFFFFF"/>
                </a:highlight>
              </a:rPr>
              <a:t> y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smtClean="0">
                <a:solidFill>
                  <a:srgbClr val="000000"/>
                </a:solidFill>
                <a:highlight>
                  <a:srgbClr val="FFFFFF"/>
                </a:highlight>
              </a:rPr>
              <a:t>np</a:t>
            </a:r>
            <a:r>
              <a:rPr lang="pt-BR" sz="1200" b="1" dirty="0" smtClean="0">
                <a:solidFill>
                  <a:srgbClr val="000080"/>
                </a:solidFill>
                <a:highlight>
                  <a:srgbClr val="FFFFFF"/>
                </a:highlight>
              </a:rPr>
              <a:t>.</a:t>
            </a:r>
            <a:r>
              <a:rPr lang="pt-BR" sz="1200" dirty="0" smtClean="0">
                <a:solidFill>
                  <a:srgbClr val="000000"/>
                </a:solidFill>
                <a:highlight>
                  <a:srgbClr val="FFFFFF"/>
                </a:highlight>
              </a:rPr>
              <a:t>random</a:t>
            </a:r>
            <a:r>
              <a:rPr lang="pt-BR" sz="1200" b="1" dirty="0" smtClean="0">
                <a:solidFill>
                  <a:srgbClr val="000080"/>
                </a:solidFill>
                <a:highlight>
                  <a:srgbClr val="FFFFFF"/>
                </a:highlight>
              </a:rPr>
              <a:t>.</a:t>
            </a:r>
            <a:r>
              <a:rPr lang="pt-BR" sz="1200" dirty="0" smtClean="0">
                <a:solidFill>
                  <a:srgbClr val="000000"/>
                </a:solidFill>
                <a:highlight>
                  <a:srgbClr val="FFFFFF"/>
                </a:highlight>
              </a:rPr>
              <a:t>randn</a:t>
            </a:r>
            <a:r>
              <a:rPr lang="pt-BR" sz="1200" b="1" dirty="0" smtClean="0">
                <a:solidFill>
                  <a:srgbClr val="000080"/>
                </a:solidFill>
                <a:highlight>
                  <a:srgbClr val="FFFFFF"/>
                </a:highlight>
              </a:rPr>
              <a:t>(</a:t>
            </a:r>
            <a:r>
              <a:rPr lang="pt-BR" sz="1200" dirty="0">
                <a:solidFill>
                  <a:srgbClr val="000000"/>
                </a:solidFill>
                <a:highlight>
                  <a:srgbClr val="FFFFFF"/>
                </a:highlight>
              </a:rPr>
              <a:t>N</a:t>
            </a:r>
            <a:r>
              <a:rPr lang="pt-BR" sz="1200" b="1" dirty="0" smtClean="0">
                <a:solidFill>
                  <a:srgbClr val="000080"/>
                </a:solidFill>
                <a:highlight>
                  <a:srgbClr val="FFFFFF"/>
                </a:highlight>
              </a:rPr>
              <a:t>,</a:t>
            </a:r>
            <a:r>
              <a:rPr lang="pt-BR" sz="1200" dirty="0" smtClean="0">
                <a:solidFill>
                  <a:srgbClr val="000000"/>
                </a:solidFill>
                <a:highlight>
                  <a:srgbClr val="FFFFFF"/>
                </a:highlight>
              </a:rPr>
              <a:t> </a:t>
            </a:r>
            <a:r>
              <a:rPr lang="pt-BR" sz="1200" dirty="0">
                <a:solidFill>
                  <a:srgbClr val="FF0000"/>
                </a:solidFill>
                <a:highlight>
                  <a:srgbClr val="FFFFFF"/>
                </a:highlight>
              </a:rPr>
              <a:t>1</a:t>
            </a:r>
            <a:r>
              <a:rPr lang="pt-BR" sz="1200" b="1" dirty="0">
                <a:solidFill>
                  <a:srgbClr val="000080"/>
                </a:solidFill>
                <a:highlight>
                  <a:srgbClr val="FFFFFF"/>
                </a:highlight>
              </a:rPr>
              <a:t>)</a:t>
            </a:r>
          </a:p>
          <a:p>
            <a:endParaRPr lang="pt-BR" sz="1200" b="1" dirty="0">
              <a:solidFill>
                <a:srgbClr val="000080"/>
              </a:solidFill>
              <a:highlight>
                <a:srgbClr val="FFFFFF"/>
              </a:highlight>
            </a:endParaRPr>
          </a:p>
          <a:p>
            <a:r>
              <a:rPr lang="pt-BR" sz="1200" dirty="0">
                <a:solidFill>
                  <a:srgbClr val="008000"/>
                </a:solidFill>
                <a:highlight>
                  <a:srgbClr val="FFFFFF"/>
                </a:highlight>
              </a:rPr>
              <a:t># Validation set size.</a:t>
            </a:r>
            <a:endParaRPr lang="pt-BR" sz="1200" dirty="0">
              <a:solidFill>
                <a:srgbClr val="000000"/>
              </a:solidFill>
              <a:highlight>
                <a:srgbClr val="FFFFFF"/>
              </a:highlight>
            </a:endParaRPr>
          </a:p>
          <a:p>
            <a:r>
              <a:rPr lang="pt-BR" sz="1200" dirty="0" smtClean="0">
                <a:solidFill>
                  <a:srgbClr val="000000"/>
                </a:solidFill>
                <a:highlight>
                  <a:srgbClr val="FFFFFF"/>
                </a:highlight>
              </a:rPr>
              <a:t>N </a:t>
            </a:r>
            <a:r>
              <a:rPr lang="pt-BR" sz="1200" b="1" dirty="0" smtClean="0">
                <a:solidFill>
                  <a:srgbClr val="000080"/>
                </a:solidFill>
                <a:highlight>
                  <a:srgbClr val="FFFFFF"/>
                </a:highlight>
              </a:rPr>
              <a:t>=</a:t>
            </a:r>
            <a:r>
              <a:rPr lang="pt-BR" sz="1200" dirty="0" smtClean="0">
                <a:solidFill>
                  <a:srgbClr val="000000"/>
                </a:solidFill>
                <a:highlight>
                  <a:srgbClr val="FFFFFF"/>
                </a:highlight>
              </a:rPr>
              <a:t> </a:t>
            </a:r>
            <a:r>
              <a:rPr lang="pt-BR" sz="1200" dirty="0" smtClean="0">
                <a:solidFill>
                  <a:srgbClr val="FF0000"/>
                </a:solidFill>
                <a:highlight>
                  <a:srgbClr val="FFFFFF"/>
                </a:highlight>
              </a:rPr>
              <a:t>6</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pt-BR" sz="1200" dirty="0">
                <a:solidFill>
                  <a:srgbClr val="008000"/>
                </a:solidFill>
                <a:highlight>
                  <a:srgbClr val="FFFFFF"/>
                </a:highlight>
              </a:rPr>
              <a:t># Create training set.</a:t>
            </a:r>
            <a:endParaRPr lang="pt-BR" sz="1200" dirty="0">
              <a:solidFill>
                <a:srgbClr val="000000"/>
              </a:solidFill>
              <a:highlight>
                <a:srgbClr val="FFFFFF"/>
              </a:highlight>
            </a:endParaRPr>
          </a:p>
          <a:p>
            <a:r>
              <a:rPr lang="en-US" sz="1200" dirty="0">
                <a:solidFill>
                  <a:srgbClr val="000000"/>
                </a:solidFill>
                <a:highlight>
                  <a:srgbClr val="FFFFFF"/>
                </a:highlight>
              </a:rPr>
              <a:t>x1 </a:t>
            </a:r>
            <a:r>
              <a:rPr lang="en-US" sz="1200" b="1" dirty="0">
                <a:solidFill>
                  <a:srgbClr val="000080"/>
                </a:solidFill>
                <a:highlight>
                  <a:srgbClr val="FFFFFF"/>
                </a:highlight>
              </a:rPr>
              <a:t>=</a:t>
            </a:r>
            <a:r>
              <a:rPr lang="en-US" sz="1200" dirty="0">
                <a:solidFill>
                  <a:srgbClr val="000000"/>
                </a:solidFill>
                <a:highlight>
                  <a:srgbClr val="FFFFFF"/>
                </a:highlight>
              </a:rPr>
              <a:t> </a:t>
            </a:r>
            <a:r>
              <a:rPr lang="en-US" sz="1200" dirty="0" err="1">
                <a:solidFill>
                  <a:srgbClr val="000000"/>
                </a:solidFill>
                <a:highlight>
                  <a:srgbClr val="FFFFFF"/>
                </a:highlight>
              </a:rPr>
              <a:t>np</a:t>
            </a:r>
            <a:r>
              <a:rPr lang="en-US" sz="1200" b="1" dirty="0" err="1">
                <a:solidFill>
                  <a:srgbClr val="000080"/>
                </a:solidFill>
                <a:highlight>
                  <a:srgbClr val="FFFFFF"/>
                </a:highlight>
              </a:rPr>
              <a:t>.</a:t>
            </a:r>
            <a:r>
              <a:rPr lang="en-US" sz="1200" dirty="0" err="1">
                <a:solidFill>
                  <a:srgbClr val="000000"/>
                </a:solidFill>
                <a:highlight>
                  <a:srgbClr val="FFFFFF"/>
                </a:highlight>
              </a:rPr>
              <a:t>linspace</a:t>
            </a:r>
            <a:r>
              <a:rPr lang="en-US" sz="1200" b="1" dirty="0">
                <a:solidFill>
                  <a:srgbClr val="000080"/>
                </a:solidFill>
                <a:highlight>
                  <a:srgbClr val="FFFFFF"/>
                </a:highlight>
              </a:rPr>
              <a:t>(-</a:t>
            </a:r>
            <a:r>
              <a:rPr lang="en-US" sz="1200" dirty="0">
                <a:solidFill>
                  <a:srgbClr val="FF0000"/>
                </a:solidFill>
                <a:highlight>
                  <a:srgbClr val="FFFFFF"/>
                </a:highlight>
              </a:rPr>
              <a:t>3</a:t>
            </a:r>
            <a:r>
              <a:rPr lang="en-US" sz="1200" b="1" dirty="0">
                <a:solidFill>
                  <a:srgbClr val="000080"/>
                </a:solidFill>
                <a:highlight>
                  <a:srgbClr val="FFFFFF"/>
                </a:highlight>
              </a:rPr>
              <a:t>,</a:t>
            </a:r>
            <a:r>
              <a:rPr lang="en-US" sz="1200" dirty="0">
                <a:solidFill>
                  <a:srgbClr val="000000"/>
                </a:solidFill>
                <a:highlight>
                  <a:srgbClr val="FFFFFF"/>
                </a:highlight>
              </a:rPr>
              <a:t> </a:t>
            </a:r>
            <a:r>
              <a:rPr lang="en-US" sz="1200" dirty="0">
                <a:solidFill>
                  <a:srgbClr val="FF0000"/>
                </a:solidFill>
                <a:highlight>
                  <a:srgbClr val="FFFFFF"/>
                </a:highlight>
              </a:rPr>
              <a:t>3</a:t>
            </a:r>
            <a:r>
              <a:rPr lang="en-US" sz="1200" b="1" dirty="0">
                <a:solidFill>
                  <a:srgbClr val="000080"/>
                </a:solidFill>
                <a:highlight>
                  <a:srgbClr val="FFFFFF"/>
                </a:highlight>
              </a:rPr>
              <a:t>,</a:t>
            </a:r>
            <a:r>
              <a:rPr lang="en-US" sz="1200" dirty="0">
                <a:solidFill>
                  <a:srgbClr val="000000"/>
                </a:solidFill>
                <a:highlight>
                  <a:srgbClr val="FFFFFF"/>
                </a:highlight>
              </a:rPr>
              <a:t> M</a:t>
            </a:r>
            <a:r>
              <a:rPr lang="en-US" sz="1200" b="1" dirty="0">
                <a:solidFill>
                  <a:srgbClr val="000080"/>
                </a:solidFill>
                <a:highlight>
                  <a:srgbClr val="FFFFFF"/>
                </a:highlight>
              </a:rPr>
              <a:t>).</a:t>
            </a:r>
            <a:r>
              <a:rPr lang="en-US" sz="1200" dirty="0" smtClean="0">
                <a:solidFill>
                  <a:srgbClr val="000000"/>
                </a:solidFill>
                <a:highlight>
                  <a:srgbClr val="FFFFFF"/>
                </a:highlight>
              </a:rPr>
              <a:t>reshape</a:t>
            </a:r>
            <a:r>
              <a:rPr lang="en-US" sz="1200" b="1" dirty="0" smtClean="0">
                <a:solidFill>
                  <a:srgbClr val="000080"/>
                </a:solidFill>
                <a:highlight>
                  <a:srgbClr val="FFFFFF"/>
                </a:highlight>
              </a:rPr>
              <a:t>(</a:t>
            </a:r>
            <a:r>
              <a:rPr lang="en-US" sz="1200" dirty="0">
                <a:solidFill>
                  <a:srgbClr val="000000"/>
                </a:solidFill>
                <a:highlight>
                  <a:srgbClr val="FFFFFF"/>
                </a:highlight>
              </a:rPr>
              <a:t>N</a:t>
            </a:r>
            <a:r>
              <a:rPr lang="en-US" sz="1200" b="1" dirty="0" smtClean="0">
                <a:solidFill>
                  <a:srgbClr val="000080"/>
                </a:solidFill>
                <a:highlight>
                  <a:srgbClr val="FFFFFF"/>
                </a:highlight>
              </a:rPr>
              <a:t>,</a:t>
            </a:r>
            <a:r>
              <a:rPr lang="en-US" sz="1200" dirty="0" smtClean="0">
                <a:solidFill>
                  <a:srgbClr val="000000"/>
                </a:solidFill>
                <a:highlight>
                  <a:srgbClr val="FFFFFF"/>
                </a:highlight>
              </a:rPr>
              <a:t> </a:t>
            </a:r>
            <a:r>
              <a:rPr lang="en-US" sz="1200" dirty="0">
                <a:solidFill>
                  <a:srgbClr val="FF0000"/>
                </a:solidFill>
                <a:highlight>
                  <a:srgbClr val="FFFFFF"/>
                </a:highlight>
              </a:rPr>
              <a:t>1</a:t>
            </a:r>
            <a:r>
              <a:rPr lang="en-US" sz="1200" b="1" dirty="0">
                <a:solidFill>
                  <a:srgbClr val="000080"/>
                </a:solidFill>
                <a:highlight>
                  <a:srgbClr val="FFFFFF"/>
                </a:highlight>
              </a:rPr>
              <a:t>)</a:t>
            </a:r>
            <a:endParaRPr lang="en-US" sz="1200" dirty="0">
              <a:solidFill>
                <a:srgbClr val="000000"/>
              </a:solidFill>
              <a:highlight>
                <a:srgbClr val="FFFFFF"/>
              </a:highlight>
            </a:endParaRPr>
          </a:p>
          <a:p>
            <a:r>
              <a:rPr lang="es-ES" sz="1200" dirty="0">
                <a:solidFill>
                  <a:srgbClr val="000000"/>
                </a:solidFill>
                <a:highlight>
                  <a:srgbClr val="FFFFFF"/>
                </a:highlight>
              </a:rPr>
              <a:t>y </a:t>
            </a:r>
            <a:r>
              <a:rPr lang="es-ES" sz="1200" b="1" dirty="0">
                <a:solidFill>
                  <a:srgbClr val="000080"/>
                </a:solidFill>
                <a:highlight>
                  <a:srgbClr val="FFFFFF"/>
                </a:highlight>
              </a:rPr>
              <a:t>=</a:t>
            </a:r>
            <a:r>
              <a:rPr lang="es-ES" sz="1200" dirty="0">
                <a:solidFill>
                  <a:srgbClr val="000000"/>
                </a:solidFill>
                <a:highlight>
                  <a:srgbClr val="FFFFFF"/>
                </a:highlight>
              </a:rPr>
              <a:t> </a:t>
            </a:r>
            <a:r>
              <a:rPr lang="es-ES" sz="1200" dirty="0">
                <a:solidFill>
                  <a:srgbClr val="FF0000"/>
                </a:solidFill>
                <a:highlight>
                  <a:srgbClr val="FFFFFF"/>
                </a:highlight>
              </a:rPr>
              <a:t>2</a:t>
            </a:r>
            <a:r>
              <a:rPr lang="es-ES" sz="1200" dirty="0">
                <a:solidFill>
                  <a:srgbClr val="000000"/>
                </a:solidFill>
                <a:highlight>
                  <a:srgbClr val="FFFFFF"/>
                </a:highlight>
              </a:rPr>
              <a:t> </a:t>
            </a:r>
            <a:r>
              <a:rPr lang="es-ES" sz="1200" b="1" dirty="0">
                <a:solidFill>
                  <a:srgbClr val="000080"/>
                </a:solidFill>
                <a:highlight>
                  <a:srgbClr val="FFFFFF"/>
                </a:highlight>
              </a:rPr>
              <a:t>+</a:t>
            </a:r>
            <a:r>
              <a:rPr lang="es-ES" sz="1200" dirty="0">
                <a:solidFill>
                  <a:srgbClr val="000000"/>
                </a:solidFill>
                <a:highlight>
                  <a:srgbClr val="FFFFFF"/>
                </a:highlight>
              </a:rPr>
              <a:t> x1 </a:t>
            </a:r>
            <a:r>
              <a:rPr lang="es-ES" sz="1200" b="1" dirty="0">
                <a:solidFill>
                  <a:srgbClr val="000080"/>
                </a:solidFill>
                <a:highlight>
                  <a:srgbClr val="FFFFFF"/>
                </a:highlight>
              </a:rPr>
              <a:t>+</a:t>
            </a:r>
            <a:r>
              <a:rPr lang="es-ES" sz="1200" dirty="0">
                <a:solidFill>
                  <a:srgbClr val="000000"/>
                </a:solidFill>
                <a:highlight>
                  <a:srgbClr val="FFFFFF"/>
                </a:highlight>
              </a:rPr>
              <a:t> </a:t>
            </a:r>
            <a:r>
              <a:rPr lang="es-ES" sz="1200" dirty="0">
                <a:solidFill>
                  <a:srgbClr val="FF0000"/>
                </a:solidFill>
                <a:highlight>
                  <a:srgbClr val="FFFFFF"/>
                </a:highlight>
              </a:rPr>
              <a:t>0.5</a:t>
            </a:r>
            <a:r>
              <a:rPr lang="es-ES" sz="1200" b="1" dirty="0">
                <a:solidFill>
                  <a:srgbClr val="000080"/>
                </a:solidFill>
                <a:highlight>
                  <a:srgbClr val="FFFFFF"/>
                </a:highlight>
              </a:rPr>
              <a:t>*</a:t>
            </a:r>
            <a:r>
              <a:rPr lang="es-ES" sz="1200" dirty="0">
                <a:solidFill>
                  <a:srgbClr val="000000"/>
                </a:solidFill>
                <a:highlight>
                  <a:srgbClr val="FFFFFF"/>
                </a:highlight>
              </a:rPr>
              <a:t>x1</a:t>
            </a:r>
            <a:r>
              <a:rPr lang="es-ES" sz="1200" b="1" dirty="0">
                <a:solidFill>
                  <a:srgbClr val="000080"/>
                </a:solidFill>
                <a:highlight>
                  <a:srgbClr val="FFFFFF"/>
                </a:highlight>
              </a:rPr>
              <a:t>**</a:t>
            </a:r>
            <a:r>
              <a:rPr lang="es-ES" sz="1200" dirty="0">
                <a:solidFill>
                  <a:srgbClr val="FF0000"/>
                </a:solidFill>
                <a:highlight>
                  <a:srgbClr val="FFFFFF"/>
                </a:highlight>
              </a:rPr>
              <a:t>2</a:t>
            </a:r>
            <a:r>
              <a:rPr lang="es-ES" sz="1200" b="1" dirty="0">
                <a:solidFill>
                  <a:srgbClr val="000080"/>
                </a:solidFill>
                <a:highlight>
                  <a:srgbClr val="FFFFFF"/>
                </a:highlight>
              </a:rPr>
              <a:t>;</a:t>
            </a:r>
            <a:endParaRPr lang="es-ES" sz="1200" dirty="0">
              <a:solidFill>
                <a:srgbClr val="000000"/>
              </a:solidFill>
              <a:highlight>
                <a:srgbClr val="FFFFFF"/>
              </a:highlight>
            </a:endParaRPr>
          </a:p>
          <a:p>
            <a:r>
              <a:rPr lang="pt-BR" sz="1200" dirty="0">
                <a:solidFill>
                  <a:srgbClr val="000000"/>
                </a:solidFill>
                <a:highlight>
                  <a:srgbClr val="FFFFFF"/>
                </a:highlight>
              </a:rPr>
              <a:t>y_noisy </a:t>
            </a:r>
            <a:r>
              <a:rPr lang="pt-BR" sz="1200" b="1" dirty="0">
                <a:solidFill>
                  <a:srgbClr val="000080"/>
                </a:solidFill>
                <a:highlight>
                  <a:srgbClr val="FFFFFF"/>
                </a:highlight>
              </a:rPr>
              <a:t>=</a:t>
            </a:r>
            <a:r>
              <a:rPr lang="pt-BR" sz="1200" dirty="0">
                <a:solidFill>
                  <a:srgbClr val="000000"/>
                </a:solidFill>
                <a:highlight>
                  <a:srgbClr val="FFFFFF"/>
                </a:highlight>
              </a:rPr>
              <a:t> y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smtClean="0">
                <a:solidFill>
                  <a:srgbClr val="000000"/>
                </a:solidFill>
                <a:highlight>
                  <a:srgbClr val="FFFFFF"/>
                </a:highlight>
              </a:rPr>
              <a:t>np</a:t>
            </a:r>
            <a:r>
              <a:rPr lang="pt-BR" sz="1200" b="1" dirty="0" smtClean="0">
                <a:solidFill>
                  <a:srgbClr val="000080"/>
                </a:solidFill>
                <a:highlight>
                  <a:srgbClr val="FFFFFF"/>
                </a:highlight>
              </a:rPr>
              <a:t>.</a:t>
            </a:r>
            <a:r>
              <a:rPr lang="pt-BR" sz="1200" dirty="0" smtClean="0">
                <a:solidFill>
                  <a:srgbClr val="000000"/>
                </a:solidFill>
                <a:highlight>
                  <a:srgbClr val="FFFFFF"/>
                </a:highlight>
              </a:rPr>
              <a:t>random</a:t>
            </a:r>
            <a:r>
              <a:rPr lang="pt-BR" sz="1200" b="1" dirty="0" smtClean="0">
                <a:solidFill>
                  <a:srgbClr val="000080"/>
                </a:solidFill>
                <a:highlight>
                  <a:srgbClr val="FFFFFF"/>
                </a:highlight>
              </a:rPr>
              <a:t>.</a:t>
            </a:r>
            <a:r>
              <a:rPr lang="pt-BR" sz="1200" dirty="0" smtClean="0">
                <a:solidFill>
                  <a:srgbClr val="000000"/>
                </a:solidFill>
                <a:highlight>
                  <a:srgbClr val="FFFFFF"/>
                </a:highlight>
              </a:rPr>
              <a:t>randn</a:t>
            </a:r>
            <a:r>
              <a:rPr lang="pt-BR" sz="1200" b="1" dirty="0" smtClean="0">
                <a:solidFill>
                  <a:srgbClr val="000080"/>
                </a:solidFill>
                <a:highlight>
                  <a:srgbClr val="FFFFFF"/>
                </a:highlight>
              </a:rPr>
              <a:t>(</a:t>
            </a:r>
            <a:r>
              <a:rPr lang="pt-BR" sz="1200" dirty="0">
                <a:solidFill>
                  <a:srgbClr val="000000"/>
                </a:solidFill>
                <a:highlight>
                  <a:srgbClr val="FFFFFF"/>
                </a:highlight>
              </a:rPr>
              <a:t>N</a:t>
            </a:r>
            <a:r>
              <a:rPr lang="pt-BR" sz="1200" b="1" dirty="0" smtClean="0">
                <a:solidFill>
                  <a:srgbClr val="000080"/>
                </a:solidFill>
                <a:highlight>
                  <a:srgbClr val="FFFFFF"/>
                </a:highlight>
              </a:rPr>
              <a:t>,</a:t>
            </a:r>
            <a:r>
              <a:rPr lang="pt-BR" sz="1200" dirty="0" smtClean="0">
                <a:solidFill>
                  <a:srgbClr val="000000"/>
                </a:solidFill>
                <a:highlight>
                  <a:srgbClr val="FFFFFF"/>
                </a:highlight>
              </a:rPr>
              <a:t> </a:t>
            </a:r>
            <a:r>
              <a:rPr lang="pt-BR" sz="1200" dirty="0">
                <a:solidFill>
                  <a:srgbClr val="FF0000"/>
                </a:solidFill>
                <a:highlight>
                  <a:srgbClr val="FFFFFF"/>
                </a:highlight>
              </a:rPr>
              <a:t>1</a:t>
            </a:r>
            <a:r>
              <a:rPr lang="pt-BR" sz="1200" b="1" dirty="0" smtClean="0">
                <a:solidFill>
                  <a:srgbClr val="000080"/>
                </a:solidFill>
                <a:highlight>
                  <a:srgbClr val="FFFFFF"/>
                </a:highlight>
              </a:rPr>
              <a:t>)</a:t>
            </a:r>
            <a:endParaRPr lang="pt-BR" sz="1200" dirty="0"/>
          </a:p>
        </p:txBody>
      </p:sp>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t="10957" r="7716" b="3858"/>
          <a:stretch/>
        </p:blipFill>
        <p:spPr>
          <a:xfrm>
            <a:off x="5485753" y="3811524"/>
            <a:ext cx="3149367" cy="2907104"/>
          </a:xfrm>
          <a:prstGeom prst="rect">
            <a:avLst/>
          </a:prstGeom>
        </p:spPr>
      </p:pic>
      <mc:AlternateContent xmlns:mc="http://schemas.openxmlformats.org/markup-compatibility/2006" xmlns:a14="http://schemas.microsoft.com/office/drawing/2010/main">
        <mc:Choice Requires="a14">
          <p:sp>
            <p:nvSpPr>
              <p:cNvPr id="8" name="TextBox 7"/>
              <p:cNvSpPr txBox="1"/>
              <p:nvPr/>
            </p:nvSpPr>
            <p:spPr>
              <a:xfrm>
                <a:off x="955156" y="4548299"/>
                <a:ext cx="4044420" cy="926536"/>
              </a:xfrm>
              <a:prstGeom prst="rect">
                <a:avLst/>
              </a:prstGeom>
              <a:noFill/>
            </p:spPr>
            <p:txBody>
              <a:bodyPr wrap="square" rtlCol="0">
                <a:spAutoFit/>
              </a:bodyPr>
              <a:lstStyle/>
              <a:p>
                <a:r>
                  <a:rPr lang="pt-BR" b="1" dirty="0" smtClean="0"/>
                  <a:t>Modelo gerador</a:t>
                </a:r>
              </a:p>
              <a:p>
                <a:pPr algn="ctr"/>
                <a14:m>
                  <m:oMath xmlns:m="http://schemas.openxmlformats.org/officeDocument/2006/math">
                    <m:r>
                      <a:rPr lang="pt-BR" b="0" i="1" smtClean="0">
                        <a:latin typeface="Cambria Math" panose="02040503050406030204" pitchFamily="18" charset="0"/>
                      </a:rPr>
                      <m:t>𝑦</m:t>
                    </m:r>
                    <m:r>
                      <a:rPr lang="pt-BR" b="0" i="1" smtClean="0">
                        <a:latin typeface="Cambria Math" panose="02040503050406030204" pitchFamily="18" charset="0"/>
                      </a:rPr>
                      <m:t>=2+ </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d>
                      <m:dPr>
                        <m:ctrlPr>
                          <a:rPr lang="pt-BR" b="0" i="1" smtClean="0">
                            <a:latin typeface="Cambria Math" panose="02040503050406030204" pitchFamily="18" charset="0"/>
                          </a:rPr>
                        </m:ctrlPr>
                      </m:dPr>
                      <m:e>
                        <m:r>
                          <a:rPr lang="pt-BR" b="0" i="1" smtClean="0">
                            <a:latin typeface="Cambria Math" panose="02040503050406030204" pitchFamily="18" charset="0"/>
                          </a:rPr>
                          <m:t>𝑖</m:t>
                        </m:r>
                      </m:e>
                    </m:d>
                    <m:r>
                      <a:rPr lang="pt-BR" b="0" i="1" smtClean="0">
                        <a:latin typeface="Cambria Math" panose="02040503050406030204" pitchFamily="18" charset="0"/>
                      </a:rPr>
                      <m:t>+ </m:t>
                    </m:r>
                    <m:sSubSup>
                      <m:sSubSupPr>
                        <m:ctrlPr>
                          <a:rPr lang="pt-BR" b="0" i="1" smtClean="0">
                            <a:latin typeface="Cambria Math" panose="02040503050406030204" pitchFamily="18" charset="0"/>
                          </a:rPr>
                        </m:ctrlPr>
                      </m:sSubSupPr>
                      <m:e>
                        <m:r>
                          <a:rPr lang="pt-BR" b="0" i="1" smtClean="0">
                            <a:latin typeface="Cambria Math" panose="02040503050406030204" pitchFamily="18" charset="0"/>
                          </a:rPr>
                          <m:t>0.5</m:t>
                        </m:r>
                        <m:r>
                          <a:rPr lang="pt-BR" b="0" i="1" smtClean="0">
                            <a:latin typeface="Cambria Math" panose="02040503050406030204" pitchFamily="18" charset="0"/>
                          </a:rPr>
                          <m:t>𝑥</m:t>
                        </m:r>
                      </m:e>
                      <m:sub>
                        <m:r>
                          <a:rPr lang="pt-BR" b="0" i="1" smtClean="0">
                            <a:latin typeface="Cambria Math" panose="02040503050406030204" pitchFamily="18" charset="0"/>
                          </a:rPr>
                          <m:t>1</m:t>
                        </m:r>
                      </m:sub>
                      <m:sup>
                        <m:r>
                          <a:rPr lang="pt-BR" b="0" i="1" smtClean="0">
                            <a:latin typeface="Cambria Math" panose="02040503050406030204" pitchFamily="18" charset="0"/>
                          </a:rPr>
                          <m:t>2</m:t>
                        </m:r>
                      </m:sup>
                    </m:sSubSup>
                    <m:d>
                      <m:dPr>
                        <m:ctrlPr>
                          <a:rPr lang="pt-BR" b="0" i="1" smtClean="0">
                            <a:latin typeface="Cambria Math" panose="02040503050406030204" pitchFamily="18" charset="0"/>
                          </a:rPr>
                        </m:ctrlPr>
                      </m:dPr>
                      <m:e>
                        <m:r>
                          <a:rPr lang="pt-BR" b="0" i="1" smtClean="0">
                            <a:latin typeface="Cambria Math" panose="02040503050406030204" pitchFamily="18" charset="0"/>
                          </a:rPr>
                          <m:t>𝑖</m:t>
                        </m:r>
                      </m:e>
                    </m:d>
                    <m:r>
                      <a:rPr lang="pt-BR" b="0" i="1" smtClean="0">
                        <a:latin typeface="Cambria Math" panose="02040503050406030204" pitchFamily="18" charset="0"/>
                      </a:rPr>
                      <m:t>+</m:t>
                    </m:r>
                    <m:r>
                      <a:rPr lang="pt-BR" b="0" i="1" smtClean="0">
                        <a:latin typeface="Cambria Math" panose="02040503050406030204" pitchFamily="18" charset="0"/>
                      </a:rPr>
                      <m:t>𝑤</m:t>
                    </m:r>
                    <m:r>
                      <a:rPr lang="pt-BR" b="0" i="1" smtClean="0">
                        <a:latin typeface="Cambria Math" panose="02040503050406030204" pitchFamily="18" charset="0"/>
                      </a:rPr>
                      <m:t>(</m:t>
                    </m:r>
                    <m:r>
                      <a:rPr lang="pt-BR" b="0" i="1" smtClean="0">
                        <a:latin typeface="Cambria Math" panose="02040503050406030204" pitchFamily="18" charset="0"/>
                      </a:rPr>
                      <m:t>𝑖</m:t>
                    </m:r>
                    <m:r>
                      <a:rPr lang="pt-BR" b="0" i="1" smtClean="0">
                        <a:latin typeface="Cambria Math" panose="02040503050406030204" pitchFamily="18" charset="0"/>
                      </a:rPr>
                      <m:t>)</m:t>
                    </m:r>
                  </m:oMath>
                </a14:m>
                <a:r>
                  <a:rPr lang="pt-BR" dirty="0"/>
                  <a:t>,</a:t>
                </a:r>
              </a:p>
              <a:p>
                <a:r>
                  <a:rPr lang="pt-BR" dirty="0"/>
                  <a:t>onde </a:t>
                </a:r>
                <a14:m>
                  <m:oMath xmlns:m="http://schemas.openxmlformats.org/officeDocument/2006/math">
                    <m:r>
                      <a:rPr lang="pt-BR" i="1">
                        <a:latin typeface="Cambria Math" panose="02040503050406030204" pitchFamily="18" charset="0"/>
                      </a:rPr>
                      <m:t>𝑤</m:t>
                    </m:r>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r>
                      <a:rPr lang="pt-BR" b="0" i="1" smtClean="0">
                        <a:latin typeface="Cambria Math" panose="02040503050406030204" pitchFamily="18" charset="0"/>
                        <a:ea typeface="Cambria Math" panose="02040503050406030204" pitchFamily="18" charset="0"/>
                      </a:rPr>
                      <m:t>𝑁</m:t>
                    </m:r>
                    <m:r>
                      <a:rPr lang="pt-BR" b="0" i="1" smtClean="0">
                        <a:latin typeface="Cambria Math" panose="02040503050406030204" pitchFamily="18" charset="0"/>
                        <a:ea typeface="Cambria Math" panose="02040503050406030204" pitchFamily="18" charset="0"/>
                      </a:rPr>
                      <m:t>(0,1)</m:t>
                    </m:r>
                  </m:oMath>
                </a14:m>
                <a:r>
                  <a:rPr lang="pt-BR" dirty="0" smtClean="0"/>
                  <a:t> e </a:t>
                </a:r>
                <a14:m>
                  <m:oMath xmlns:m="http://schemas.openxmlformats.org/officeDocument/2006/math">
                    <m:sSub>
                      <m:sSubPr>
                        <m:ctrlPr>
                          <a:rPr lang="pt-BR" i="1">
                            <a:latin typeface="Cambria Math" panose="02040503050406030204" pitchFamily="18" charset="0"/>
                          </a:rPr>
                        </m:ctrlPr>
                      </m:sSubPr>
                      <m:e>
                        <m:r>
                          <a:rPr lang="pt-BR" b="0" i="1" smtClean="0">
                            <a:latin typeface="Cambria Math" panose="02040503050406030204" pitchFamily="18" charset="0"/>
                          </a:rPr>
                          <m:t>−3</m:t>
                        </m:r>
                        <m:r>
                          <a:rPr lang="pt-BR" i="1" smtClean="0">
                            <a:latin typeface="Cambria Math" panose="02040503050406030204" pitchFamily="18" charset="0"/>
                            <a:ea typeface="Cambria Math" panose="02040503050406030204" pitchFamily="18" charset="0"/>
                          </a:rPr>
                          <m:t>≤</m:t>
                        </m:r>
                        <m:r>
                          <a:rPr lang="pt-BR" i="1">
                            <a:latin typeface="Cambria Math" panose="02040503050406030204" pitchFamily="18" charset="0"/>
                          </a:rPr>
                          <m:t>𝑥</m:t>
                        </m:r>
                      </m:e>
                      <m:sub>
                        <m:r>
                          <a:rPr lang="pt-BR" i="1">
                            <a:latin typeface="Cambria Math" panose="02040503050406030204" pitchFamily="18" charset="0"/>
                          </a:rPr>
                          <m:t>1</m:t>
                        </m:r>
                      </m:sub>
                    </m:sSub>
                    <m:d>
                      <m:dPr>
                        <m:ctrlPr>
                          <a:rPr lang="pt-BR" i="1">
                            <a:latin typeface="Cambria Math" panose="02040503050406030204" pitchFamily="18" charset="0"/>
                          </a:rPr>
                        </m:ctrlPr>
                      </m:dPr>
                      <m:e>
                        <m:r>
                          <a:rPr lang="pt-BR" i="1">
                            <a:latin typeface="Cambria Math" panose="02040503050406030204" pitchFamily="18" charset="0"/>
                          </a:rPr>
                          <m:t>𝑖</m:t>
                        </m:r>
                      </m:e>
                    </m:d>
                    <m:r>
                      <a:rPr lang="pt-BR"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3</m:t>
                    </m:r>
                  </m:oMath>
                </a14:m>
                <a:r>
                  <a:rPr lang="pt-BR" dirty="0" smtClean="0"/>
                  <a:t>.</a:t>
                </a:r>
                <a:endParaRPr lang="pt-BR" dirty="0"/>
              </a:p>
            </p:txBody>
          </p:sp>
        </mc:Choice>
        <mc:Fallback xmlns="">
          <p:sp>
            <p:nvSpPr>
              <p:cNvPr id="8" name="TextBox 7"/>
              <p:cNvSpPr txBox="1">
                <a:spLocks noRot="1" noChangeAspect="1" noMove="1" noResize="1" noEditPoints="1" noAdjustHandles="1" noChangeArrowheads="1" noChangeShapeType="1" noTextEdit="1"/>
              </p:cNvSpPr>
              <p:nvPr/>
            </p:nvSpPr>
            <p:spPr>
              <a:xfrm>
                <a:off x="955156" y="4548299"/>
                <a:ext cx="4044420" cy="926536"/>
              </a:xfrm>
              <a:prstGeom prst="rect">
                <a:avLst/>
              </a:prstGeom>
              <a:blipFill rotWithShape="0">
                <a:blip r:embed="rId4"/>
                <a:stretch>
                  <a:fillRect l="-1357" t="-3289" b="-9868"/>
                </a:stretch>
              </a:blipFill>
            </p:spPr>
            <p:txBody>
              <a:bodyPr/>
              <a:lstStyle/>
              <a:p>
                <a:r>
                  <a:rPr lang="pt-BR">
                    <a:noFill/>
                  </a:rPr>
                  <a:t> </a:t>
                </a:r>
              </a:p>
            </p:txBody>
          </p:sp>
        </mc:Fallback>
      </mc:AlternateContent>
      <p:sp>
        <p:nvSpPr>
          <p:cNvPr id="4" name="Rectangle 3"/>
          <p:cNvSpPr/>
          <p:nvPr/>
        </p:nvSpPr>
        <p:spPr>
          <a:xfrm>
            <a:off x="180968" y="6349296"/>
            <a:ext cx="5304786" cy="369332"/>
          </a:xfrm>
          <a:prstGeom prst="rect">
            <a:avLst/>
          </a:prstGeom>
        </p:spPr>
        <p:txBody>
          <a:bodyPr wrap="none">
            <a:spAutoFit/>
          </a:bodyPr>
          <a:lstStyle/>
          <a:p>
            <a:r>
              <a:rPr lang="pt-BR" dirty="0" smtClean="0">
                <a:solidFill>
                  <a:srgbClr val="00B0F0"/>
                </a:solidFill>
              </a:rPr>
              <a:t>Exemplo: training_error_versus_validation_error.ipynb</a:t>
            </a:r>
            <a:endParaRPr lang="pt-BR" dirty="0">
              <a:solidFill>
                <a:srgbClr val="00B0F0"/>
              </a:solidFill>
            </a:endParaRPr>
          </a:p>
        </p:txBody>
      </p:sp>
    </p:spTree>
    <p:extLst>
      <p:ext uri="{BB962C8B-B14F-4D97-AF65-F5344CB8AC3E}">
        <p14:creationId xmlns:p14="http://schemas.microsoft.com/office/powerpoint/2010/main" val="375514943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76637"/>
            <a:ext cx="10515600" cy="1065469"/>
          </a:xfrm>
        </p:spPr>
        <p:txBody>
          <a:bodyPr/>
          <a:lstStyle/>
          <a:p>
            <a:r>
              <a:rPr lang="pt-BR" dirty="0"/>
              <a:t>Capacidade e generalização de um modelo</a:t>
            </a:r>
          </a:p>
        </p:txBody>
      </p:sp>
      <p:sp>
        <p:nvSpPr>
          <p:cNvPr id="3" name="Content Placeholder 2"/>
          <p:cNvSpPr>
            <a:spLocks noGrp="1"/>
          </p:cNvSpPr>
          <p:nvPr>
            <p:ph idx="1"/>
          </p:nvPr>
        </p:nvSpPr>
        <p:spPr>
          <a:xfrm>
            <a:off x="838199" y="1707641"/>
            <a:ext cx="10981267" cy="4863042"/>
          </a:xfrm>
        </p:spPr>
        <p:txBody>
          <a:bodyPr>
            <a:normAutofit/>
          </a:bodyPr>
          <a:lstStyle/>
          <a:p>
            <a:r>
              <a:rPr lang="pt-BR" dirty="0"/>
              <a:t>A </a:t>
            </a:r>
            <a:r>
              <a:rPr lang="pt-BR" b="1" i="1" dirty="0"/>
              <a:t>capacidade de um modelo </a:t>
            </a:r>
            <a:r>
              <a:rPr lang="pt-BR" dirty="0"/>
              <a:t>diz respeito à sua capacidade em aprender as </a:t>
            </a:r>
            <a:r>
              <a:rPr lang="pt-BR" dirty="0" smtClean="0"/>
              <a:t>regularidades/</a:t>
            </a:r>
            <a:r>
              <a:rPr lang="pt-BR" dirty="0"/>
              <a:t>características</a:t>
            </a:r>
            <a:r>
              <a:rPr lang="pt-BR" dirty="0" smtClean="0"/>
              <a:t> </a:t>
            </a:r>
            <a:r>
              <a:rPr lang="pt-BR" dirty="0"/>
              <a:t>dos dados do </a:t>
            </a:r>
            <a:r>
              <a:rPr lang="pt-BR" b="1" i="1" dirty="0"/>
              <a:t>conjunto de treinamento</a:t>
            </a:r>
            <a:r>
              <a:rPr lang="pt-BR" dirty="0"/>
              <a:t>.</a:t>
            </a:r>
          </a:p>
          <a:p>
            <a:pPr lvl="1">
              <a:buFont typeface="Wingdings" panose="05000000000000000000" pitchFamily="2" charset="2"/>
              <a:buChar char="§"/>
            </a:pPr>
            <a:r>
              <a:rPr lang="pt-BR" dirty="0"/>
              <a:t>Medida através do </a:t>
            </a:r>
            <a:r>
              <a:rPr lang="pt-BR" b="1" dirty="0"/>
              <a:t>erro de treinamento</a:t>
            </a:r>
            <a:r>
              <a:rPr lang="pt-BR" dirty="0"/>
              <a:t>.</a:t>
            </a:r>
          </a:p>
          <a:p>
            <a:r>
              <a:rPr lang="pt-BR" dirty="0"/>
              <a:t>A</a:t>
            </a:r>
            <a:r>
              <a:rPr lang="pt-BR" b="1" i="1" dirty="0"/>
              <a:t> generalização de um modelo </a:t>
            </a:r>
            <a:r>
              <a:rPr lang="pt-BR" dirty="0"/>
              <a:t>está ligada à qualidade da aproximação produzida por um modelo quando exposto a dados de entrada não vistos durante o seu treinamento.</a:t>
            </a:r>
          </a:p>
          <a:p>
            <a:pPr marL="800100" lvl="2" indent="-342900">
              <a:spcBef>
                <a:spcPts val="1000"/>
              </a:spcBef>
              <a:buFont typeface="Wingdings" panose="05000000000000000000" pitchFamily="2" charset="2"/>
              <a:buChar char="§"/>
            </a:pPr>
            <a:r>
              <a:rPr lang="pt-BR" sz="2400" dirty="0"/>
              <a:t>Medida através do </a:t>
            </a:r>
            <a:r>
              <a:rPr lang="pt-BR" sz="2400" b="1" dirty="0"/>
              <a:t>erro de </a:t>
            </a:r>
            <a:r>
              <a:rPr lang="pt-BR" sz="2400" b="1" dirty="0" smtClean="0"/>
              <a:t>validação/teste</a:t>
            </a:r>
            <a:r>
              <a:rPr lang="pt-BR" sz="2400" dirty="0" smtClean="0"/>
              <a:t>.</a:t>
            </a:r>
            <a:endParaRPr lang="pt-BR" sz="2400" dirty="0"/>
          </a:p>
          <a:p>
            <a:r>
              <a:rPr lang="pt-BR" dirty="0"/>
              <a:t>Infelizmente essas duas </a:t>
            </a:r>
            <a:r>
              <a:rPr lang="pt-BR" b="1" i="1" dirty="0"/>
              <a:t>forças</a:t>
            </a:r>
            <a:r>
              <a:rPr lang="pt-BR" dirty="0"/>
              <a:t> </a:t>
            </a:r>
            <a:r>
              <a:rPr lang="pt-BR" dirty="0" smtClean="0"/>
              <a:t>estão </a:t>
            </a:r>
            <a:r>
              <a:rPr lang="pt-BR" dirty="0"/>
              <a:t>em lados opostos, de forma que ter mais de uma geralmente implica ter menos da outra.</a:t>
            </a:r>
          </a:p>
          <a:p>
            <a:r>
              <a:rPr lang="pt-BR" dirty="0"/>
              <a:t>O modelo ótimo será aquele que encontre uma relação de compromisso (i.e</a:t>
            </a:r>
            <a:r>
              <a:rPr lang="pt-BR" dirty="0" smtClean="0"/>
              <a:t>., </a:t>
            </a:r>
            <a:r>
              <a:rPr lang="pt-BR" b="1" i="1" dirty="0" smtClean="0"/>
              <a:t>balanço</a:t>
            </a:r>
            <a:r>
              <a:rPr lang="pt-BR" dirty="0"/>
              <a:t>) entre a </a:t>
            </a:r>
            <a:r>
              <a:rPr lang="pt-BR" b="1" i="1" dirty="0"/>
              <a:t>capacidade</a:t>
            </a:r>
            <a:r>
              <a:rPr lang="pt-BR" dirty="0"/>
              <a:t> e </a:t>
            </a:r>
            <a:r>
              <a:rPr lang="pt-BR" b="1" i="1" dirty="0"/>
              <a:t>generalização</a:t>
            </a:r>
            <a:r>
              <a:rPr lang="pt-BR" dirty="0"/>
              <a:t>.</a:t>
            </a:r>
          </a:p>
        </p:txBody>
      </p:sp>
    </p:spTree>
    <p:extLst>
      <p:ext uri="{BB962C8B-B14F-4D97-AF65-F5344CB8AC3E}">
        <p14:creationId xmlns:p14="http://schemas.microsoft.com/office/powerpoint/2010/main" val="113343239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54105"/>
            <a:ext cx="10515600" cy="1325563"/>
          </a:xfrm>
        </p:spPr>
        <p:txBody>
          <a:bodyPr/>
          <a:lstStyle/>
          <a:p>
            <a:r>
              <a:rPr lang="pt-BR" dirty="0"/>
              <a:t>Sobreajuste e subajuste</a:t>
            </a:r>
          </a:p>
        </p:txBody>
      </p:sp>
      <p:sp>
        <p:nvSpPr>
          <p:cNvPr id="3" name="Content Placeholder 2"/>
          <p:cNvSpPr>
            <a:spLocks noGrp="1"/>
          </p:cNvSpPr>
          <p:nvPr>
            <p:ph idx="1"/>
          </p:nvPr>
        </p:nvSpPr>
        <p:spPr>
          <a:xfrm>
            <a:off x="838198" y="1614605"/>
            <a:ext cx="11231881" cy="4490769"/>
          </a:xfrm>
        </p:spPr>
        <p:txBody>
          <a:bodyPr>
            <a:normAutofit fontScale="92500"/>
          </a:bodyPr>
          <a:lstStyle/>
          <a:p>
            <a:r>
              <a:rPr lang="pt-BR" dirty="0"/>
              <a:t>No exemplo que estudamos anteriormente, o modelo com polinômio de grau 1 não conseguiu capturar a curvatura dos pontos de treinamento. </a:t>
            </a:r>
            <a:endParaRPr lang="pt-BR" dirty="0" smtClean="0"/>
          </a:p>
          <a:p>
            <a:r>
              <a:rPr lang="pt-BR" dirty="0" smtClean="0"/>
              <a:t>Ele </a:t>
            </a:r>
            <a:r>
              <a:rPr lang="pt-BR" dirty="0"/>
              <a:t>erra muito tanto para </a:t>
            </a:r>
            <a:r>
              <a:rPr lang="pt-BR" dirty="0" smtClean="0"/>
              <a:t>exemplos de </a:t>
            </a:r>
            <a:r>
              <a:rPr lang="pt-BR" dirty="0"/>
              <a:t>treinamento quanto para </a:t>
            </a:r>
            <a:r>
              <a:rPr lang="pt-BR" dirty="0" smtClean="0"/>
              <a:t>exemplos não </a:t>
            </a:r>
            <a:r>
              <a:rPr lang="pt-BR" dirty="0"/>
              <a:t>vistos durante o treinamento (validação). </a:t>
            </a:r>
            <a:endParaRPr lang="pt-BR" dirty="0" smtClean="0"/>
          </a:p>
          <a:p>
            <a:r>
              <a:rPr lang="pt-BR" dirty="0" smtClean="0"/>
              <a:t>Esse </a:t>
            </a:r>
            <a:r>
              <a:rPr lang="pt-BR" dirty="0"/>
              <a:t>fenônemo é chamado de </a:t>
            </a:r>
            <a:r>
              <a:rPr lang="pt-BR" b="1" i="1" dirty="0"/>
              <a:t>subajuste (underfitting) </a:t>
            </a:r>
            <a:r>
              <a:rPr lang="pt-BR" dirty="0"/>
              <a:t>ou </a:t>
            </a:r>
            <a:r>
              <a:rPr lang="pt-BR" b="1" i="1" dirty="0"/>
              <a:t>alto-viés</a:t>
            </a:r>
            <a:r>
              <a:rPr lang="pt-BR" dirty="0"/>
              <a:t>.</a:t>
            </a:r>
          </a:p>
          <a:p>
            <a:pPr lvl="1">
              <a:buFont typeface="Wingdings" panose="05000000000000000000" pitchFamily="2" charset="2"/>
              <a:buChar char="§"/>
            </a:pPr>
            <a:r>
              <a:rPr lang="pt-BR" b="1" dirty="0"/>
              <a:t>Capacidade é muito baixa, pois o modelo não tem flexibilidade o </a:t>
            </a:r>
            <a:r>
              <a:rPr lang="pt-BR" b="1" dirty="0" smtClean="0"/>
              <a:t>suficente.</a:t>
            </a:r>
            <a:endParaRPr lang="pt-BR" b="1" dirty="0"/>
          </a:p>
          <a:p>
            <a:r>
              <a:rPr lang="pt-BR" dirty="0"/>
              <a:t>Por outro lado, o modelo com polinômio de grau 30 acerta todos os </a:t>
            </a:r>
            <a:r>
              <a:rPr lang="pt-BR" dirty="0" smtClean="0"/>
              <a:t>exemplos de </a:t>
            </a:r>
            <a:r>
              <a:rPr lang="pt-BR" dirty="0"/>
              <a:t>treinamento mas erraria muito para </a:t>
            </a:r>
            <a:r>
              <a:rPr lang="pt-BR" dirty="0" smtClean="0"/>
              <a:t>exemplos não </a:t>
            </a:r>
            <a:r>
              <a:rPr lang="pt-BR" dirty="0"/>
              <a:t>vistos durante treinamento. </a:t>
            </a:r>
            <a:endParaRPr lang="pt-BR" dirty="0" smtClean="0"/>
          </a:p>
          <a:p>
            <a:r>
              <a:rPr lang="pt-BR" dirty="0" smtClean="0"/>
              <a:t>Esse </a:t>
            </a:r>
            <a:r>
              <a:rPr lang="pt-BR" dirty="0"/>
              <a:t>fenônemo é chamado de </a:t>
            </a:r>
            <a:r>
              <a:rPr lang="pt-BR" b="1" i="1" dirty="0"/>
              <a:t>sobreajuste (overfitting)</a:t>
            </a:r>
            <a:r>
              <a:rPr lang="pt-BR" dirty="0"/>
              <a:t> ou </a:t>
            </a:r>
            <a:r>
              <a:rPr lang="pt-BR" b="1" i="1" dirty="0"/>
              <a:t>alta-variância</a:t>
            </a:r>
            <a:r>
              <a:rPr lang="pt-BR" dirty="0"/>
              <a:t>.</a:t>
            </a:r>
          </a:p>
          <a:p>
            <a:pPr lvl="1">
              <a:buFont typeface="Wingdings" panose="05000000000000000000" pitchFamily="2" charset="2"/>
              <a:buChar char="§"/>
            </a:pPr>
            <a:r>
              <a:rPr lang="pt-BR" b="1" dirty="0"/>
              <a:t>Capacidade é tão alta que o modelo aprende também o ruído presente no conjunto de treinamento</a:t>
            </a:r>
            <a:r>
              <a:rPr lang="pt-BR" b="1" dirty="0" smtClean="0"/>
              <a:t>.</a:t>
            </a:r>
            <a:endParaRPr lang="pt-BR" b="1" dirty="0"/>
          </a:p>
        </p:txBody>
      </p:sp>
      <p:sp>
        <p:nvSpPr>
          <p:cNvPr id="4" name="Right Arrow 3"/>
          <p:cNvSpPr/>
          <p:nvPr/>
        </p:nvSpPr>
        <p:spPr>
          <a:xfrm>
            <a:off x="7244861" y="5718628"/>
            <a:ext cx="1623368" cy="1123548"/>
          </a:xfrm>
          <a:prstGeom prst="rightArrow">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t>+ Variância</a:t>
            </a:r>
          </a:p>
          <a:p>
            <a:pPr algn="ctr"/>
            <a:r>
              <a:rPr lang="pt-BR" dirty="0" smtClean="0"/>
              <a:t>- viés</a:t>
            </a:r>
            <a:endParaRPr lang="pt-BR" dirty="0"/>
          </a:p>
        </p:txBody>
      </p:sp>
      <p:sp>
        <p:nvSpPr>
          <p:cNvPr id="5" name="Right Arrow 4"/>
          <p:cNvSpPr/>
          <p:nvPr/>
        </p:nvSpPr>
        <p:spPr>
          <a:xfrm flipH="1">
            <a:off x="5422475" y="5718628"/>
            <a:ext cx="1544381" cy="1123548"/>
          </a:xfrm>
          <a:prstGeom prst="right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t>+ Viés</a:t>
            </a:r>
          </a:p>
          <a:p>
            <a:pPr algn="ctr"/>
            <a:r>
              <a:rPr lang="pt-BR" dirty="0" smtClean="0"/>
              <a:t>- Variância</a:t>
            </a:r>
          </a:p>
        </p:txBody>
      </p:sp>
      <p:cxnSp>
        <p:nvCxnSpPr>
          <p:cNvPr id="7" name="Straight Connector 6"/>
          <p:cNvCxnSpPr/>
          <p:nvPr/>
        </p:nvCxnSpPr>
        <p:spPr>
          <a:xfrm flipH="1">
            <a:off x="7105510" y="5812402"/>
            <a:ext cx="232" cy="936000"/>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268908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00354"/>
            <a:ext cx="10515600" cy="1126812"/>
          </a:xfrm>
        </p:spPr>
        <p:txBody>
          <a:bodyPr/>
          <a:lstStyle/>
          <a:p>
            <a:r>
              <a:rPr lang="pt-BR" dirty="0"/>
              <a:t>Sobreajuste e subajuste</a:t>
            </a:r>
          </a:p>
        </p:txBody>
      </p:sp>
      <p:sp>
        <p:nvSpPr>
          <p:cNvPr id="8" name="Content Placeholder 7"/>
          <p:cNvSpPr>
            <a:spLocks noGrp="1"/>
          </p:cNvSpPr>
          <p:nvPr>
            <p:ph idx="1"/>
          </p:nvPr>
        </p:nvSpPr>
        <p:spPr>
          <a:xfrm>
            <a:off x="838200" y="1427220"/>
            <a:ext cx="11146368" cy="2784856"/>
          </a:xfrm>
        </p:spPr>
        <p:txBody>
          <a:bodyPr>
            <a:normAutofit/>
          </a:bodyPr>
          <a:lstStyle/>
          <a:p>
            <a:r>
              <a:rPr lang="pt-BR" dirty="0" smtClean="0"/>
              <a:t>A figura abaixo apresenta exemplos de subajuste, sobreajuste e ajuste ótimo.</a:t>
            </a:r>
          </a:p>
          <a:p>
            <a:r>
              <a:rPr lang="pt-BR" dirty="0" smtClean="0"/>
              <a:t>O </a:t>
            </a:r>
            <a:r>
              <a:rPr lang="pt-BR" dirty="0"/>
              <a:t>modelo com polinômio de grau 2 </a:t>
            </a:r>
            <a:r>
              <a:rPr lang="pt-BR" dirty="0" smtClean="0"/>
              <a:t>se ajusta </a:t>
            </a:r>
            <a:r>
              <a:rPr lang="pt-BR" dirty="0"/>
              <a:t>bem aos </a:t>
            </a:r>
            <a:r>
              <a:rPr lang="pt-BR" dirty="0" smtClean="0"/>
              <a:t>exemplos, mas sem </a:t>
            </a:r>
            <a:r>
              <a:rPr lang="pt-BR" dirty="0"/>
              <a:t>acertá-los perfeitamente. </a:t>
            </a:r>
            <a:endParaRPr lang="pt-BR" dirty="0" smtClean="0"/>
          </a:p>
          <a:p>
            <a:r>
              <a:rPr lang="pt-BR" dirty="0" smtClean="0"/>
              <a:t>Este </a:t>
            </a:r>
            <a:r>
              <a:rPr lang="pt-BR" dirty="0"/>
              <a:t>é provavelmente o modelo ótimo em termos </a:t>
            </a:r>
            <a:r>
              <a:rPr lang="pt-BR" dirty="0" smtClean="0"/>
              <a:t>da </a:t>
            </a:r>
            <a:r>
              <a:rPr lang="pt-BR" b="1" i="1" dirty="0" smtClean="0"/>
              <a:t>relação de equilíbrio</a:t>
            </a:r>
            <a:r>
              <a:rPr lang="pt-BR" dirty="0" smtClean="0"/>
              <a:t> entre </a:t>
            </a:r>
            <a:r>
              <a:rPr lang="pt-BR" dirty="0"/>
              <a:t>os erros de </a:t>
            </a:r>
            <a:r>
              <a:rPr lang="pt-BR" b="1" dirty="0"/>
              <a:t>capacidade</a:t>
            </a:r>
            <a:r>
              <a:rPr lang="pt-BR" dirty="0"/>
              <a:t> e de </a:t>
            </a:r>
            <a:r>
              <a:rPr lang="pt-BR" b="1" dirty="0"/>
              <a:t>generalização</a:t>
            </a:r>
            <a:r>
              <a:rPr lang="pt-BR" dirty="0"/>
              <a:t>.</a:t>
            </a:r>
          </a:p>
        </p:txBody>
      </p:sp>
      <p:pic>
        <p:nvPicPr>
          <p:cNvPr id="10" name="Picture 9"/>
          <p:cNvPicPr>
            <a:picLocks noChangeAspect="1"/>
          </p:cNvPicPr>
          <p:nvPr/>
        </p:nvPicPr>
        <p:blipFill rotWithShape="1">
          <a:blip r:embed="rId3" cstate="print">
            <a:extLst>
              <a:ext uri="{28A0092B-C50C-407E-A947-70E740481C1C}">
                <a14:useLocalDpi xmlns:a14="http://schemas.microsoft.com/office/drawing/2010/main" val="0"/>
              </a:ext>
            </a:extLst>
          </a:blip>
          <a:srcRect l="10834" t="3139" r="9722" b="6638"/>
          <a:stretch/>
        </p:blipFill>
        <p:spPr>
          <a:xfrm>
            <a:off x="3200400" y="4212077"/>
            <a:ext cx="6523566" cy="2645923"/>
          </a:xfrm>
          <a:prstGeom prst="rect">
            <a:avLst/>
          </a:prstGeom>
        </p:spPr>
      </p:pic>
      <p:sp>
        <p:nvSpPr>
          <p:cNvPr id="11" name="Rectangle 10"/>
          <p:cNvSpPr/>
          <p:nvPr/>
        </p:nvSpPr>
        <p:spPr>
          <a:xfrm>
            <a:off x="10249058" y="4406770"/>
            <a:ext cx="1503040" cy="400110"/>
          </a:xfrm>
          <a:prstGeom prst="rect">
            <a:avLst/>
          </a:prstGeom>
        </p:spPr>
        <p:txBody>
          <a:bodyPr wrap="none">
            <a:spAutoFit/>
          </a:bodyPr>
          <a:lstStyle/>
          <a:p>
            <a:r>
              <a:rPr lang="pt-BR" sz="2000" b="1" dirty="0">
                <a:solidFill>
                  <a:srgbClr val="FF0000"/>
                </a:solidFill>
              </a:rPr>
              <a:t>Sobreajuste </a:t>
            </a:r>
          </a:p>
        </p:txBody>
      </p:sp>
      <p:sp>
        <p:nvSpPr>
          <p:cNvPr id="12" name="Rectangle 11"/>
          <p:cNvSpPr/>
          <p:nvPr/>
        </p:nvSpPr>
        <p:spPr>
          <a:xfrm>
            <a:off x="1267780" y="4517479"/>
            <a:ext cx="1284711" cy="400110"/>
          </a:xfrm>
          <a:prstGeom prst="rect">
            <a:avLst/>
          </a:prstGeom>
        </p:spPr>
        <p:txBody>
          <a:bodyPr wrap="none">
            <a:spAutoFit/>
          </a:bodyPr>
          <a:lstStyle/>
          <a:p>
            <a:r>
              <a:rPr lang="pt-BR" sz="2000" b="1" dirty="0">
                <a:solidFill>
                  <a:srgbClr val="FF0000"/>
                </a:solidFill>
              </a:rPr>
              <a:t>Subajuste </a:t>
            </a:r>
          </a:p>
        </p:txBody>
      </p:sp>
      <p:sp>
        <p:nvSpPr>
          <p:cNvPr id="13" name="Down Arrow 12"/>
          <p:cNvSpPr/>
          <p:nvPr/>
        </p:nvSpPr>
        <p:spPr>
          <a:xfrm rot="17614835">
            <a:off x="2628751" y="4627501"/>
            <a:ext cx="420002" cy="57573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Down Arrow 13"/>
          <p:cNvSpPr/>
          <p:nvPr/>
        </p:nvSpPr>
        <p:spPr>
          <a:xfrm rot="2851760">
            <a:off x="9794389" y="4668231"/>
            <a:ext cx="420002" cy="57573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 name="Rectangle 3"/>
          <p:cNvSpPr/>
          <p:nvPr/>
        </p:nvSpPr>
        <p:spPr>
          <a:xfrm>
            <a:off x="449046" y="5313256"/>
            <a:ext cx="2382292" cy="1077218"/>
          </a:xfrm>
          <a:prstGeom prst="rect">
            <a:avLst/>
          </a:prstGeom>
        </p:spPr>
        <p:txBody>
          <a:bodyPr wrap="square">
            <a:spAutoFit/>
          </a:bodyPr>
          <a:lstStyle/>
          <a:p>
            <a:pPr algn="ctr"/>
            <a:r>
              <a:rPr lang="pt-BR" sz="1600" dirty="0"/>
              <a:t>O modelo com polinômio de grau 1 tem </a:t>
            </a:r>
            <a:r>
              <a:rPr lang="pt-BR" sz="1600" b="1" dirty="0"/>
              <a:t>capacidade</a:t>
            </a:r>
            <a:r>
              <a:rPr lang="pt-BR" sz="1600" dirty="0"/>
              <a:t> </a:t>
            </a:r>
            <a:r>
              <a:rPr lang="pt-BR" sz="1600" b="1" dirty="0">
                <a:solidFill>
                  <a:srgbClr val="FF0000"/>
                </a:solidFill>
              </a:rPr>
              <a:t>muito baixa </a:t>
            </a:r>
            <a:r>
              <a:rPr lang="pt-BR" sz="1600" dirty="0"/>
              <a:t>e </a:t>
            </a:r>
            <a:r>
              <a:rPr lang="pt-BR" sz="1600" b="1" dirty="0"/>
              <a:t>grau de generalização</a:t>
            </a:r>
            <a:r>
              <a:rPr lang="pt-BR" sz="1600" dirty="0"/>
              <a:t> </a:t>
            </a:r>
            <a:r>
              <a:rPr lang="pt-BR" sz="1600" b="1" dirty="0">
                <a:solidFill>
                  <a:srgbClr val="FF0000"/>
                </a:solidFill>
              </a:rPr>
              <a:t>muito baixo</a:t>
            </a:r>
          </a:p>
        </p:txBody>
      </p:sp>
      <p:sp>
        <p:nvSpPr>
          <p:cNvPr id="5" name="Rectangle 4"/>
          <p:cNvSpPr/>
          <p:nvPr/>
        </p:nvSpPr>
        <p:spPr>
          <a:xfrm>
            <a:off x="9819478" y="5313256"/>
            <a:ext cx="2362200" cy="1323439"/>
          </a:xfrm>
          <a:prstGeom prst="rect">
            <a:avLst/>
          </a:prstGeom>
        </p:spPr>
        <p:txBody>
          <a:bodyPr wrap="square">
            <a:spAutoFit/>
          </a:bodyPr>
          <a:lstStyle/>
          <a:p>
            <a:pPr algn="ctr">
              <a:defRPr/>
            </a:pPr>
            <a:r>
              <a:rPr lang="pt-BR" sz="1600" dirty="0"/>
              <a:t>O modelo com polinômio de grau 30 tem </a:t>
            </a:r>
            <a:r>
              <a:rPr lang="pt-BR" sz="1600" b="1" dirty="0"/>
              <a:t>capacidade </a:t>
            </a:r>
            <a:r>
              <a:rPr lang="pt-BR" sz="1600" b="1" dirty="0">
                <a:solidFill>
                  <a:srgbClr val="FF0000"/>
                </a:solidFill>
              </a:rPr>
              <a:t>muito alta </a:t>
            </a:r>
            <a:r>
              <a:rPr lang="pt-BR" sz="1600" dirty="0"/>
              <a:t>e </a:t>
            </a:r>
            <a:r>
              <a:rPr lang="pt-BR" sz="1600" b="1" dirty="0"/>
              <a:t>grau de generalização</a:t>
            </a:r>
            <a:r>
              <a:rPr lang="pt-BR" sz="1600" dirty="0"/>
              <a:t> </a:t>
            </a:r>
            <a:r>
              <a:rPr lang="pt-BR" sz="1600" b="1" dirty="0">
                <a:solidFill>
                  <a:srgbClr val="FF0000"/>
                </a:solidFill>
              </a:rPr>
              <a:t>muito baixo</a:t>
            </a:r>
            <a:r>
              <a:rPr lang="pt-BR" sz="1600" dirty="0"/>
              <a:t>.</a:t>
            </a:r>
            <a:endParaRPr lang="pt-BR" sz="1600" b="1" dirty="0"/>
          </a:p>
        </p:txBody>
      </p:sp>
    </p:spTree>
    <p:extLst>
      <p:ext uri="{BB962C8B-B14F-4D97-AF65-F5344CB8AC3E}">
        <p14:creationId xmlns:p14="http://schemas.microsoft.com/office/powerpoint/2010/main" val="232578009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Subajuste (Resumo)</a:t>
            </a:r>
          </a:p>
        </p:txBody>
      </p:sp>
      <p:sp>
        <p:nvSpPr>
          <p:cNvPr id="3" name="Content Placeholder 2"/>
          <p:cNvSpPr>
            <a:spLocks noGrp="1"/>
          </p:cNvSpPr>
          <p:nvPr>
            <p:ph idx="1"/>
          </p:nvPr>
        </p:nvSpPr>
        <p:spPr>
          <a:xfrm>
            <a:off x="838200" y="1690687"/>
            <a:ext cx="7466351" cy="4994925"/>
          </a:xfrm>
        </p:spPr>
        <p:txBody>
          <a:bodyPr vert="horz" lIns="91440" tIns="45720" rIns="91440" bIns="45720" rtlCol="0" anchor="t">
            <a:normAutofit/>
          </a:bodyPr>
          <a:lstStyle/>
          <a:p>
            <a:r>
              <a:rPr lang="pt-BR" b="1" i="1" dirty="0"/>
              <a:t>Subajuste</a:t>
            </a:r>
            <a:r>
              <a:rPr lang="pt-BR" dirty="0"/>
              <a:t>: situação em que o modelo não consegue se ajustar aos exemplos de treinamento, falhando em aproximar o </a:t>
            </a:r>
            <a:r>
              <a:rPr lang="pt-BR" b="1" i="1" dirty="0"/>
              <a:t>mapeamento verdadeiro</a:t>
            </a:r>
            <a:r>
              <a:rPr lang="pt-BR" dirty="0"/>
              <a:t>. </a:t>
            </a:r>
            <a:endParaRPr lang="pt-BR" dirty="0" smtClean="0"/>
          </a:p>
          <a:p>
            <a:r>
              <a:rPr lang="pt-BR" dirty="0" smtClean="0"/>
              <a:t>Isto </a:t>
            </a:r>
            <a:r>
              <a:rPr lang="pt-BR" dirty="0"/>
              <a:t>pode ocorrer devido ao </a:t>
            </a:r>
            <a:r>
              <a:rPr lang="pt-BR" b="1" dirty="0"/>
              <a:t>baixo grau de complexidade</a:t>
            </a:r>
            <a:r>
              <a:rPr lang="pt-BR" dirty="0"/>
              <a:t> do modelo ou por </a:t>
            </a:r>
            <a:r>
              <a:rPr lang="pt-BR" b="1" dirty="0"/>
              <a:t>problemas de convergência</a:t>
            </a:r>
            <a:r>
              <a:rPr lang="pt-BR" dirty="0"/>
              <a:t> durante o treinamento.</a:t>
            </a:r>
          </a:p>
          <a:p>
            <a:r>
              <a:rPr lang="pt-BR" dirty="0"/>
              <a:t>Se o modelo está </a:t>
            </a:r>
            <a:r>
              <a:rPr lang="pt-BR" b="1" i="1" dirty="0" smtClean="0"/>
              <a:t>subajustando</a:t>
            </a:r>
            <a:r>
              <a:rPr lang="pt-BR" dirty="0"/>
              <a:t>, mesmo que o número de exemplos aumente esta sitação não vai desaparecer, é necessário </a:t>
            </a:r>
            <a:r>
              <a:rPr lang="pt-BR" b="1" dirty="0"/>
              <a:t>aumentar a complexidade</a:t>
            </a:r>
            <a:r>
              <a:rPr lang="pt-BR" dirty="0"/>
              <a:t> do modelo, ou seja, no caso da regressão polinomial, sua ordem.</a:t>
            </a:r>
            <a:endParaRPr lang="pt-BR" dirty="0">
              <a:cs typeface="Calibri"/>
            </a:endParaRPr>
          </a:p>
        </p:txBody>
      </p:sp>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l="10834" t="3139" r="64065" b="6638"/>
          <a:stretch/>
        </p:blipFill>
        <p:spPr>
          <a:xfrm>
            <a:off x="8304551" y="1453887"/>
            <a:ext cx="3849350" cy="4941462"/>
          </a:xfrm>
          <a:prstGeom prst="rect">
            <a:avLst/>
          </a:prstGeom>
        </p:spPr>
      </p:pic>
    </p:spTree>
    <p:extLst>
      <p:ext uri="{BB962C8B-B14F-4D97-AF65-F5344CB8AC3E}">
        <p14:creationId xmlns:p14="http://schemas.microsoft.com/office/powerpoint/2010/main" val="428946555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Sobreajuste (Resumo)</a:t>
            </a:r>
          </a:p>
        </p:txBody>
      </p:sp>
      <p:sp>
        <p:nvSpPr>
          <p:cNvPr id="3" name="Content Placeholder 2"/>
          <p:cNvSpPr>
            <a:spLocks noGrp="1"/>
          </p:cNvSpPr>
          <p:nvPr>
            <p:ph idx="1"/>
          </p:nvPr>
        </p:nvSpPr>
        <p:spPr>
          <a:xfrm>
            <a:off x="838200" y="1690687"/>
            <a:ext cx="7616252" cy="4979936"/>
          </a:xfrm>
        </p:spPr>
        <p:txBody>
          <a:bodyPr>
            <a:normAutofit lnSpcReduction="10000"/>
          </a:bodyPr>
          <a:lstStyle/>
          <a:p>
            <a:r>
              <a:rPr lang="pt-BR" b="1" i="1" dirty="0"/>
              <a:t>Sobreajuste</a:t>
            </a:r>
            <a:r>
              <a:rPr lang="pt-BR" dirty="0"/>
              <a:t>: é </a:t>
            </a:r>
            <a:r>
              <a:rPr lang="pt-BR" dirty="0" smtClean="0"/>
              <a:t>a situação </a:t>
            </a:r>
            <a:r>
              <a:rPr lang="pt-BR" dirty="0"/>
              <a:t>em que o modelo se ajusta tão bem aos exemplos do conjunto de treinamento que ele </a:t>
            </a:r>
            <a:r>
              <a:rPr lang="pt-BR" dirty="0" smtClean="0"/>
              <a:t>“</a:t>
            </a:r>
            <a:r>
              <a:rPr lang="pt-BR" i="1" dirty="0" smtClean="0"/>
              <a:t>memoriza</a:t>
            </a:r>
            <a:r>
              <a:rPr lang="pt-BR" dirty="0" smtClean="0"/>
              <a:t>” até </a:t>
            </a:r>
            <a:r>
              <a:rPr lang="pt-BR" dirty="0"/>
              <a:t>o ruído presente nos mesmos (ou seja, o modelo apresenta </a:t>
            </a:r>
            <a:r>
              <a:rPr lang="pt-BR" b="1" i="1" dirty="0"/>
              <a:t>baixo</a:t>
            </a:r>
            <a:r>
              <a:rPr lang="pt-BR" dirty="0"/>
              <a:t> </a:t>
            </a:r>
            <a:r>
              <a:rPr lang="pt-BR" b="1" i="1" dirty="0"/>
              <a:t>erro de treinamento</a:t>
            </a:r>
            <a:r>
              <a:rPr lang="pt-BR" dirty="0"/>
              <a:t>). </a:t>
            </a:r>
            <a:endParaRPr lang="pt-BR" dirty="0" smtClean="0"/>
          </a:p>
          <a:p>
            <a:r>
              <a:rPr lang="pt-BR" dirty="0" smtClean="0"/>
              <a:t>Porém</a:t>
            </a:r>
            <a:r>
              <a:rPr lang="pt-BR" dirty="0"/>
              <a:t>, o modelo produz erros significativos quando apresentado a dados inéditos (ou seja, </a:t>
            </a:r>
            <a:r>
              <a:rPr lang="pt-BR" b="1" i="1" dirty="0"/>
              <a:t>alto erro </a:t>
            </a:r>
            <a:r>
              <a:rPr lang="pt-BR" b="1" i="1" dirty="0" smtClean="0"/>
              <a:t>de </a:t>
            </a:r>
            <a:r>
              <a:rPr lang="pt-BR" b="1" i="1" dirty="0"/>
              <a:t>generalização</a:t>
            </a:r>
            <a:r>
              <a:rPr lang="pt-BR" dirty="0"/>
              <a:t>).</a:t>
            </a:r>
          </a:p>
          <a:p>
            <a:r>
              <a:rPr lang="pt-BR" sz="2800" dirty="0"/>
              <a:t>Se o modelo está </a:t>
            </a:r>
            <a:r>
              <a:rPr lang="pt-BR" sz="2800" dirty="0" smtClean="0"/>
              <a:t>sobreajustando</a:t>
            </a:r>
            <a:r>
              <a:rPr lang="pt-BR" sz="2800" dirty="0"/>
              <a:t>, então é necessário </a:t>
            </a:r>
            <a:r>
              <a:rPr lang="pt-BR" sz="2800" b="1" i="1" dirty="0"/>
              <a:t>diminuir sua complexidade</a:t>
            </a:r>
            <a:r>
              <a:rPr lang="pt-BR" sz="2800" dirty="0"/>
              <a:t> ou </a:t>
            </a:r>
            <a:r>
              <a:rPr lang="pt-BR" sz="2800" b="1" i="1" dirty="0"/>
              <a:t>aumentar o conjunto de treinamento </a:t>
            </a:r>
            <a:r>
              <a:rPr lang="pt-BR" sz="2800" dirty="0"/>
              <a:t>até que o erro de validação </a:t>
            </a:r>
            <a:r>
              <a:rPr lang="pt-BR" sz="2800" dirty="0" smtClean="0"/>
              <a:t>se aproxime do </a:t>
            </a:r>
            <a:r>
              <a:rPr lang="pt-BR" sz="2800" dirty="0"/>
              <a:t>erro de treinamento.</a:t>
            </a:r>
          </a:p>
        </p:txBody>
      </p:sp>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l="65143" t="3139" r="9722" b="6638"/>
          <a:stretch/>
        </p:blipFill>
        <p:spPr>
          <a:xfrm>
            <a:off x="8334531" y="1363945"/>
            <a:ext cx="3742891" cy="4798178"/>
          </a:xfrm>
          <a:prstGeom prst="rect">
            <a:avLst/>
          </a:prstGeom>
        </p:spPr>
      </p:pic>
    </p:spTree>
    <p:extLst>
      <p:ext uri="{BB962C8B-B14F-4D97-AF65-F5344CB8AC3E}">
        <p14:creationId xmlns:p14="http://schemas.microsoft.com/office/powerpoint/2010/main" val="362558607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Erros envolvidos no processo de aproximação</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690688"/>
                <a:ext cx="10998200" cy="5167312"/>
              </a:xfrm>
            </p:spPr>
            <p:txBody>
              <a:bodyPr>
                <a:normAutofit lnSpcReduction="10000"/>
              </a:bodyPr>
              <a:lstStyle/>
              <a:p>
                <a:r>
                  <a:rPr lang="pt-BR" b="1" dirty="0"/>
                  <a:t>Erro de </a:t>
                </a:r>
                <a:r>
                  <a:rPr lang="pt-BR" b="1" dirty="0" smtClean="0"/>
                  <a:t>aproximação</a:t>
                </a:r>
                <a:r>
                  <a:rPr lang="pt-BR" dirty="0" smtClean="0"/>
                  <a:t>: </a:t>
                </a:r>
                <a:r>
                  <a:rPr lang="pt-BR" dirty="0"/>
                  <a:t>é o erro devido a suposições erradas feitas sobre os </a:t>
                </a:r>
                <a:r>
                  <a:rPr lang="pt-BR" dirty="0" smtClean="0"/>
                  <a:t>dados, ou seja, sobre o formato do modelo gerador. </a:t>
                </a:r>
              </a:p>
              <a:p>
                <a:pPr lvl="1">
                  <a:buFont typeface="Wingdings" panose="05000000000000000000" pitchFamily="2" charset="2"/>
                  <a:buChar char="§"/>
                </a:pPr>
                <a:r>
                  <a:rPr lang="pt-BR" sz="2600" dirty="0" smtClean="0"/>
                  <a:t>Também conhecido como </a:t>
                </a:r>
                <a:r>
                  <a:rPr lang="pt-BR" sz="2600" b="1" i="1" dirty="0" smtClean="0"/>
                  <a:t>erro de representação</a:t>
                </a:r>
                <a:r>
                  <a:rPr lang="pt-BR" sz="2800" b="1" dirty="0" smtClean="0"/>
                  <a:t> </a:t>
                </a:r>
                <a:r>
                  <a:rPr lang="pt-BR" sz="2600" dirty="0" smtClean="0"/>
                  <a:t>ou </a:t>
                </a:r>
                <a:r>
                  <a:rPr lang="pt-BR" sz="2600" b="1" i="1" dirty="0" smtClean="0"/>
                  <a:t>erro de bias </a:t>
                </a:r>
                <a:r>
                  <a:rPr lang="pt-BR" sz="2600" dirty="0" smtClean="0"/>
                  <a:t>(viés).</a:t>
                </a:r>
              </a:p>
              <a:p>
                <a:pPr lvl="1">
                  <a:buFont typeface="Wingdings" panose="05000000000000000000" pitchFamily="2" charset="2"/>
                  <a:buChar char="§"/>
                </a:pPr>
                <a:r>
                  <a:rPr lang="pt-BR" sz="2600" dirty="0" smtClean="0"/>
                  <a:t>Depende </a:t>
                </a:r>
                <a:r>
                  <a:rPr lang="pt-BR" sz="2600" dirty="0"/>
                  <a:t>do nível de complexidade do modelo </a:t>
                </a:r>
                <a:r>
                  <a:rPr lang="pt-BR" sz="2600" dirty="0" smtClean="0"/>
                  <a:t>usado para a </a:t>
                </a:r>
                <a:r>
                  <a:rPr lang="pt-BR" sz="2600" dirty="0"/>
                  <a:t>aproximação.</a:t>
                </a:r>
              </a:p>
              <a:p>
                <a:pPr lvl="1">
                  <a:buFont typeface="Wingdings" panose="05000000000000000000" pitchFamily="2" charset="2"/>
                  <a:buChar char="§"/>
                </a:pPr>
                <a:r>
                  <a:rPr lang="pt-BR" sz="2600" dirty="0"/>
                  <a:t>Mesmo que o conjunto de treinamento </a:t>
                </a:r>
                <a:r>
                  <a:rPr lang="pt-BR" sz="2600" dirty="0" smtClean="0"/>
                  <a:t>contivesse </a:t>
                </a:r>
                <a:r>
                  <a:rPr lang="pt-BR" sz="2600" dirty="0"/>
                  <a:t>infinitos exemplos do </a:t>
                </a:r>
                <a:r>
                  <a:rPr lang="pt-BR" sz="2600" dirty="0" smtClean="0"/>
                  <a:t>meapeamento verdadeiro, </a:t>
                </a:r>
                <a14:m>
                  <m:oMath xmlns:m="http://schemas.openxmlformats.org/officeDocument/2006/math">
                    <m:r>
                      <a:rPr lang="pt-BR" sz="2600" i="1">
                        <a:latin typeface="Cambria Math" panose="02040503050406030204" pitchFamily="18" charset="0"/>
                      </a:rPr>
                      <m:t>𝑦</m:t>
                    </m:r>
                    <m:r>
                      <a:rPr lang="pt-BR" sz="2600" i="1">
                        <a:latin typeface="Cambria Math" panose="02040503050406030204" pitchFamily="18" charset="0"/>
                      </a:rPr>
                      <m:t>=</m:t>
                    </m:r>
                    <m:r>
                      <a:rPr lang="pt-BR" sz="2600" i="1">
                        <a:latin typeface="Cambria Math" panose="02040503050406030204" pitchFamily="18" charset="0"/>
                      </a:rPr>
                      <m:t>𝑓</m:t>
                    </m:r>
                    <m:r>
                      <a:rPr lang="pt-BR" sz="2600" i="1">
                        <a:latin typeface="Cambria Math" panose="02040503050406030204" pitchFamily="18" charset="0"/>
                      </a:rPr>
                      <m:t>(</m:t>
                    </m:r>
                    <m:r>
                      <a:rPr lang="pt-BR" sz="2600" b="1" i="1">
                        <a:latin typeface="Cambria Math" panose="02040503050406030204" pitchFamily="18" charset="0"/>
                      </a:rPr>
                      <m:t>𝒙</m:t>
                    </m:r>
                    <m:r>
                      <a:rPr lang="pt-BR" sz="2600" i="1">
                        <a:latin typeface="Cambria Math" panose="02040503050406030204" pitchFamily="18" charset="0"/>
                      </a:rPr>
                      <m:t>)</m:t>
                    </m:r>
                  </m:oMath>
                </a14:m>
                <a:r>
                  <a:rPr lang="pt-BR" sz="2600" dirty="0"/>
                  <a:t>, devido a suposição errada sobre a complexidade dos dados, não seria possível obter-se um modelo que se aproximesse do </a:t>
                </a:r>
                <a:r>
                  <a:rPr lang="pt-BR" sz="2600" b="1" i="1" dirty="0"/>
                  <a:t>mapeamento verdadeiro</a:t>
                </a:r>
                <a:r>
                  <a:rPr lang="pt-BR" sz="2600" dirty="0"/>
                  <a:t>, </a:t>
                </a:r>
                <a14:m>
                  <m:oMath xmlns:m="http://schemas.openxmlformats.org/officeDocument/2006/math">
                    <m:r>
                      <a:rPr lang="pt-BR" sz="2600" i="1">
                        <a:latin typeface="Cambria Math" panose="02040503050406030204" pitchFamily="18" charset="0"/>
                      </a:rPr>
                      <m:t>𝑦</m:t>
                    </m:r>
                    <m:r>
                      <a:rPr lang="pt-BR" sz="2600" i="1">
                        <a:latin typeface="Cambria Math" panose="02040503050406030204" pitchFamily="18" charset="0"/>
                      </a:rPr>
                      <m:t>=</m:t>
                    </m:r>
                    <m:r>
                      <a:rPr lang="pt-BR" sz="2600" i="1">
                        <a:latin typeface="Cambria Math" panose="02040503050406030204" pitchFamily="18" charset="0"/>
                      </a:rPr>
                      <m:t>𝑓</m:t>
                    </m:r>
                    <m:r>
                      <a:rPr lang="pt-BR" sz="2600" i="1">
                        <a:latin typeface="Cambria Math" panose="02040503050406030204" pitchFamily="18" charset="0"/>
                      </a:rPr>
                      <m:t>(</m:t>
                    </m:r>
                    <m:r>
                      <a:rPr lang="pt-BR" sz="2600" b="1" i="1">
                        <a:latin typeface="Cambria Math" panose="02040503050406030204" pitchFamily="18" charset="0"/>
                      </a:rPr>
                      <m:t>𝒙</m:t>
                    </m:r>
                    <m:r>
                      <a:rPr lang="pt-BR" sz="2600" i="1">
                        <a:latin typeface="Cambria Math" panose="02040503050406030204" pitchFamily="18" charset="0"/>
                      </a:rPr>
                      <m:t>)</m:t>
                    </m:r>
                  </m:oMath>
                </a14:m>
                <a:r>
                  <a:rPr lang="pt-BR" sz="2600" dirty="0"/>
                  <a:t>.</a:t>
                </a:r>
              </a:p>
              <a:p>
                <a:pPr lvl="1">
                  <a:buFont typeface="Wingdings" panose="05000000000000000000" pitchFamily="2" charset="2"/>
                  <a:buChar char="§"/>
                </a:pPr>
                <a:r>
                  <a:rPr lang="pt-BR" sz="2600" dirty="0"/>
                  <a:t>Modelos com </a:t>
                </a:r>
                <a:r>
                  <a:rPr lang="pt-BR" sz="2600" b="1" i="1" dirty="0"/>
                  <a:t>alto</a:t>
                </a:r>
                <a:r>
                  <a:rPr lang="pt-BR" sz="2600" dirty="0"/>
                  <a:t> </a:t>
                </a:r>
                <a:r>
                  <a:rPr lang="pt-BR" sz="2600" b="1" i="1" dirty="0"/>
                  <a:t>bias</a:t>
                </a:r>
                <a:r>
                  <a:rPr lang="pt-BR" sz="2600" dirty="0"/>
                  <a:t> tendem a </a:t>
                </a:r>
                <a:r>
                  <a:rPr lang="pt-BR" sz="2600" b="1" i="1" dirty="0"/>
                  <a:t>subajustar</a:t>
                </a:r>
                <a:r>
                  <a:rPr lang="pt-BR" sz="2600" dirty="0"/>
                  <a:t> os dados de treinamento, perdendo relações importantes entre os atributos e os rótulos/objetivos.</a:t>
                </a:r>
              </a:p>
              <a:p>
                <a:pPr lvl="1">
                  <a:buFont typeface="Wingdings" panose="05000000000000000000" pitchFamily="2" charset="2"/>
                  <a:buChar char="§"/>
                </a:pPr>
                <a:r>
                  <a:rPr lang="pt-BR" sz="2600" dirty="0"/>
                  <a:t>Um </a:t>
                </a:r>
                <a:r>
                  <a:rPr lang="pt-BR" sz="2600" b="1" i="1" dirty="0"/>
                  <a:t>bias alto</a:t>
                </a:r>
                <a:r>
                  <a:rPr lang="pt-BR" sz="2600" dirty="0"/>
                  <a:t> leva a altos erros </a:t>
                </a:r>
                <a:r>
                  <a:rPr lang="pt-BR" sz="2600" dirty="0" smtClean="0"/>
                  <a:t>tanto </a:t>
                </a:r>
                <a:r>
                  <a:rPr lang="pt-BR" sz="2600" dirty="0"/>
                  <a:t>treinamento </a:t>
                </a:r>
                <a:r>
                  <a:rPr lang="pt-BR" sz="2600" dirty="0" smtClean="0"/>
                  <a:t>quanto de validação.</a:t>
                </a:r>
                <a:endParaRPr lang="pt-BR" sz="2600" dirty="0"/>
              </a:p>
              <a:p>
                <a:pPr lvl="1">
                  <a:buFont typeface="Wingdings" panose="05000000000000000000" pitchFamily="2" charset="2"/>
                  <a:buChar char="§"/>
                </a:pPr>
                <a:r>
                  <a:rPr lang="pt-BR" sz="2600" b="1" dirty="0"/>
                  <a:t>Exemplo</a:t>
                </a:r>
                <a:r>
                  <a:rPr lang="pt-BR" sz="2600" dirty="0"/>
                  <a:t>: o modelo de ordem 1 supõe que o </a:t>
                </a:r>
                <a:r>
                  <a:rPr lang="pt-BR" sz="2600" b="1" i="1" dirty="0"/>
                  <a:t>mapeamento verdadeiro </a:t>
                </a:r>
                <a:r>
                  <a:rPr lang="pt-BR" sz="2600" dirty="0"/>
                  <a:t>pode ser modelado por uma </a:t>
                </a:r>
                <a:r>
                  <a:rPr lang="pt-BR" sz="2600" b="1" i="1" dirty="0"/>
                  <a:t>reta</a:t>
                </a:r>
                <a:r>
                  <a:rPr lang="pt-BR" sz="2600" dirty="0"/>
                  <a:t>. O que é claramente um </a:t>
                </a:r>
                <a:r>
                  <a:rPr lang="pt-BR" sz="2600" b="1" dirty="0"/>
                  <a:t>erro de representação</a:t>
                </a:r>
                <a:r>
                  <a:rPr lang="pt-BR" sz="2600"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690688"/>
                <a:ext cx="10998200" cy="5167312"/>
              </a:xfrm>
              <a:blipFill rotWithShape="0">
                <a:blip r:embed="rId3"/>
                <a:stretch>
                  <a:fillRect l="-998" t="-2594"/>
                </a:stretch>
              </a:blipFill>
            </p:spPr>
            <p:txBody>
              <a:bodyPr/>
              <a:lstStyle/>
              <a:p>
                <a:r>
                  <a:rPr lang="pt-BR">
                    <a:noFill/>
                  </a:rPr>
                  <a:t> </a:t>
                </a:r>
              </a:p>
            </p:txBody>
          </p:sp>
        </mc:Fallback>
      </mc:AlternateContent>
    </p:spTree>
    <p:extLst>
      <p:ext uri="{BB962C8B-B14F-4D97-AF65-F5344CB8AC3E}">
        <p14:creationId xmlns:p14="http://schemas.microsoft.com/office/powerpoint/2010/main" val="92880389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Motivação</a:t>
            </a:r>
            <a:endParaRPr lang="pt-BR" dirty="0"/>
          </a:p>
        </p:txBody>
      </p:sp>
      <p:sp>
        <p:nvSpPr>
          <p:cNvPr id="3" name="Content Placeholder 2"/>
          <p:cNvSpPr>
            <a:spLocks noGrp="1"/>
          </p:cNvSpPr>
          <p:nvPr>
            <p:ph idx="1"/>
          </p:nvPr>
        </p:nvSpPr>
        <p:spPr>
          <a:xfrm>
            <a:off x="838199" y="1825624"/>
            <a:ext cx="10881049" cy="1761637"/>
          </a:xfrm>
        </p:spPr>
        <p:txBody>
          <a:bodyPr>
            <a:normAutofit fontScale="92500" lnSpcReduction="20000"/>
          </a:bodyPr>
          <a:lstStyle/>
          <a:p>
            <a:r>
              <a:rPr lang="pt-BR" dirty="0"/>
              <a:t>E se os dados </a:t>
            </a:r>
            <a:r>
              <a:rPr lang="pt-BR" dirty="0" smtClean="0"/>
              <a:t>tiverem um formato mais complexo </a:t>
            </a:r>
            <a:r>
              <a:rPr lang="pt-BR" dirty="0"/>
              <a:t>do que uma simples linha reta?</a:t>
            </a:r>
          </a:p>
          <a:p>
            <a:r>
              <a:rPr lang="pt-BR" dirty="0"/>
              <a:t>Como vocês fariam para encontrar um modelo que aproxime as funções abaixo?</a:t>
            </a:r>
          </a:p>
          <a:p>
            <a:r>
              <a:rPr lang="pt-BR" dirty="0"/>
              <a:t>Uma reta claramente não seria uma boa escolha. </a:t>
            </a:r>
          </a:p>
          <a:p>
            <a:endParaRPr lang="pt-BR" dirty="0"/>
          </a:p>
        </p:txBody>
      </p:sp>
      <p:pic>
        <p:nvPicPr>
          <p:cNvPr id="5" name="Picture 4"/>
          <p:cNvPicPr>
            <a:picLocks noChangeAspect="1"/>
          </p:cNvPicPr>
          <p:nvPr/>
        </p:nvPicPr>
        <p:blipFill rotWithShape="1">
          <a:blip r:embed="rId3"/>
          <a:srcRect l="7137" t="6054" r="8725" b="4240"/>
          <a:stretch/>
        </p:blipFill>
        <p:spPr>
          <a:xfrm>
            <a:off x="4610100" y="3805744"/>
            <a:ext cx="2971800" cy="2772434"/>
          </a:xfrm>
          <a:prstGeom prst="rect">
            <a:avLst/>
          </a:prstGeom>
        </p:spPr>
      </p:pic>
      <p:pic>
        <p:nvPicPr>
          <p:cNvPr id="6" name="Picture 5"/>
          <p:cNvPicPr>
            <a:picLocks noChangeAspect="1"/>
          </p:cNvPicPr>
          <p:nvPr/>
        </p:nvPicPr>
        <p:blipFill rotWithShape="1">
          <a:blip r:embed="rId4"/>
          <a:srcRect l="6034" t="6298" r="7846" b="3500"/>
          <a:stretch/>
        </p:blipFill>
        <p:spPr>
          <a:xfrm>
            <a:off x="838200" y="3805744"/>
            <a:ext cx="3045629" cy="2772434"/>
          </a:xfrm>
          <a:prstGeom prst="rect">
            <a:avLst/>
          </a:prstGeom>
        </p:spPr>
      </p:pic>
      <p:pic>
        <p:nvPicPr>
          <p:cNvPr id="7" name="Picture 6"/>
          <p:cNvPicPr>
            <a:picLocks noChangeAspect="1"/>
          </p:cNvPicPr>
          <p:nvPr/>
        </p:nvPicPr>
        <p:blipFill rotWithShape="1">
          <a:blip r:embed="rId5"/>
          <a:srcRect l="6034" t="6628" r="8132" b="3829"/>
          <a:stretch/>
        </p:blipFill>
        <p:spPr>
          <a:xfrm>
            <a:off x="8308171" y="3805744"/>
            <a:ext cx="3064366" cy="2778359"/>
          </a:xfrm>
          <a:prstGeom prst="rect">
            <a:avLst/>
          </a:prstGeom>
        </p:spPr>
      </p:pic>
    </p:spTree>
    <p:extLst>
      <p:ext uri="{BB962C8B-B14F-4D97-AF65-F5344CB8AC3E}">
        <p14:creationId xmlns:p14="http://schemas.microsoft.com/office/powerpoint/2010/main" val="143691880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Erros envolvidos no processo de aproximação</a:t>
            </a:r>
          </a:p>
        </p:txBody>
      </p:sp>
      <p:sp>
        <p:nvSpPr>
          <p:cNvPr id="3" name="Content Placeholder 2"/>
          <p:cNvSpPr>
            <a:spLocks noGrp="1"/>
          </p:cNvSpPr>
          <p:nvPr>
            <p:ph idx="1"/>
          </p:nvPr>
        </p:nvSpPr>
        <p:spPr>
          <a:xfrm>
            <a:off x="838200" y="1825625"/>
            <a:ext cx="10998200" cy="4812242"/>
          </a:xfrm>
        </p:spPr>
        <p:txBody>
          <a:bodyPr>
            <a:normAutofit lnSpcReduction="10000"/>
          </a:bodyPr>
          <a:lstStyle/>
          <a:p>
            <a:r>
              <a:rPr lang="pt-BR" b="1" dirty="0"/>
              <a:t>Erro de </a:t>
            </a:r>
            <a:r>
              <a:rPr lang="pt-BR" b="1" dirty="0" smtClean="0"/>
              <a:t>estimação</a:t>
            </a:r>
            <a:r>
              <a:rPr lang="pt-BR" dirty="0" smtClean="0"/>
              <a:t>: </a:t>
            </a:r>
            <a:r>
              <a:rPr lang="pt-BR" dirty="0"/>
              <a:t>é o erro devido à sensibilidade excessiva do modelo à pequenas variações nos dados de treinamento, ou seja, esse erro mede o </a:t>
            </a:r>
            <a:r>
              <a:rPr lang="pt-BR" b="1" i="1" dirty="0"/>
              <a:t>quanto o modelo depende dos dados de treinamento</a:t>
            </a:r>
            <a:r>
              <a:rPr lang="pt-BR" dirty="0"/>
              <a:t>.</a:t>
            </a:r>
          </a:p>
          <a:p>
            <a:pPr lvl="1">
              <a:buFont typeface="Wingdings" panose="05000000000000000000" pitchFamily="2" charset="2"/>
              <a:buChar char="§"/>
            </a:pPr>
            <a:r>
              <a:rPr lang="pt-BR" sz="2600" dirty="0"/>
              <a:t>Também </a:t>
            </a:r>
            <a:r>
              <a:rPr lang="pt-BR" sz="2600" dirty="0" smtClean="0"/>
              <a:t>conhecido como </a:t>
            </a:r>
            <a:r>
              <a:rPr lang="pt-BR" sz="2600" b="1" i="1" dirty="0" smtClean="0"/>
              <a:t>erro de variância</a:t>
            </a:r>
            <a:r>
              <a:rPr lang="pt-BR" sz="2600" dirty="0"/>
              <a:t>.</a:t>
            </a:r>
          </a:p>
          <a:p>
            <a:pPr lvl="1">
              <a:buFont typeface="Wingdings" panose="05000000000000000000" pitchFamily="2" charset="2"/>
              <a:buChar char="§"/>
            </a:pPr>
            <a:r>
              <a:rPr lang="pt-BR" sz="2600" dirty="0"/>
              <a:t>Depende do nível de complexidade do modelo de aproximação.</a:t>
            </a:r>
          </a:p>
          <a:p>
            <a:pPr lvl="1">
              <a:buFont typeface="Wingdings" panose="05000000000000000000" pitchFamily="2" charset="2"/>
              <a:buChar char="§"/>
            </a:pPr>
            <a:r>
              <a:rPr lang="pt-BR" sz="2600" dirty="0"/>
              <a:t>Um modelo com alto grau de complexidade (como um modelo polinomial de alto grau) provavelmente apresenta alta </a:t>
            </a:r>
            <a:r>
              <a:rPr lang="pt-BR" sz="2600" b="1" i="1" dirty="0"/>
              <a:t>variância</a:t>
            </a:r>
            <a:r>
              <a:rPr lang="pt-BR" sz="2600" dirty="0"/>
              <a:t> e, portanto, </a:t>
            </a:r>
            <a:r>
              <a:rPr lang="pt-BR" sz="2600" b="1" i="1" dirty="0"/>
              <a:t>sobreajusta</a:t>
            </a:r>
            <a:r>
              <a:rPr lang="pt-BR" sz="2600" dirty="0"/>
              <a:t> o modelo aos dados de treinamento.</a:t>
            </a:r>
          </a:p>
          <a:p>
            <a:pPr lvl="1">
              <a:buFont typeface="Wingdings" panose="05000000000000000000" pitchFamily="2" charset="2"/>
              <a:buChar char="§"/>
            </a:pPr>
            <a:r>
              <a:rPr lang="pt-BR" sz="2600" dirty="0"/>
              <a:t>Em outras palavras</a:t>
            </a:r>
            <a:r>
              <a:rPr lang="pt-BR" sz="2600" dirty="0" smtClean="0"/>
              <a:t>, a </a:t>
            </a:r>
            <a:r>
              <a:rPr lang="pt-BR" sz="2600" dirty="0"/>
              <a:t>alta variância faz com que modelos </a:t>
            </a:r>
            <a:r>
              <a:rPr lang="pt-BR" sz="2600" b="1" i="1" dirty="0"/>
              <a:t>aprendam o ruído </a:t>
            </a:r>
            <a:r>
              <a:rPr lang="pt-BR" sz="2600" dirty="0"/>
              <a:t>presente no conjunto de treinamento, resultando em </a:t>
            </a:r>
            <a:r>
              <a:rPr lang="pt-BR" sz="2600" b="1" dirty="0"/>
              <a:t>baixo erro de treinamento </a:t>
            </a:r>
            <a:r>
              <a:rPr lang="pt-BR" sz="2600" dirty="0"/>
              <a:t>e </a:t>
            </a:r>
            <a:r>
              <a:rPr lang="pt-BR" sz="2600" b="1" dirty="0"/>
              <a:t>alto erro de validação</a:t>
            </a:r>
            <a:r>
              <a:rPr lang="pt-BR" sz="2600" dirty="0"/>
              <a:t>.</a:t>
            </a:r>
          </a:p>
          <a:p>
            <a:pPr lvl="1">
              <a:buFont typeface="Wingdings" panose="05000000000000000000" pitchFamily="2" charset="2"/>
              <a:buChar char="§"/>
            </a:pPr>
            <a:r>
              <a:rPr lang="pt-BR" sz="2600" b="1" dirty="0"/>
              <a:t>Exemplo</a:t>
            </a:r>
            <a:r>
              <a:rPr lang="pt-BR" sz="2600" dirty="0"/>
              <a:t>: o polinômio de ordem 30 do exemplo anterior passa por todos os pontos e não aprende o mapeamento verdadeiro.</a:t>
            </a:r>
          </a:p>
        </p:txBody>
      </p:sp>
    </p:spTree>
    <p:extLst>
      <p:ext uri="{BB962C8B-B14F-4D97-AF65-F5344CB8AC3E}">
        <p14:creationId xmlns:p14="http://schemas.microsoft.com/office/powerpoint/2010/main" val="160451133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Erros envolvidos no processo de aproximação</a:t>
            </a:r>
          </a:p>
        </p:txBody>
      </p:sp>
      <p:sp>
        <p:nvSpPr>
          <p:cNvPr id="3" name="Content Placeholder 2"/>
          <p:cNvSpPr>
            <a:spLocks noGrp="1"/>
          </p:cNvSpPr>
          <p:nvPr>
            <p:ph idx="1"/>
          </p:nvPr>
        </p:nvSpPr>
        <p:spPr>
          <a:xfrm>
            <a:off x="838200" y="1825624"/>
            <a:ext cx="10998200" cy="5032376"/>
          </a:xfrm>
        </p:spPr>
        <p:txBody>
          <a:bodyPr>
            <a:normAutofit fontScale="92500" lnSpcReduction="10000"/>
          </a:bodyPr>
          <a:lstStyle/>
          <a:p>
            <a:r>
              <a:rPr lang="pt-BR" b="1" dirty="0" smtClean="0"/>
              <a:t>Erro irredutível</a:t>
            </a:r>
            <a:r>
              <a:rPr lang="pt-BR" dirty="0" smtClean="0"/>
              <a:t>: é o erro devido ao ruído contido nos dados. </a:t>
            </a:r>
          </a:p>
          <a:p>
            <a:pPr lvl="1">
              <a:buFont typeface="Wingdings" panose="05000000000000000000" pitchFamily="2" charset="2"/>
              <a:buChar char="§"/>
            </a:pPr>
            <a:r>
              <a:rPr lang="pt-BR" sz="2600" dirty="0" smtClean="0"/>
              <a:t>Também conhecido como </a:t>
            </a:r>
            <a:r>
              <a:rPr lang="pt-BR" sz="2600" b="1" i="1" dirty="0" smtClean="0"/>
              <a:t>erro de Bayes</a:t>
            </a:r>
            <a:r>
              <a:rPr lang="pt-BR" sz="2600" dirty="0" smtClean="0"/>
              <a:t>.</a:t>
            </a:r>
          </a:p>
          <a:p>
            <a:pPr lvl="1">
              <a:buFont typeface="Wingdings" panose="05000000000000000000" pitchFamily="2" charset="2"/>
              <a:buChar char="§"/>
            </a:pPr>
            <a:r>
              <a:rPr lang="pt-BR" sz="2600" dirty="0" smtClean="0"/>
              <a:t>É o erro que não pode ser reduzido através da criação de bons modelos.</a:t>
            </a:r>
          </a:p>
          <a:p>
            <a:pPr lvl="1">
              <a:buFont typeface="Wingdings" panose="05000000000000000000" pitchFamily="2" charset="2"/>
              <a:buChar char="§"/>
            </a:pPr>
            <a:r>
              <a:rPr lang="pt-BR" sz="2600" dirty="0" smtClean="0"/>
              <a:t>Por melhor que seja nosso modelo, os dados terão uma certa quantidade de ruído que não pode ser removido.</a:t>
            </a:r>
          </a:p>
          <a:p>
            <a:r>
              <a:rPr lang="pt-BR" dirty="0" smtClean="0">
                <a:solidFill>
                  <a:srgbClr val="00B0F0"/>
                </a:solidFill>
              </a:rPr>
              <a:t>Exemplos: </a:t>
            </a:r>
          </a:p>
          <a:p>
            <a:pPr lvl="1">
              <a:buFont typeface="Wingdings" panose="05000000000000000000" pitchFamily="2" charset="2"/>
              <a:buChar char="§"/>
            </a:pPr>
            <a:r>
              <a:rPr lang="pt-BR" dirty="0" smtClean="0">
                <a:solidFill>
                  <a:srgbClr val="00B0F0"/>
                </a:solidFill>
              </a:rPr>
              <a:t>polynomial_regression_mse_big_data_set.ipynb</a:t>
            </a:r>
          </a:p>
          <a:p>
            <a:pPr lvl="1">
              <a:buFont typeface="Wingdings" panose="05000000000000000000" pitchFamily="2" charset="2"/>
              <a:buChar char="§"/>
            </a:pPr>
            <a:r>
              <a:rPr lang="pt-BR" dirty="0">
                <a:solidFill>
                  <a:srgbClr val="00B0F0"/>
                </a:solidFill>
              </a:rPr>
              <a:t>bias_variance_tradeoff.ipynb</a:t>
            </a:r>
          </a:p>
          <a:p>
            <a:r>
              <a:rPr lang="pt-BR" b="1" dirty="0" smtClean="0"/>
              <a:t>Erro de computação</a:t>
            </a:r>
            <a:r>
              <a:rPr lang="pt-BR" dirty="0" smtClean="0"/>
              <a:t>: é o erro decorrente do fato de que nem sempre é possível explorar devidamente o espaço de hipóteses.</a:t>
            </a:r>
          </a:p>
          <a:p>
            <a:pPr lvl="1">
              <a:buFont typeface="Wingdings" panose="05000000000000000000" pitchFamily="2" charset="2"/>
              <a:buChar char="§"/>
            </a:pPr>
            <a:r>
              <a:rPr lang="pt-BR" sz="2600" dirty="0" smtClean="0"/>
              <a:t>Também conhecido como </a:t>
            </a:r>
            <a:r>
              <a:rPr lang="pt-BR" sz="2600" b="1" dirty="0" smtClean="0"/>
              <a:t>erro de otimização</a:t>
            </a:r>
            <a:r>
              <a:rPr lang="pt-BR" sz="2600" dirty="0" smtClean="0"/>
              <a:t>.</a:t>
            </a:r>
          </a:p>
          <a:p>
            <a:pPr lvl="1">
              <a:buFont typeface="Wingdings" panose="05000000000000000000" pitchFamily="2" charset="2"/>
              <a:buChar char="§"/>
            </a:pPr>
            <a:r>
              <a:rPr lang="pt-BR" sz="2600" b="1" dirty="0" smtClean="0"/>
              <a:t>Motivos possíveis</a:t>
            </a:r>
            <a:r>
              <a:rPr lang="pt-BR" sz="2600" dirty="0" smtClean="0"/>
              <a:t>: mínimos locais, limitação dos recursos computacionais para a busca/treinamento do modelo e uso de representação numérica de precisão finita.</a:t>
            </a:r>
            <a:endParaRPr lang="pt-BR" sz="2600" dirty="0"/>
          </a:p>
        </p:txBody>
      </p:sp>
    </p:spTree>
    <p:extLst>
      <p:ext uri="{BB962C8B-B14F-4D97-AF65-F5344CB8AC3E}">
        <p14:creationId xmlns:p14="http://schemas.microsoft.com/office/powerpoint/2010/main" val="57427688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Como avaliar e escolher a melhor hipótese?</a:t>
            </a:r>
          </a:p>
        </p:txBody>
      </p:sp>
      <p:sp>
        <p:nvSpPr>
          <p:cNvPr id="3" name="Content Placeholder 2"/>
          <p:cNvSpPr>
            <a:spLocks noGrp="1"/>
          </p:cNvSpPr>
          <p:nvPr>
            <p:ph idx="1"/>
          </p:nvPr>
        </p:nvSpPr>
        <p:spPr>
          <a:xfrm>
            <a:off x="838199" y="1825624"/>
            <a:ext cx="11127829" cy="4819015"/>
          </a:xfrm>
        </p:spPr>
        <p:txBody>
          <a:bodyPr/>
          <a:lstStyle/>
          <a:p>
            <a:r>
              <a:rPr lang="pt-BR" dirty="0"/>
              <a:t>Após todas essas informações, algumas perguntas surgem </a:t>
            </a:r>
            <a:r>
              <a:rPr lang="pt-BR" dirty="0" smtClean="0"/>
              <a:t>a </a:t>
            </a:r>
            <a:r>
              <a:rPr lang="pt-BR" dirty="0"/>
              <a:t>respeito do modelo e seu treinamento.</a:t>
            </a:r>
          </a:p>
          <a:p>
            <a:r>
              <a:rPr lang="pt-BR" dirty="0"/>
              <a:t>Como escolhemos a </a:t>
            </a:r>
            <a:r>
              <a:rPr lang="pt-BR" b="1" i="1" dirty="0"/>
              <a:t>função hipótese </a:t>
            </a:r>
            <a:r>
              <a:rPr lang="pt-BR" dirty="0"/>
              <a:t>quando não conhecemos o </a:t>
            </a:r>
            <a:r>
              <a:rPr lang="pt-BR" b="1" i="1" dirty="0"/>
              <a:t>mapeamento verdadeiro</a:t>
            </a:r>
            <a:r>
              <a:rPr lang="pt-BR" dirty="0"/>
              <a:t>? </a:t>
            </a:r>
          </a:p>
          <a:p>
            <a:pPr lvl="1"/>
            <a:r>
              <a:rPr lang="pt-BR" dirty="0"/>
              <a:t>Ou seja, o </a:t>
            </a:r>
            <a:r>
              <a:rPr lang="pt-BR" b="1" dirty="0"/>
              <a:t>quão</a:t>
            </a:r>
            <a:r>
              <a:rPr lang="pt-BR" dirty="0"/>
              <a:t> </a:t>
            </a:r>
            <a:r>
              <a:rPr lang="pt-BR" b="1" dirty="0"/>
              <a:t>complexo</a:t>
            </a:r>
            <a:r>
              <a:rPr lang="pt-BR" dirty="0"/>
              <a:t> deve ser o modelo? </a:t>
            </a:r>
          </a:p>
          <a:p>
            <a:r>
              <a:rPr lang="pt-BR" dirty="0"/>
              <a:t>Como podemos dizer que o modelo está ajustando demais ou insuficientemente?</a:t>
            </a:r>
          </a:p>
          <a:p>
            <a:r>
              <a:rPr lang="pt-BR" dirty="0"/>
              <a:t>O quão bem podemos prever dados futuros resultantes do mesmo modelo </a:t>
            </a:r>
            <a:r>
              <a:rPr lang="pt-BR" dirty="0" smtClean="0"/>
              <a:t>gerador com um dado modelo treinado </a:t>
            </a:r>
            <a:r>
              <a:rPr lang="pt-BR" dirty="0"/>
              <a:t>(i.e., o quão bem podemos </a:t>
            </a:r>
            <a:r>
              <a:rPr lang="pt-BR" b="1" i="1" dirty="0" smtClean="0"/>
              <a:t>generalizar </a:t>
            </a:r>
            <a:r>
              <a:rPr lang="pt-BR" dirty="0" smtClean="0"/>
              <a:t>com o nosso modelo) </a:t>
            </a:r>
            <a:r>
              <a:rPr lang="pt-BR" dirty="0"/>
              <a:t>?</a:t>
            </a:r>
          </a:p>
        </p:txBody>
      </p:sp>
    </p:spTree>
    <p:extLst>
      <p:ext uri="{BB962C8B-B14F-4D97-AF65-F5344CB8AC3E}">
        <p14:creationId xmlns:p14="http://schemas.microsoft.com/office/powerpoint/2010/main" val="211069778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63527"/>
            <a:ext cx="10515600" cy="1325563"/>
          </a:xfrm>
        </p:spPr>
        <p:txBody>
          <a:bodyPr/>
          <a:lstStyle/>
          <a:p>
            <a:r>
              <a:rPr lang="pt-BR" dirty="0"/>
              <a:t>Validação cruzada</a:t>
            </a:r>
          </a:p>
        </p:txBody>
      </p:sp>
      <p:sp>
        <p:nvSpPr>
          <p:cNvPr id="3" name="Content Placeholder 2"/>
          <p:cNvSpPr>
            <a:spLocks noGrp="1"/>
          </p:cNvSpPr>
          <p:nvPr>
            <p:ph idx="1"/>
          </p:nvPr>
        </p:nvSpPr>
        <p:spPr>
          <a:xfrm>
            <a:off x="838198" y="1690688"/>
            <a:ext cx="8842831" cy="5167311"/>
          </a:xfrm>
        </p:spPr>
        <p:txBody>
          <a:bodyPr>
            <a:normAutofit lnSpcReduction="10000"/>
          </a:bodyPr>
          <a:lstStyle/>
          <a:p>
            <a:r>
              <a:rPr lang="pt-BR" b="1" i="1" dirty="0"/>
              <a:t>Validação cruzada</a:t>
            </a:r>
            <a:r>
              <a:rPr lang="pt-BR" dirty="0"/>
              <a:t> é uma </a:t>
            </a:r>
            <a:r>
              <a:rPr lang="pt-BR" dirty="0" smtClean="0"/>
              <a:t>técnica para se </a:t>
            </a:r>
            <a:r>
              <a:rPr lang="pt-BR" dirty="0"/>
              <a:t>avaliar </a:t>
            </a:r>
            <a:r>
              <a:rPr lang="pt-BR" b="1" i="1" dirty="0"/>
              <a:t>quantitativamente</a:t>
            </a:r>
            <a:r>
              <a:rPr lang="pt-BR" dirty="0"/>
              <a:t> o </a:t>
            </a:r>
            <a:r>
              <a:rPr lang="pt-BR" b="1" dirty="0"/>
              <a:t>sobreajuste</a:t>
            </a:r>
            <a:r>
              <a:rPr lang="pt-BR" dirty="0"/>
              <a:t> ou </a:t>
            </a:r>
            <a:r>
              <a:rPr lang="pt-BR" b="1" dirty="0"/>
              <a:t>subajuste</a:t>
            </a:r>
            <a:r>
              <a:rPr lang="pt-BR" dirty="0"/>
              <a:t> de um modelo</a:t>
            </a:r>
            <a:r>
              <a:rPr lang="pt-BR" dirty="0" smtClean="0"/>
              <a:t>, de forma a encontrar o modelo ideal.</a:t>
            </a:r>
            <a:endParaRPr lang="pt-BR" dirty="0"/>
          </a:p>
          <a:p>
            <a:r>
              <a:rPr lang="pt-BR" dirty="0"/>
              <a:t>Na </a:t>
            </a:r>
            <a:r>
              <a:rPr lang="pt-BR" b="1" i="1" dirty="0"/>
              <a:t>validação cruzada</a:t>
            </a:r>
            <a:r>
              <a:rPr lang="pt-BR" dirty="0"/>
              <a:t>, nós dividimos o conjunto de exemplos em </a:t>
            </a:r>
            <a:r>
              <a:rPr lang="pt-BR" dirty="0" smtClean="0"/>
              <a:t>2 conjuntos</a:t>
            </a:r>
            <a:r>
              <a:rPr lang="pt-BR" dirty="0"/>
              <a:t>, o de treinamento e o de validação (ou teste) do modelo.</a:t>
            </a:r>
          </a:p>
          <a:p>
            <a:r>
              <a:rPr lang="pt-BR" dirty="0"/>
              <a:t>O </a:t>
            </a:r>
            <a:r>
              <a:rPr lang="pt-BR" b="1" dirty="0" smtClean="0"/>
              <a:t>objetivo</a:t>
            </a:r>
            <a:r>
              <a:rPr lang="pt-BR" dirty="0" smtClean="0"/>
              <a:t> desta </a:t>
            </a:r>
            <a:r>
              <a:rPr lang="pt-BR" b="1" dirty="0" smtClean="0"/>
              <a:t>divisão</a:t>
            </a:r>
            <a:r>
              <a:rPr lang="pt-BR" dirty="0" smtClean="0"/>
              <a:t> </a:t>
            </a:r>
            <a:r>
              <a:rPr lang="pt-BR" dirty="0"/>
              <a:t>é testar a </a:t>
            </a:r>
            <a:r>
              <a:rPr lang="pt-BR" b="1" dirty="0"/>
              <a:t>capacidade</a:t>
            </a:r>
            <a:r>
              <a:rPr lang="pt-BR" dirty="0"/>
              <a:t> do </a:t>
            </a:r>
            <a:r>
              <a:rPr lang="pt-BR" b="1" dirty="0"/>
              <a:t>modelo em </a:t>
            </a:r>
            <a:r>
              <a:rPr lang="pt-BR" b="1" dirty="0" smtClean="0"/>
              <a:t>predizer </a:t>
            </a:r>
            <a:r>
              <a:rPr lang="pt-BR" dirty="0" smtClean="0"/>
              <a:t>valores de saída para dados </a:t>
            </a:r>
            <a:r>
              <a:rPr lang="pt-BR" dirty="0"/>
              <a:t>que não foram utilizados durante o treinamento (conjunto de validação), ou seja, </a:t>
            </a:r>
            <a:r>
              <a:rPr lang="pt-BR" b="1" i="1" dirty="0"/>
              <a:t>generalizar</a:t>
            </a:r>
            <a:r>
              <a:rPr lang="pt-BR" dirty="0" smtClean="0"/>
              <a:t>.</a:t>
            </a:r>
          </a:p>
          <a:p>
            <a:r>
              <a:rPr lang="pt-BR" b="1" dirty="0" smtClean="0"/>
              <a:t>IMPORTANTE</a:t>
            </a:r>
            <a:r>
              <a:rPr lang="pt-BR" dirty="0" smtClean="0"/>
              <a:t>: devemos nos assegurar que os conjuntos sejam suficientemente </a:t>
            </a:r>
            <a:r>
              <a:rPr lang="pt-BR" b="1" i="1" dirty="0" smtClean="0"/>
              <a:t>representativos</a:t>
            </a:r>
            <a:r>
              <a:rPr lang="pt-BR" dirty="0" smtClean="0"/>
              <a:t> do mapeamento que se pretende aproximar.</a:t>
            </a:r>
            <a:endParaRPr lang="pt-BR" dirty="0"/>
          </a:p>
        </p:txBody>
      </p:sp>
      <p:pic>
        <p:nvPicPr>
          <p:cNvPr id="4" name="Picture 2" descr="https://miro.medium.com/max/345/1*ZF5kCwJ2P0X-T_KlGv2_GQ.png"/>
          <p:cNvPicPr>
            <a:picLocks noChangeAspect="1" noChangeArrowheads="1"/>
          </p:cNvPicPr>
          <p:nvPr/>
        </p:nvPicPr>
        <p:blipFill rotWithShape="1">
          <a:blip r:embed="rId3">
            <a:extLst>
              <a:ext uri="{28A0092B-C50C-407E-A947-70E740481C1C}">
                <a14:useLocalDpi xmlns:a14="http://schemas.microsoft.com/office/drawing/2010/main" val="0"/>
              </a:ext>
            </a:extLst>
          </a:blip>
          <a:srcRect r="53852" b="26282"/>
          <a:stretch/>
        </p:blipFill>
        <p:spPr bwMode="auto">
          <a:xfrm>
            <a:off x="9665894" y="490876"/>
            <a:ext cx="2444568" cy="239962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https://miro.medium.com/max/345/1*ZF5kCwJ2P0X-T_KlGv2_GQ.png"/>
          <p:cNvPicPr>
            <a:picLocks noChangeAspect="1" noChangeArrowheads="1"/>
          </p:cNvPicPr>
          <p:nvPr/>
        </p:nvPicPr>
        <p:blipFill rotWithShape="1">
          <a:blip r:embed="rId3">
            <a:extLst>
              <a:ext uri="{28A0092B-C50C-407E-A947-70E740481C1C}">
                <a14:useLocalDpi xmlns:a14="http://schemas.microsoft.com/office/drawing/2010/main" val="0"/>
              </a:ext>
            </a:extLst>
          </a:blip>
          <a:srcRect l="53226" b="26282"/>
          <a:stretch/>
        </p:blipFill>
        <p:spPr bwMode="auto">
          <a:xfrm>
            <a:off x="9665894" y="3813170"/>
            <a:ext cx="2459703" cy="238216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9665895" y="2890499"/>
            <a:ext cx="2444567" cy="584775"/>
          </a:xfrm>
          <a:prstGeom prst="rect">
            <a:avLst/>
          </a:prstGeom>
          <a:noFill/>
        </p:spPr>
        <p:txBody>
          <a:bodyPr wrap="square" rtlCol="0">
            <a:spAutoFit/>
          </a:bodyPr>
          <a:lstStyle/>
          <a:p>
            <a:pPr algn="ctr"/>
            <a:r>
              <a:rPr lang="pt-BR" sz="1600" dirty="0" smtClean="0"/>
              <a:t>Conjuntos </a:t>
            </a:r>
          </a:p>
          <a:p>
            <a:pPr algn="ctr"/>
            <a:r>
              <a:rPr lang="pt-BR" sz="1600" dirty="0" smtClean="0"/>
              <a:t>não-representativos.</a:t>
            </a:r>
            <a:endParaRPr lang="pt-BR" sz="1600" dirty="0"/>
          </a:p>
        </p:txBody>
      </p:sp>
      <p:sp>
        <p:nvSpPr>
          <p:cNvPr id="7" name="TextBox 6"/>
          <p:cNvSpPr txBox="1"/>
          <p:nvPr/>
        </p:nvSpPr>
        <p:spPr>
          <a:xfrm>
            <a:off x="9665894" y="6195339"/>
            <a:ext cx="2444567" cy="584775"/>
          </a:xfrm>
          <a:prstGeom prst="rect">
            <a:avLst/>
          </a:prstGeom>
          <a:noFill/>
        </p:spPr>
        <p:txBody>
          <a:bodyPr wrap="square" rtlCol="0">
            <a:spAutoFit/>
          </a:bodyPr>
          <a:lstStyle/>
          <a:p>
            <a:pPr algn="ctr"/>
            <a:r>
              <a:rPr lang="pt-BR" sz="1600" dirty="0" smtClean="0"/>
              <a:t>Conjuntos </a:t>
            </a:r>
          </a:p>
          <a:p>
            <a:pPr algn="ctr"/>
            <a:r>
              <a:rPr lang="pt-BR" sz="1600" dirty="0" smtClean="0"/>
              <a:t>representativos.</a:t>
            </a:r>
            <a:endParaRPr lang="pt-BR" sz="1600" dirty="0"/>
          </a:p>
        </p:txBody>
      </p:sp>
    </p:spTree>
    <p:extLst>
      <p:ext uri="{BB962C8B-B14F-4D97-AF65-F5344CB8AC3E}">
        <p14:creationId xmlns:p14="http://schemas.microsoft.com/office/powerpoint/2010/main" val="113530153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34499"/>
            <a:ext cx="11064766" cy="1393785"/>
          </a:xfrm>
        </p:spPr>
        <p:txBody>
          <a:bodyPr/>
          <a:lstStyle/>
          <a:p>
            <a:r>
              <a:rPr lang="pt-BR" dirty="0"/>
              <a:t>Comportamento “</a:t>
            </a:r>
            <a:r>
              <a:rPr lang="pt-BR" b="1" i="1" dirty="0"/>
              <a:t>típico</a:t>
            </a:r>
            <a:r>
              <a:rPr lang="pt-BR" i="1" dirty="0"/>
              <a:t>”</a:t>
            </a:r>
            <a:r>
              <a:rPr lang="pt-BR" dirty="0"/>
              <a:t> dos </a:t>
            </a:r>
            <a:r>
              <a:rPr lang="pt-BR" dirty="0" smtClean="0"/>
              <a:t>erros</a:t>
            </a:r>
            <a:endParaRPr lang="pt-BR" dirty="0"/>
          </a:p>
        </p:txBody>
      </p:sp>
      <p:sp>
        <p:nvSpPr>
          <p:cNvPr id="10" name="Content Placeholder 2"/>
          <p:cNvSpPr txBox="1">
            <a:spLocks/>
          </p:cNvSpPr>
          <p:nvPr/>
        </p:nvSpPr>
        <p:spPr>
          <a:xfrm>
            <a:off x="838199" y="1628284"/>
            <a:ext cx="5211743" cy="509636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t-BR" dirty="0" smtClean="0"/>
              <a:t>A figura mostra o comportamento </a:t>
            </a:r>
            <a:r>
              <a:rPr lang="pt-BR" dirty="0"/>
              <a:t>“</a:t>
            </a:r>
            <a:r>
              <a:rPr lang="pt-BR" b="1" i="1" dirty="0"/>
              <a:t>típico</a:t>
            </a:r>
            <a:r>
              <a:rPr lang="pt-BR" i="1" dirty="0"/>
              <a:t>”</a:t>
            </a:r>
            <a:r>
              <a:rPr lang="pt-BR" dirty="0"/>
              <a:t> dos erros de treinamento e </a:t>
            </a:r>
            <a:r>
              <a:rPr lang="pt-BR" dirty="0" smtClean="0"/>
              <a:t>validação durante a validação cruzada.</a:t>
            </a:r>
          </a:p>
          <a:p>
            <a:r>
              <a:rPr lang="pt-BR" b="1" dirty="0"/>
              <a:t>Subajuste ou bias</a:t>
            </a:r>
            <a:r>
              <a:rPr lang="pt-BR" dirty="0"/>
              <a:t>: erros de treinamento e validação tendem a serem elevados.</a:t>
            </a:r>
          </a:p>
          <a:p>
            <a:r>
              <a:rPr lang="pt-BR" b="1" dirty="0"/>
              <a:t>Sobreajuste ou variância</a:t>
            </a:r>
            <a:r>
              <a:rPr lang="pt-BR" dirty="0"/>
              <a:t>: erro de treinamento é baixo mas erro de validação é alto</a:t>
            </a:r>
            <a:r>
              <a:rPr lang="pt-BR" dirty="0" smtClean="0"/>
              <a:t>.</a:t>
            </a:r>
          </a:p>
          <a:p>
            <a:r>
              <a:rPr lang="pt-BR" b="1" dirty="0" smtClean="0"/>
              <a:t>Região ótima</a:t>
            </a:r>
            <a:r>
              <a:rPr lang="pt-BR" dirty="0" smtClean="0"/>
              <a:t>: ambos os erros são baixos.</a:t>
            </a:r>
            <a:endParaRPr lang="pt-BR" dirty="0"/>
          </a:p>
        </p:txBody>
      </p:sp>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l="1258" t="22912" r="1547" b="2170"/>
          <a:stretch/>
        </p:blipFill>
        <p:spPr>
          <a:xfrm>
            <a:off x="6049942" y="2256935"/>
            <a:ext cx="6142058" cy="3648566"/>
          </a:xfrm>
          <a:prstGeom prst="rect">
            <a:avLst/>
          </a:prstGeom>
        </p:spPr>
      </p:pic>
    </p:spTree>
    <p:extLst>
      <p:ext uri="{BB962C8B-B14F-4D97-AF65-F5344CB8AC3E}">
        <p14:creationId xmlns:p14="http://schemas.microsoft.com/office/powerpoint/2010/main" val="221226719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12720"/>
            <a:ext cx="10515600" cy="951057"/>
          </a:xfrm>
        </p:spPr>
        <p:txBody>
          <a:bodyPr/>
          <a:lstStyle/>
          <a:p>
            <a:r>
              <a:rPr lang="pt-BR" dirty="0" smtClean="0"/>
              <a:t>Estratégias para </a:t>
            </a:r>
            <a:r>
              <a:rPr lang="pt-BR" dirty="0"/>
              <a:t>validação cruzada</a:t>
            </a:r>
          </a:p>
        </p:txBody>
      </p:sp>
      <p:sp>
        <p:nvSpPr>
          <p:cNvPr id="3" name="Content Placeholder 2"/>
          <p:cNvSpPr>
            <a:spLocks noGrp="1"/>
          </p:cNvSpPr>
          <p:nvPr>
            <p:ph idx="1"/>
          </p:nvPr>
        </p:nvSpPr>
        <p:spPr>
          <a:xfrm>
            <a:off x="838201" y="2142228"/>
            <a:ext cx="10947400" cy="4715772"/>
          </a:xfrm>
        </p:spPr>
        <p:txBody>
          <a:bodyPr>
            <a:normAutofit fontScale="92500" lnSpcReduction="10000"/>
          </a:bodyPr>
          <a:lstStyle/>
          <a:p>
            <a:r>
              <a:rPr lang="pt-BR" dirty="0" smtClean="0"/>
              <a:t>Estratégias de </a:t>
            </a:r>
            <a:r>
              <a:rPr lang="pt-BR" b="1" i="1" dirty="0" smtClean="0"/>
              <a:t>validação cruzada</a:t>
            </a:r>
            <a:r>
              <a:rPr lang="pt-BR" dirty="0" smtClean="0"/>
              <a:t> são usadas para </a:t>
            </a:r>
            <a:r>
              <a:rPr lang="pt-BR" dirty="0"/>
              <a:t>validação de </a:t>
            </a:r>
            <a:r>
              <a:rPr lang="pt-BR" dirty="0" smtClean="0"/>
              <a:t>modelos.</a:t>
            </a:r>
          </a:p>
          <a:p>
            <a:r>
              <a:rPr lang="pt-BR" dirty="0" smtClean="0"/>
              <a:t>Elas fornecem uma </a:t>
            </a:r>
            <a:r>
              <a:rPr lang="pt-BR" dirty="0"/>
              <a:t>visão sobre como o modelo </a:t>
            </a:r>
            <a:r>
              <a:rPr lang="pt-BR" dirty="0" smtClean="0"/>
              <a:t>generaliza </a:t>
            </a:r>
            <a:r>
              <a:rPr lang="pt-BR" dirty="0"/>
              <a:t>para um </a:t>
            </a:r>
            <a:r>
              <a:rPr lang="pt-BR" b="1" dirty="0"/>
              <a:t>conjunto de dados </a:t>
            </a:r>
            <a:r>
              <a:rPr lang="pt-BR" b="1" dirty="0" smtClean="0"/>
              <a:t>independente</a:t>
            </a:r>
            <a:r>
              <a:rPr lang="pt-BR" dirty="0" smtClean="0"/>
              <a:t>.</a:t>
            </a:r>
          </a:p>
          <a:p>
            <a:r>
              <a:rPr lang="pt-BR" dirty="0" smtClean="0"/>
              <a:t>Um ponto importante é termos conjuntos </a:t>
            </a:r>
            <a:r>
              <a:rPr lang="pt-BR" b="1" i="1" dirty="0" smtClean="0"/>
              <a:t>representativos</a:t>
            </a:r>
            <a:r>
              <a:rPr lang="pt-BR" dirty="0" smtClean="0"/>
              <a:t> de modo que não ocorra um </a:t>
            </a:r>
            <a:r>
              <a:rPr lang="pt-BR" b="1" i="1" dirty="0"/>
              <a:t>viés de </a:t>
            </a:r>
            <a:r>
              <a:rPr lang="pt-BR" b="1" i="1" dirty="0" smtClean="0"/>
              <a:t>seleção.</a:t>
            </a:r>
            <a:endParaRPr lang="pt-BR" dirty="0" smtClean="0"/>
          </a:p>
          <a:p>
            <a:pPr lvl="1">
              <a:buFont typeface="Wingdings" panose="05000000000000000000" pitchFamily="2" charset="2"/>
              <a:buChar char="§"/>
            </a:pPr>
            <a:r>
              <a:rPr lang="pt-BR" dirty="0"/>
              <a:t>O </a:t>
            </a:r>
            <a:r>
              <a:rPr lang="pt-BR" b="1" i="1" dirty="0"/>
              <a:t>viés de seleção </a:t>
            </a:r>
            <a:r>
              <a:rPr lang="pt-BR" dirty="0"/>
              <a:t>é o viés introduzido pela seleção de amostras para análise de um modelo de tal forma que este conjunto de amostras não seja representativo da população que se pretende analisar</a:t>
            </a:r>
            <a:r>
              <a:rPr lang="pt-BR" dirty="0" smtClean="0"/>
              <a:t>.</a:t>
            </a:r>
            <a:endParaRPr lang="pt-BR" dirty="0"/>
          </a:p>
          <a:p>
            <a:r>
              <a:rPr lang="pt-BR" dirty="0" smtClean="0"/>
              <a:t>Existem </a:t>
            </a:r>
            <a:r>
              <a:rPr lang="pt-BR" dirty="0"/>
              <a:t>diversas </a:t>
            </a:r>
            <a:r>
              <a:rPr lang="pt-BR" dirty="0" smtClean="0"/>
              <a:t>estratégias para </a:t>
            </a:r>
            <a:r>
              <a:rPr lang="pt-BR" dirty="0"/>
              <a:t>validação cruzada, sendo </a:t>
            </a:r>
            <a:r>
              <a:rPr lang="pt-BR" dirty="0" smtClean="0"/>
              <a:t>as </a:t>
            </a:r>
            <a:r>
              <a:rPr lang="pt-BR" dirty="0"/>
              <a:t>mais </a:t>
            </a:r>
            <a:r>
              <a:rPr lang="pt-BR" dirty="0" smtClean="0"/>
              <a:t>utilizadas: </a:t>
            </a:r>
            <a:r>
              <a:rPr lang="pt-BR" b="1" i="1" dirty="0"/>
              <a:t>h</a:t>
            </a:r>
            <a:r>
              <a:rPr lang="pt-BR" sz="2800" b="1" i="1" dirty="0" smtClean="0"/>
              <a:t>oldout</a:t>
            </a:r>
            <a:r>
              <a:rPr lang="pt-BR" dirty="0" smtClean="0"/>
              <a:t>, </a:t>
            </a:r>
            <a:r>
              <a:rPr lang="pt-BR" sz="2800" b="1" i="1" dirty="0" smtClean="0"/>
              <a:t>k-fold</a:t>
            </a:r>
            <a:r>
              <a:rPr lang="pt-BR" dirty="0"/>
              <a:t> </a:t>
            </a:r>
            <a:r>
              <a:rPr lang="pt-BR" dirty="0" smtClean="0"/>
              <a:t>e </a:t>
            </a:r>
            <a:r>
              <a:rPr lang="pt-BR" b="1" i="1" dirty="0"/>
              <a:t>l</a:t>
            </a:r>
            <a:r>
              <a:rPr lang="pt-BR" sz="2800" b="1" i="1" dirty="0" smtClean="0"/>
              <a:t>eave-p-out</a:t>
            </a:r>
            <a:r>
              <a:rPr lang="pt-BR" sz="2800" dirty="0" smtClean="0"/>
              <a:t>.</a:t>
            </a:r>
            <a:endParaRPr lang="pt-BR" sz="2800" dirty="0"/>
          </a:p>
          <a:p>
            <a:r>
              <a:rPr lang="pt-BR" dirty="0"/>
              <a:t>Existem outras </a:t>
            </a:r>
            <a:r>
              <a:rPr lang="pt-BR" dirty="0" smtClean="0"/>
              <a:t>estratégias, </a:t>
            </a:r>
            <a:r>
              <a:rPr lang="pt-BR" dirty="0"/>
              <a:t>mas </a:t>
            </a:r>
            <a:r>
              <a:rPr lang="pt-BR" dirty="0" smtClean="0"/>
              <a:t>elas podem </a:t>
            </a:r>
            <a:r>
              <a:rPr lang="pt-BR" dirty="0"/>
              <a:t>ser vistas como variações de uma dessas três.</a:t>
            </a:r>
          </a:p>
        </p:txBody>
      </p:sp>
      <p:pic>
        <p:nvPicPr>
          <p:cNvPr id="5" name="Picture 2" descr="https://miro.medium.com/max/345/1*ZF5kCwJ2P0X-T_KlGv2_GQ.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96039" y="20093"/>
            <a:ext cx="3486172" cy="21422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017172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Holdout</a:t>
            </a:r>
          </a:p>
        </p:txBody>
      </p:sp>
      <p:sp>
        <p:nvSpPr>
          <p:cNvPr id="3" name="Content Placeholder 2"/>
          <p:cNvSpPr>
            <a:spLocks noGrp="1"/>
          </p:cNvSpPr>
          <p:nvPr>
            <p:ph idx="1"/>
          </p:nvPr>
        </p:nvSpPr>
        <p:spPr>
          <a:xfrm>
            <a:off x="838200" y="2098342"/>
            <a:ext cx="10845800" cy="4759658"/>
          </a:xfrm>
        </p:spPr>
        <p:txBody>
          <a:bodyPr>
            <a:normAutofit fontScale="92500" lnSpcReduction="10000"/>
          </a:bodyPr>
          <a:lstStyle/>
          <a:p>
            <a:r>
              <a:rPr lang="pt-BR" dirty="0"/>
              <a:t>É a </a:t>
            </a:r>
            <a:r>
              <a:rPr lang="pt-BR" b="1" dirty="0"/>
              <a:t>estratégia mais simples </a:t>
            </a:r>
            <a:r>
              <a:rPr lang="pt-BR" dirty="0"/>
              <a:t>de validação cruzada e não acarreta em aumento da complexidade computacional, pois tem-se apenas </a:t>
            </a:r>
            <a:r>
              <a:rPr lang="pt-BR" b="1" dirty="0"/>
              <a:t>um único par treinamento/validação</a:t>
            </a:r>
            <a:r>
              <a:rPr lang="pt-BR" dirty="0"/>
              <a:t>.</a:t>
            </a:r>
          </a:p>
          <a:p>
            <a:r>
              <a:rPr lang="pt-BR" dirty="0"/>
              <a:t>Nessa abordagem, divide-se </a:t>
            </a:r>
            <a:r>
              <a:rPr lang="pt-BR" b="1" i="1" dirty="0"/>
              <a:t>aleatóriamente</a:t>
            </a:r>
            <a:r>
              <a:rPr lang="pt-BR" dirty="0"/>
              <a:t> o conjunto de dados em </a:t>
            </a:r>
            <a:r>
              <a:rPr lang="pt-BR" b="1" i="1" dirty="0"/>
              <a:t>p</a:t>
            </a:r>
            <a:r>
              <a:rPr lang="pt-BR" dirty="0"/>
              <a:t> (%) para treinamento e </a:t>
            </a:r>
            <a:r>
              <a:rPr lang="pt-BR" b="1" i="1" dirty="0"/>
              <a:t>(100 - p) </a:t>
            </a:r>
            <a:r>
              <a:rPr lang="pt-BR" dirty="0"/>
              <a:t>(%) para validação.</a:t>
            </a:r>
          </a:p>
          <a:p>
            <a:r>
              <a:rPr lang="pt-BR" dirty="0"/>
              <a:t>Normalmente divide-se o conjunto de dados em 70/80% para treinamento e 20/30% para testes</a:t>
            </a:r>
            <a:r>
              <a:rPr lang="pt-BR" dirty="0" smtClean="0"/>
              <a:t>.</a:t>
            </a:r>
          </a:p>
          <a:p>
            <a:r>
              <a:rPr lang="pt-BR" b="1" dirty="0"/>
              <a:t>Desvantagem</a:t>
            </a:r>
            <a:endParaRPr lang="pt-BR" dirty="0"/>
          </a:p>
          <a:p>
            <a:pPr lvl="1">
              <a:buFont typeface="Wingdings" panose="05000000000000000000" pitchFamily="2" charset="2"/>
              <a:buChar char="§"/>
            </a:pPr>
            <a:r>
              <a:rPr lang="pt-BR" dirty="0"/>
              <a:t>Sofre com o problema do </a:t>
            </a:r>
            <a:r>
              <a:rPr lang="pt-BR" b="1" i="1" dirty="0"/>
              <a:t>viés de seleção </a:t>
            </a:r>
            <a:r>
              <a:rPr lang="pt-BR" dirty="0"/>
              <a:t>o que acarreta em </a:t>
            </a:r>
            <a:r>
              <a:rPr lang="pt-BR" b="1" i="1" dirty="0"/>
              <a:t>alta variância</a:t>
            </a:r>
            <a:r>
              <a:rPr lang="pt-BR" dirty="0"/>
              <a:t>, pois a validação cruzada pode depender muito de quais amostras vão para o conjunto de treinamento e quais vão para o conjunto de </a:t>
            </a:r>
            <a:r>
              <a:rPr lang="pt-BR" dirty="0" smtClean="0"/>
              <a:t>testes.</a:t>
            </a:r>
          </a:p>
          <a:p>
            <a:pPr lvl="1">
              <a:buFont typeface="Wingdings" panose="05000000000000000000" pitchFamily="2" charset="2"/>
              <a:buChar char="§"/>
            </a:pPr>
            <a:r>
              <a:rPr lang="pt-BR" dirty="0" smtClean="0"/>
              <a:t>Os </a:t>
            </a:r>
            <a:r>
              <a:rPr lang="pt-BR" dirty="0"/>
              <a:t>resultados podem depender </a:t>
            </a:r>
            <a:r>
              <a:rPr lang="pt-BR" dirty="0" smtClean="0"/>
              <a:t>da divisão aleatória feita para os conjuntos </a:t>
            </a:r>
            <a:r>
              <a:rPr lang="pt-BR" dirty="0"/>
              <a:t>de treinamento e validação</a:t>
            </a:r>
            <a:r>
              <a:rPr lang="pt-BR" dirty="0" smtClean="0"/>
              <a:t>.</a:t>
            </a:r>
            <a:endParaRPr lang="pt-BR" dirty="0"/>
          </a:p>
          <a:p>
            <a:endParaRPr lang="pt-BR" dirty="0"/>
          </a:p>
        </p:txBody>
      </p:sp>
      <p:grpSp>
        <p:nvGrpSpPr>
          <p:cNvPr id="4" name="Group 3"/>
          <p:cNvGrpSpPr/>
          <p:nvPr/>
        </p:nvGrpSpPr>
        <p:grpSpPr>
          <a:xfrm>
            <a:off x="5443355" y="173224"/>
            <a:ext cx="5108031" cy="1796447"/>
            <a:chOff x="3541984" y="3104522"/>
            <a:chExt cx="5108031" cy="1796447"/>
          </a:xfrm>
        </p:grpSpPr>
        <p:sp>
          <p:nvSpPr>
            <p:cNvPr id="5" name="Rectangle 4"/>
            <p:cNvSpPr/>
            <p:nvPr/>
          </p:nvSpPr>
          <p:spPr>
            <a:xfrm>
              <a:off x="3541987" y="3888684"/>
              <a:ext cx="3783725" cy="536028"/>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80%</a:t>
              </a:r>
            </a:p>
          </p:txBody>
        </p:sp>
        <p:sp>
          <p:nvSpPr>
            <p:cNvPr id="6" name="Rectangle 5"/>
            <p:cNvSpPr/>
            <p:nvPr/>
          </p:nvSpPr>
          <p:spPr>
            <a:xfrm>
              <a:off x="7325712" y="3888684"/>
              <a:ext cx="1324303" cy="53602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20%</a:t>
              </a:r>
            </a:p>
          </p:txBody>
        </p:sp>
        <p:sp>
          <p:nvSpPr>
            <p:cNvPr id="7" name="Left Brace 6"/>
            <p:cNvSpPr/>
            <p:nvPr/>
          </p:nvSpPr>
          <p:spPr>
            <a:xfrm rot="5400000">
              <a:off x="5281906" y="1738859"/>
              <a:ext cx="303882" cy="3783725"/>
            </a:xfrm>
            <a:prstGeom prst="leftBrace">
              <a:avLst>
                <a:gd name="adj1" fmla="val 8333"/>
                <a:gd name="adj2" fmla="val 49583"/>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8" name="TextBox 7"/>
            <p:cNvSpPr txBox="1"/>
            <p:nvPr/>
          </p:nvSpPr>
          <p:spPr>
            <a:xfrm>
              <a:off x="3541984" y="3104522"/>
              <a:ext cx="3783726" cy="369332"/>
            </a:xfrm>
            <a:prstGeom prst="rect">
              <a:avLst/>
            </a:prstGeom>
            <a:noFill/>
          </p:spPr>
          <p:txBody>
            <a:bodyPr wrap="square" rtlCol="0">
              <a:spAutoFit/>
            </a:bodyPr>
            <a:lstStyle/>
            <a:p>
              <a:pPr algn="ctr"/>
              <a:r>
                <a:rPr lang="pt-BR" dirty="0"/>
                <a:t>Treinamento</a:t>
              </a:r>
            </a:p>
          </p:txBody>
        </p:sp>
        <p:sp>
          <p:nvSpPr>
            <p:cNvPr id="9" name="Left Brace 8"/>
            <p:cNvSpPr/>
            <p:nvPr/>
          </p:nvSpPr>
          <p:spPr>
            <a:xfrm rot="5400000">
              <a:off x="7835922" y="2968571"/>
              <a:ext cx="303882" cy="1324304"/>
            </a:xfrm>
            <a:prstGeom prst="leftBrace">
              <a:avLst>
                <a:gd name="adj1" fmla="val 8333"/>
                <a:gd name="adj2" fmla="val 49583"/>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10" name="TextBox 9"/>
            <p:cNvSpPr txBox="1"/>
            <p:nvPr/>
          </p:nvSpPr>
          <p:spPr>
            <a:xfrm>
              <a:off x="7325710" y="3109447"/>
              <a:ext cx="1324305" cy="369332"/>
            </a:xfrm>
            <a:prstGeom prst="rect">
              <a:avLst/>
            </a:prstGeom>
            <a:noFill/>
          </p:spPr>
          <p:txBody>
            <a:bodyPr wrap="square" rtlCol="0">
              <a:spAutoFit/>
            </a:bodyPr>
            <a:lstStyle/>
            <a:p>
              <a:pPr algn="ctr"/>
              <a:r>
                <a:rPr lang="pt-BR" dirty="0"/>
                <a:t>Validação</a:t>
              </a:r>
            </a:p>
          </p:txBody>
        </p:sp>
        <p:cxnSp>
          <p:nvCxnSpPr>
            <p:cNvPr id="11" name="Straight Arrow Connector 10"/>
            <p:cNvCxnSpPr/>
            <p:nvPr/>
          </p:nvCxnSpPr>
          <p:spPr>
            <a:xfrm>
              <a:off x="3541987" y="4592128"/>
              <a:ext cx="5108028"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3541985" y="4531637"/>
              <a:ext cx="5108030" cy="369332"/>
            </a:xfrm>
            <a:prstGeom prst="rect">
              <a:avLst/>
            </a:prstGeom>
            <a:noFill/>
          </p:spPr>
          <p:txBody>
            <a:bodyPr wrap="square" rtlCol="0">
              <a:spAutoFit/>
            </a:bodyPr>
            <a:lstStyle/>
            <a:p>
              <a:pPr algn="ctr"/>
              <a:r>
                <a:rPr lang="pt-BR" dirty="0"/>
                <a:t>Total de dados</a:t>
              </a:r>
            </a:p>
          </p:txBody>
        </p:sp>
      </p:grpSp>
      <p:sp>
        <p:nvSpPr>
          <p:cNvPr id="13" name="Rectangle 12"/>
          <p:cNvSpPr/>
          <p:nvPr/>
        </p:nvSpPr>
        <p:spPr>
          <a:xfrm>
            <a:off x="6922609" y="6519446"/>
            <a:ext cx="5269391" cy="338554"/>
          </a:xfrm>
          <a:prstGeom prst="rect">
            <a:avLst/>
          </a:prstGeom>
        </p:spPr>
        <p:txBody>
          <a:bodyPr wrap="none">
            <a:spAutoFit/>
          </a:bodyPr>
          <a:lstStyle/>
          <a:p>
            <a:r>
              <a:rPr lang="pt-BR" sz="1600" dirty="0">
                <a:solidFill>
                  <a:schemeClr val="accent5"/>
                </a:solidFill>
              </a:rPr>
              <a:t>Exemplo: </a:t>
            </a:r>
            <a:r>
              <a:rPr lang="pt-BR" sz="1600" dirty="0" smtClean="0">
                <a:solidFill>
                  <a:schemeClr val="accent5"/>
                </a:solidFill>
              </a:rPr>
              <a:t>holdout_and_kfold_comparison_of_shuffling.ipynb</a:t>
            </a:r>
            <a:endParaRPr lang="pt-BR" sz="1600" dirty="0">
              <a:solidFill>
                <a:schemeClr val="accent5"/>
              </a:solidFill>
            </a:endParaRPr>
          </a:p>
        </p:txBody>
      </p:sp>
    </p:spTree>
    <p:extLst>
      <p:ext uri="{BB962C8B-B14F-4D97-AF65-F5344CB8AC3E}">
        <p14:creationId xmlns:p14="http://schemas.microsoft.com/office/powerpoint/2010/main" val="197786547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27222"/>
            <a:ext cx="10515600" cy="768788"/>
          </a:xfrm>
        </p:spPr>
        <p:txBody>
          <a:bodyPr/>
          <a:lstStyle/>
          <a:p>
            <a:r>
              <a:rPr lang="pt-BR" dirty="0" smtClean="0"/>
              <a:t>Holdout: Exemplo</a:t>
            </a:r>
            <a:endParaRPr lang="pt-BR" dirty="0"/>
          </a:p>
        </p:txBody>
      </p:sp>
      <p:sp>
        <p:nvSpPr>
          <p:cNvPr id="3" name="Content Placeholder 2"/>
          <p:cNvSpPr>
            <a:spLocks noGrp="1"/>
          </p:cNvSpPr>
          <p:nvPr>
            <p:ph idx="1"/>
          </p:nvPr>
        </p:nvSpPr>
        <p:spPr>
          <a:xfrm>
            <a:off x="838200" y="4438439"/>
            <a:ext cx="11213892" cy="2346288"/>
          </a:xfrm>
        </p:spPr>
        <p:txBody>
          <a:bodyPr>
            <a:normAutofit fontScale="85000" lnSpcReduction="20000"/>
          </a:bodyPr>
          <a:lstStyle/>
          <a:p>
            <a:r>
              <a:rPr lang="pt-BR" dirty="0" smtClean="0"/>
              <a:t>70</a:t>
            </a:r>
            <a:r>
              <a:rPr lang="pt-BR" dirty="0"/>
              <a:t>% </a:t>
            </a:r>
            <a:r>
              <a:rPr lang="pt-BR" dirty="0" smtClean="0"/>
              <a:t>para conjunto </a:t>
            </a:r>
            <a:r>
              <a:rPr lang="pt-BR" dirty="0"/>
              <a:t>de treinamento e 30% </a:t>
            </a:r>
            <a:r>
              <a:rPr lang="pt-BR" dirty="0" smtClean="0"/>
              <a:t>para conjunto </a:t>
            </a:r>
            <a:r>
              <a:rPr lang="pt-BR" dirty="0"/>
              <a:t>de validação.</a:t>
            </a:r>
          </a:p>
          <a:p>
            <a:r>
              <a:rPr lang="pt-BR" dirty="0"/>
              <a:t>Tempo médio para execução com </a:t>
            </a:r>
            <a:r>
              <a:rPr lang="pt-BR" dirty="0" smtClean="0"/>
              <a:t>N </a:t>
            </a:r>
            <a:r>
              <a:rPr lang="pt-BR" dirty="0"/>
              <a:t>= 100 é de aproximadamente </a:t>
            </a:r>
            <a:r>
              <a:rPr lang="pt-BR" dirty="0" smtClean="0"/>
              <a:t>160 ms</a:t>
            </a:r>
            <a:r>
              <a:rPr lang="pt-BR" dirty="0"/>
              <a:t>.</a:t>
            </a:r>
          </a:p>
          <a:p>
            <a:r>
              <a:rPr lang="pt-BR" dirty="0"/>
              <a:t>Erro </a:t>
            </a:r>
            <a:r>
              <a:rPr lang="pt-BR" dirty="0" smtClean="0"/>
              <a:t>de treinamento </a:t>
            </a:r>
            <a:r>
              <a:rPr lang="pt-BR" b="1" i="1" dirty="0"/>
              <a:t>diminui</a:t>
            </a:r>
            <a:r>
              <a:rPr lang="pt-BR" dirty="0"/>
              <a:t> conforme </a:t>
            </a:r>
            <a:r>
              <a:rPr lang="pt-BR" dirty="0" smtClean="0"/>
              <a:t>a ordem </a:t>
            </a:r>
            <a:r>
              <a:rPr lang="pt-BR" dirty="0"/>
              <a:t>do polinômio aumenta. </a:t>
            </a:r>
            <a:endParaRPr lang="pt-BR" dirty="0" smtClean="0"/>
          </a:p>
          <a:p>
            <a:r>
              <a:rPr lang="pt-BR" dirty="0" smtClean="0"/>
              <a:t>Erro de validação </a:t>
            </a:r>
            <a:r>
              <a:rPr lang="pt-BR" b="1" i="1" dirty="0" smtClean="0"/>
              <a:t>aumenta</a:t>
            </a:r>
            <a:r>
              <a:rPr lang="pt-BR" dirty="0" smtClean="0"/>
              <a:t> conforme </a:t>
            </a:r>
            <a:r>
              <a:rPr lang="pt-BR" dirty="0"/>
              <a:t>a ordem do polinômio </a:t>
            </a:r>
            <a:r>
              <a:rPr lang="pt-BR" dirty="0" smtClean="0"/>
              <a:t>aumenta.</a:t>
            </a:r>
            <a:endParaRPr lang="pt-BR" dirty="0"/>
          </a:p>
          <a:p>
            <a:r>
              <a:rPr lang="pt-BR" dirty="0"/>
              <a:t>Qual ordem escolher? </a:t>
            </a:r>
            <a:endParaRPr lang="pt-BR" dirty="0" smtClean="0"/>
          </a:p>
          <a:p>
            <a:pPr lvl="1">
              <a:buFont typeface="Wingdings" panose="05000000000000000000" pitchFamily="2" charset="2"/>
              <a:buChar char="§"/>
            </a:pPr>
            <a:r>
              <a:rPr lang="pt-BR" dirty="0" smtClean="0"/>
              <a:t>O ponto onde </a:t>
            </a:r>
            <a:r>
              <a:rPr lang="pt-BR" b="1" i="1" dirty="0" smtClean="0">
                <a:solidFill>
                  <a:srgbClr val="FF0000"/>
                </a:solidFill>
              </a:rPr>
              <a:t>ambos</a:t>
            </a:r>
            <a:r>
              <a:rPr lang="pt-BR" dirty="0" smtClean="0">
                <a:solidFill>
                  <a:srgbClr val="FF0000"/>
                </a:solidFill>
              </a:rPr>
              <a:t> </a:t>
            </a:r>
            <a:r>
              <a:rPr lang="pt-BR" dirty="0" smtClean="0"/>
              <a:t>os erros sejam mínimos (balanço </a:t>
            </a:r>
            <a:r>
              <a:rPr lang="pt-BR" dirty="0"/>
              <a:t>entre </a:t>
            </a:r>
            <a:r>
              <a:rPr lang="pt-BR" dirty="0" smtClean="0"/>
              <a:t>flexibilidade e grau de generalização).</a:t>
            </a:r>
            <a:endParaRPr lang="pt-BR" dirty="0"/>
          </a:p>
        </p:txBody>
      </p:sp>
      <p:sp>
        <p:nvSpPr>
          <p:cNvPr id="6" name="Rectangle 5"/>
          <p:cNvSpPr/>
          <p:nvPr/>
        </p:nvSpPr>
        <p:spPr>
          <a:xfrm>
            <a:off x="8838190" y="6473563"/>
            <a:ext cx="3404715" cy="369332"/>
          </a:xfrm>
          <a:prstGeom prst="rect">
            <a:avLst/>
          </a:prstGeom>
        </p:spPr>
        <p:txBody>
          <a:bodyPr wrap="none">
            <a:spAutoFit/>
          </a:bodyPr>
          <a:lstStyle/>
          <a:p>
            <a:r>
              <a:rPr lang="pt-BR" dirty="0">
                <a:solidFill>
                  <a:schemeClr val="accent5"/>
                </a:solidFill>
                <a:hlinkClick r:id="rId3"/>
              </a:rPr>
              <a:t>Exemplo: validacao_cruzada.ipynb</a:t>
            </a:r>
            <a:endParaRPr lang="pt-BR" dirty="0">
              <a:solidFill>
                <a:schemeClr val="accent5"/>
              </a:solidFill>
            </a:endParaRPr>
          </a:p>
        </p:txBody>
      </p:sp>
      <p:pic>
        <p:nvPicPr>
          <p:cNvPr id="5" name="Picture 4"/>
          <p:cNvPicPr>
            <a:picLocks noChangeAspect="1"/>
          </p:cNvPicPr>
          <p:nvPr/>
        </p:nvPicPr>
        <p:blipFill rotWithShape="1">
          <a:blip r:embed="rId4" cstate="print">
            <a:extLst>
              <a:ext uri="{28A0092B-C50C-407E-A947-70E740481C1C}">
                <a14:useLocalDpi xmlns:a14="http://schemas.microsoft.com/office/drawing/2010/main" val="0"/>
              </a:ext>
            </a:extLst>
          </a:blip>
          <a:srcRect l="3643" t="9980" r="9471"/>
          <a:stretch/>
        </p:blipFill>
        <p:spPr>
          <a:xfrm>
            <a:off x="722088" y="941057"/>
            <a:ext cx="4169616" cy="2880039"/>
          </a:xfrm>
          <a:prstGeom prst="rect">
            <a:avLst/>
          </a:prstGeom>
        </p:spPr>
      </p:pic>
      <p:pic>
        <p:nvPicPr>
          <p:cNvPr id="9" name="Picture 8"/>
          <p:cNvPicPr>
            <a:picLocks noChangeAspect="1"/>
          </p:cNvPicPr>
          <p:nvPr/>
        </p:nvPicPr>
        <p:blipFill rotWithShape="1">
          <a:blip r:embed="rId5" cstate="print">
            <a:extLst>
              <a:ext uri="{28A0092B-C50C-407E-A947-70E740481C1C}">
                <a14:useLocalDpi xmlns:a14="http://schemas.microsoft.com/office/drawing/2010/main" val="0"/>
              </a:ext>
            </a:extLst>
          </a:blip>
          <a:srcRect l="1799" t="6292" r="8311"/>
          <a:stretch/>
        </p:blipFill>
        <p:spPr>
          <a:xfrm>
            <a:off x="7808184" y="941057"/>
            <a:ext cx="4144049" cy="2880039"/>
          </a:xfrm>
          <a:prstGeom prst="rect">
            <a:avLst/>
          </a:prstGeom>
        </p:spPr>
      </p:pic>
      <mc:AlternateContent xmlns:mc="http://schemas.openxmlformats.org/markup-compatibility/2006" xmlns:a14="http://schemas.microsoft.com/office/drawing/2010/main">
        <mc:Choice Requires="a14">
          <p:sp>
            <p:nvSpPr>
              <p:cNvPr id="10" name="Rectangle 9"/>
              <p:cNvSpPr/>
              <p:nvPr/>
            </p:nvSpPr>
            <p:spPr>
              <a:xfrm>
                <a:off x="4891704" y="1719357"/>
                <a:ext cx="2984649" cy="1101584"/>
              </a:xfrm>
              <a:prstGeom prst="rect">
                <a:avLst/>
              </a:prstGeom>
            </p:spPr>
            <p:txBody>
              <a:bodyPr wrap="square">
                <a:spAutoFit/>
              </a:bodyPr>
              <a:lstStyle/>
              <a:p>
                <a:pPr algn="ctr"/>
                <a:r>
                  <a:rPr lang="pt-BR" sz="1600" dirty="0" smtClean="0"/>
                  <a:t>Função observável é um polinômio de segunda ordem com ruído Gaussiano branco, </a:t>
                </a:r>
                <a14:m>
                  <m:oMath xmlns:m="http://schemas.openxmlformats.org/officeDocument/2006/math">
                    <m:r>
                      <a:rPr lang="pt-BR" sz="1600" i="1">
                        <a:latin typeface="Cambria Math" panose="02040503050406030204" pitchFamily="18" charset="0"/>
                      </a:rPr>
                      <m:t>𝑤</m:t>
                    </m:r>
                  </m:oMath>
                </a14:m>
                <a:r>
                  <a:rPr lang="pt-BR" sz="1600" dirty="0" smtClean="0"/>
                  <a:t>.</a:t>
                </a:r>
                <a:endParaRPr lang="pt-BR" sz="1600" dirty="0"/>
              </a:p>
              <a:p>
                <a:pPr algn="ctr"/>
                <a:r>
                  <a:rPr lang="pt-BR" sz="1600" dirty="0"/>
                  <a:t> </a:t>
                </a:r>
                <a14:m>
                  <m:oMath xmlns:m="http://schemas.openxmlformats.org/officeDocument/2006/math">
                    <m:sSub>
                      <m:sSubPr>
                        <m:ctrlPr>
                          <a:rPr lang="pt-BR" sz="1600" i="1" smtClean="0">
                            <a:latin typeface="Cambria Math" panose="02040503050406030204" pitchFamily="18" charset="0"/>
                          </a:rPr>
                        </m:ctrlPr>
                      </m:sSubPr>
                      <m:e>
                        <m:r>
                          <a:rPr lang="pt-BR" sz="1600" b="0" i="1" smtClean="0">
                            <a:latin typeface="Cambria Math" panose="02040503050406030204" pitchFamily="18" charset="0"/>
                          </a:rPr>
                          <m:t>𝑦</m:t>
                        </m:r>
                      </m:e>
                      <m:sub>
                        <m:r>
                          <a:rPr lang="pt-BR" sz="1600" b="0" i="1" smtClean="0">
                            <a:latin typeface="Cambria Math" panose="02040503050406030204" pitchFamily="18" charset="0"/>
                          </a:rPr>
                          <m:t>𝑛𝑜𝑖𝑠𝑦</m:t>
                        </m:r>
                      </m:sub>
                    </m:sSub>
                    <m:r>
                      <a:rPr lang="pt-BR" sz="1600">
                        <a:latin typeface="Cambria Math" panose="02040503050406030204" pitchFamily="18" charset="0"/>
                      </a:rPr>
                      <m:t>=2+</m:t>
                    </m:r>
                    <m:r>
                      <a:rPr lang="pt-BR" sz="1600" i="1">
                        <a:latin typeface="Cambria Math" panose="02040503050406030204" pitchFamily="18" charset="0"/>
                      </a:rPr>
                      <m:t>𝑥</m:t>
                    </m:r>
                    <m:r>
                      <a:rPr lang="pt-BR" sz="1600" i="1">
                        <a:latin typeface="Cambria Math" panose="02040503050406030204" pitchFamily="18" charset="0"/>
                      </a:rPr>
                      <m:t>+0.5</m:t>
                    </m:r>
                    <m:sSup>
                      <m:sSupPr>
                        <m:ctrlPr>
                          <a:rPr lang="pt-BR" sz="1600" i="1">
                            <a:latin typeface="Cambria Math" panose="02040503050406030204" pitchFamily="18" charset="0"/>
                          </a:rPr>
                        </m:ctrlPr>
                      </m:sSupPr>
                      <m:e>
                        <m:r>
                          <a:rPr lang="pt-BR" sz="1600" i="1">
                            <a:latin typeface="Cambria Math" panose="02040503050406030204" pitchFamily="18" charset="0"/>
                          </a:rPr>
                          <m:t>𝑥</m:t>
                        </m:r>
                      </m:e>
                      <m:sup>
                        <m:r>
                          <a:rPr lang="pt-BR" sz="1600" i="1">
                            <a:latin typeface="Cambria Math" panose="02040503050406030204" pitchFamily="18" charset="0"/>
                          </a:rPr>
                          <m:t>2</m:t>
                        </m:r>
                      </m:sup>
                    </m:sSup>
                    <m:r>
                      <a:rPr lang="pt-BR" sz="1600">
                        <a:latin typeface="Cambria Math" panose="02040503050406030204" pitchFamily="18" charset="0"/>
                      </a:rPr>
                      <m:t>+</m:t>
                    </m:r>
                    <m:r>
                      <a:rPr lang="pt-BR" sz="1600" i="1">
                        <a:latin typeface="Cambria Math" panose="02040503050406030204" pitchFamily="18" charset="0"/>
                      </a:rPr>
                      <m:t>𝑤</m:t>
                    </m:r>
                  </m:oMath>
                </a14:m>
                <a:endParaRPr lang="pt-BR" sz="1600" i="1" dirty="0"/>
              </a:p>
            </p:txBody>
          </p:sp>
        </mc:Choice>
        <mc:Fallback xmlns="">
          <p:sp>
            <p:nvSpPr>
              <p:cNvPr id="10" name="Rectangle 9"/>
              <p:cNvSpPr>
                <a:spLocks noRot="1" noChangeAspect="1" noMove="1" noResize="1" noEditPoints="1" noAdjustHandles="1" noChangeArrowheads="1" noChangeShapeType="1" noTextEdit="1"/>
              </p:cNvSpPr>
              <p:nvPr/>
            </p:nvSpPr>
            <p:spPr>
              <a:xfrm>
                <a:off x="4891704" y="1719357"/>
                <a:ext cx="2984649" cy="1101584"/>
              </a:xfrm>
              <a:prstGeom prst="rect">
                <a:avLst/>
              </a:prstGeom>
              <a:blipFill rotWithShape="0">
                <a:blip r:embed="rId6"/>
                <a:stretch>
                  <a:fillRect t="-1657" b="-1105"/>
                </a:stretch>
              </a:blipFill>
            </p:spPr>
            <p:txBody>
              <a:bodyPr/>
              <a:lstStyle/>
              <a:p>
                <a:r>
                  <a:rPr lang="pt-BR">
                    <a:noFill/>
                  </a:rPr>
                  <a:t> </a:t>
                </a:r>
              </a:p>
            </p:txBody>
          </p:sp>
        </mc:Fallback>
      </mc:AlternateContent>
      <p:sp>
        <p:nvSpPr>
          <p:cNvPr id="11" name="TextBox 10"/>
          <p:cNvSpPr txBox="1"/>
          <p:nvPr/>
        </p:nvSpPr>
        <p:spPr>
          <a:xfrm>
            <a:off x="7329017" y="462079"/>
            <a:ext cx="1228870" cy="338554"/>
          </a:xfrm>
          <a:prstGeom prst="rect">
            <a:avLst/>
          </a:prstGeom>
          <a:noFill/>
        </p:spPr>
        <p:txBody>
          <a:bodyPr wrap="square" rtlCol="0">
            <a:spAutoFit/>
          </a:bodyPr>
          <a:lstStyle/>
          <a:p>
            <a:pPr algn="ctr"/>
            <a:r>
              <a:rPr lang="pt-BR" sz="1600" b="1" dirty="0" smtClean="0"/>
              <a:t>subajuste</a:t>
            </a:r>
            <a:endParaRPr lang="pt-BR" sz="1600" b="1" dirty="0"/>
          </a:p>
        </p:txBody>
      </p:sp>
      <p:cxnSp>
        <p:nvCxnSpPr>
          <p:cNvPr id="13" name="Straight Arrow Connector 12"/>
          <p:cNvCxnSpPr/>
          <p:nvPr/>
        </p:nvCxnSpPr>
        <p:spPr>
          <a:xfrm>
            <a:off x="7941930" y="821138"/>
            <a:ext cx="344773" cy="1559938"/>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9962291" y="296855"/>
            <a:ext cx="1228870" cy="338554"/>
          </a:xfrm>
          <a:prstGeom prst="rect">
            <a:avLst/>
          </a:prstGeom>
          <a:noFill/>
        </p:spPr>
        <p:txBody>
          <a:bodyPr wrap="square" rtlCol="0">
            <a:spAutoFit/>
          </a:bodyPr>
          <a:lstStyle/>
          <a:p>
            <a:pPr algn="ctr"/>
            <a:r>
              <a:rPr lang="pt-BR" sz="1600" b="1" dirty="0" smtClean="0"/>
              <a:t>sobreajuste</a:t>
            </a:r>
            <a:endParaRPr lang="pt-BR" sz="1600" b="1" dirty="0"/>
          </a:p>
        </p:txBody>
      </p:sp>
      <p:sp>
        <p:nvSpPr>
          <p:cNvPr id="17" name="Oval 16"/>
          <p:cNvSpPr/>
          <p:nvPr/>
        </p:nvSpPr>
        <p:spPr>
          <a:xfrm>
            <a:off x="8151792" y="2381076"/>
            <a:ext cx="269823" cy="92291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0" name="Oval 19"/>
          <p:cNvSpPr/>
          <p:nvPr/>
        </p:nvSpPr>
        <p:spPr>
          <a:xfrm rot="5400000">
            <a:off x="10092272" y="1404894"/>
            <a:ext cx="1070720" cy="302308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21" name="Straight Arrow Connector 20"/>
          <p:cNvCxnSpPr/>
          <p:nvPr/>
        </p:nvCxnSpPr>
        <p:spPr>
          <a:xfrm>
            <a:off x="10576726" y="566277"/>
            <a:ext cx="228325" cy="1814799"/>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8315114" y="670721"/>
            <a:ext cx="1632729" cy="338554"/>
          </a:xfrm>
          <a:prstGeom prst="rect">
            <a:avLst/>
          </a:prstGeom>
          <a:noFill/>
        </p:spPr>
        <p:txBody>
          <a:bodyPr wrap="square" rtlCol="0">
            <a:spAutoFit/>
          </a:bodyPr>
          <a:lstStyle/>
          <a:p>
            <a:pPr algn="ctr"/>
            <a:r>
              <a:rPr lang="pt-BR" sz="1600" b="1" dirty="0" smtClean="0"/>
              <a:t>Ponto ótimo</a:t>
            </a:r>
            <a:endParaRPr lang="pt-BR" sz="1600" b="1" dirty="0"/>
          </a:p>
        </p:txBody>
      </p:sp>
      <p:cxnSp>
        <p:nvCxnSpPr>
          <p:cNvPr id="24" name="Straight Arrow Connector 23"/>
          <p:cNvCxnSpPr/>
          <p:nvPr/>
        </p:nvCxnSpPr>
        <p:spPr>
          <a:xfrm flipH="1">
            <a:off x="8850589" y="903702"/>
            <a:ext cx="282314" cy="113994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7" name="Oval 26"/>
          <p:cNvSpPr/>
          <p:nvPr/>
        </p:nvSpPr>
        <p:spPr>
          <a:xfrm>
            <a:off x="8691293" y="2004803"/>
            <a:ext cx="269823" cy="27432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Rectangle 17"/>
          <p:cNvSpPr/>
          <p:nvPr/>
        </p:nvSpPr>
        <p:spPr>
          <a:xfrm>
            <a:off x="2768386" y="3777566"/>
            <a:ext cx="6771968" cy="523220"/>
          </a:xfrm>
          <a:prstGeom prst="rect">
            <a:avLst/>
          </a:prstGeom>
        </p:spPr>
        <p:txBody>
          <a:bodyPr wrap="square">
            <a:spAutoFit/>
          </a:bodyPr>
          <a:lstStyle/>
          <a:p>
            <a:r>
              <a:rPr lang="en-US" sz="1400" dirty="0" smtClean="0">
                <a:solidFill>
                  <a:srgbClr val="008000"/>
                </a:solidFill>
                <a:highlight>
                  <a:srgbClr val="FFFFFF"/>
                </a:highlight>
              </a:rPr>
              <a:t># </a:t>
            </a:r>
            <a:r>
              <a:rPr lang="en-US" sz="1400" dirty="0">
                <a:solidFill>
                  <a:srgbClr val="008000"/>
                </a:solidFill>
                <a:highlight>
                  <a:srgbClr val="FFFFFF"/>
                </a:highlight>
              </a:rPr>
              <a:t>Split the whole set into random training and validation set.</a:t>
            </a:r>
          </a:p>
          <a:p>
            <a:r>
              <a:rPr lang="pt-BR" sz="1400" dirty="0" smtClean="0">
                <a:solidFill>
                  <a:srgbClr val="000000"/>
                </a:solidFill>
                <a:highlight>
                  <a:srgbClr val="FFFFFF"/>
                </a:highlight>
              </a:rPr>
              <a:t>x_train</a:t>
            </a:r>
            <a:r>
              <a:rPr lang="pt-BR" sz="1400" b="1" dirty="0">
                <a:solidFill>
                  <a:srgbClr val="000080"/>
                </a:solidFill>
                <a:highlight>
                  <a:srgbClr val="FFFFFF"/>
                </a:highlight>
              </a:rPr>
              <a:t>,</a:t>
            </a:r>
            <a:r>
              <a:rPr lang="pt-BR" sz="1400" dirty="0">
                <a:solidFill>
                  <a:srgbClr val="000000"/>
                </a:solidFill>
                <a:highlight>
                  <a:srgbClr val="FFFFFF"/>
                </a:highlight>
              </a:rPr>
              <a:t> x_val</a:t>
            </a:r>
            <a:r>
              <a:rPr lang="pt-BR" sz="1400" b="1" dirty="0">
                <a:solidFill>
                  <a:srgbClr val="000080"/>
                </a:solidFill>
                <a:highlight>
                  <a:srgbClr val="FFFFFF"/>
                </a:highlight>
              </a:rPr>
              <a:t>,</a:t>
            </a:r>
            <a:r>
              <a:rPr lang="pt-BR" sz="1400" dirty="0">
                <a:solidFill>
                  <a:srgbClr val="000000"/>
                </a:solidFill>
                <a:highlight>
                  <a:srgbClr val="FFFFFF"/>
                </a:highlight>
              </a:rPr>
              <a:t> y_train</a:t>
            </a:r>
            <a:r>
              <a:rPr lang="pt-BR" sz="1400" b="1" dirty="0">
                <a:solidFill>
                  <a:srgbClr val="000080"/>
                </a:solidFill>
                <a:highlight>
                  <a:srgbClr val="FFFFFF"/>
                </a:highlight>
              </a:rPr>
              <a:t>,</a:t>
            </a:r>
            <a:r>
              <a:rPr lang="pt-BR" sz="1400" dirty="0">
                <a:solidFill>
                  <a:srgbClr val="000000"/>
                </a:solidFill>
                <a:highlight>
                  <a:srgbClr val="FFFFFF"/>
                </a:highlight>
              </a:rPr>
              <a:t> y_val </a:t>
            </a:r>
            <a:r>
              <a:rPr lang="pt-BR" sz="1400" b="1" dirty="0">
                <a:solidFill>
                  <a:srgbClr val="000080"/>
                </a:solidFill>
                <a:highlight>
                  <a:srgbClr val="FFFFFF"/>
                </a:highlight>
              </a:rPr>
              <a:t>=</a:t>
            </a:r>
            <a:r>
              <a:rPr lang="pt-BR" sz="1400" dirty="0">
                <a:solidFill>
                  <a:srgbClr val="000000"/>
                </a:solidFill>
                <a:highlight>
                  <a:srgbClr val="FFFFFF"/>
                </a:highlight>
              </a:rPr>
              <a:t> train_test_split</a:t>
            </a:r>
            <a:r>
              <a:rPr lang="pt-BR" sz="1400" b="1" dirty="0">
                <a:solidFill>
                  <a:srgbClr val="000080"/>
                </a:solidFill>
                <a:highlight>
                  <a:srgbClr val="FFFFFF"/>
                </a:highlight>
              </a:rPr>
              <a:t>(</a:t>
            </a:r>
            <a:r>
              <a:rPr lang="pt-BR" sz="1400" dirty="0">
                <a:solidFill>
                  <a:srgbClr val="000000"/>
                </a:solidFill>
                <a:highlight>
                  <a:srgbClr val="FFFFFF"/>
                </a:highlight>
              </a:rPr>
              <a:t>x</a:t>
            </a:r>
            <a:r>
              <a:rPr lang="pt-BR" sz="1400" b="1" dirty="0">
                <a:solidFill>
                  <a:srgbClr val="000080"/>
                </a:solidFill>
                <a:highlight>
                  <a:srgbClr val="FFFFFF"/>
                </a:highlight>
              </a:rPr>
              <a:t>,</a:t>
            </a:r>
            <a:r>
              <a:rPr lang="pt-BR" sz="1400" dirty="0">
                <a:solidFill>
                  <a:srgbClr val="000000"/>
                </a:solidFill>
                <a:highlight>
                  <a:srgbClr val="FFFFFF"/>
                </a:highlight>
              </a:rPr>
              <a:t> y_noisy</a:t>
            </a:r>
            <a:r>
              <a:rPr lang="pt-BR" sz="1400" b="1" dirty="0">
                <a:solidFill>
                  <a:srgbClr val="000080"/>
                </a:solidFill>
                <a:highlight>
                  <a:srgbClr val="FFFFFF"/>
                </a:highlight>
              </a:rPr>
              <a:t>,</a:t>
            </a:r>
            <a:r>
              <a:rPr lang="pt-BR" sz="1400" dirty="0">
                <a:solidFill>
                  <a:srgbClr val="000000"/>
                </a:solidFill>
                <a:highlight>
                  <a:srgbClr val="FFFFFF"/>
                </a:highlight>
              </a:rPr>
              <a:t> test_size</a:t>
            </a:r>
            <a:r>
              <a:rPr lang="pt-BR" sz="1400" b="1" dirty="0">
                <a:solidFill>
                  <a:srgbClr val="000080"/>
                </a:solidFill>
                <a:highlight>
                  <a:srgbClr val="FFFFFF"/>
                </a:highlight>
              </a:rPr>
              <a:t>=</a:t>
            </a:r>
            <a:r>
              <a:rPr lang="pt-BR" sz="1400" dirty="0">
                <a:solidFill>
                  <a:srgbClr val="FF0000"/>
                </a:solidFill>
                <a:highlight>
                  <a:srgbClr val="FFFFFF"/>
                </a:highlight>
              </a:rPr>
              <a:t>0.3</a:t>
            </a:r>
            <a:r>
              <a:rPr lang="pt-BR" sz="1400" b="1" dirty="0">
                <a:solidFill>
                  <a:srgbClr val="000080"/>
                </a:solidFill>
                <a:highlight>
                  <a:srgbClr val="FFFFFF"/>
                </a:highlight>
              </a:rPr>
              <a:t>,</a:t>
            </a:r>
            <a:r>
              <a:rPr lang="pt-BR" sz="1400" dirty="0">
                <a:solidFill>
                  <a:srgbClr val="000000"/>
                </a:solidFill>
                <a:highlight>
                  <a:srgbClr val="FFFFFF"/>
                </a:highlight>
              </a:rPr>
              <a:t> random_state</a:t>
            </a:r>
            <a:r>
              <a:rPr lang="pt-BR" sz="1400" b="1" dirty="0">
                <a:solidFill>
                  <a:srgbClr val="000080"/>
                </a:solidFill>
                <a:highlight>
                  <a:srgbClr val="FFFFFF"/>
                </a:highlight>
              </a:rPr>
              <a:t>=</a:t>
            </a:r>
            <a:r>
              <a:rPr lang="pt-BR" sz="1400" dirty="0">
                <a:solidFill>
                  <a:srgbClr val="FF0000"/>
                </a:solidFill>
                <a:highlight>
                  <a:srgbClr val="FFFFFF"/>
                </a:highlight>
              </a:rPr>
              <a:t>10</a:t>
            </a:r>
            <a:r>
              <a:rPr lang="pt-BR" sz="1400" b="1" dirty="0">
                <a:solidFill>
                  <a:srgbClr val="000080"/>
                </a:solidFill>
                <a:highlight>
                  <a:srgbClr val="FFFFFF"/>
                </a:highlight>
              </a:rPr>
              <a:t>)</a:t>
            </a:r>
            <a:endParaRPr lang="pt-BR" sz="1400" dirty="0">
              <a:solidFill>
                <a:srgbClr val="000000"/>
              </a:solidFill>
              <a:highlight>
                <a:srgbClr val="FFFFFF"/>
              </a:highlight>
            </a:endParaRPr>
          </a:p>
        </p:txBody>
      </p:sp>
      <p:cxnSp>
        <p:nvCxnSpPr>
          <p:cNvPr id="7" name="Straight Arrow Connector 6"/>
          <p:cNvCxnSpPr/>
          <p:nvPr/>
        </p:nvCxnSpPr>
        <p:spPr>
          <a:xfrm flipV="1">
            <a:off x="6154370" y="4229100"/>
            <a:ext cx="1566730" cy="23836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22" name="Picture 6" descr="Image result for scikit learn logo">
            <a:extLst>
              <a:ext uri="{FF2B5EF4-FFF2-40B4-BE49-F238E27FC236}">
                <a16:creationId xmlns="" xmlns:a16="http://schemas.microsoft.com/office/drawing/2014/main" id="{87129D40-D136-4716-8871-12CAEC603994}"/>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526601" y="3733739"/>
            <a:ext cx="1054843" cy="5687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346310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64020"/>
            <a:ext cx="10515600" cy="779606"/>
          </a:xfrm>
        </p:spPr>
        <p:txBody>
          <a:bodyPr/>
          <a:lstStyle/>
          <a:p>
            <a:r>
              <a:rPr lang="pt-BR" dirty="0"/>
              <a:t>k-Fold</a:t>
            </a:r>
          </a:p>
        </p:txBody>
      </p:sp>
      <p:sp>
        <p:nvSpPr>
          <p:cNvPr id="3" name="Content Placeholder 2"/>
          <p:cNvSpPr>
            <a:spLocks noGrp="1"/>
          </p:cNvSpPr>
          <p:nvPr>
            <p:ph idx="1"/>
          </p:nvPr>
        </p:nvSpPr>
        <p:spPr>
          <a:xfrm>
            <a:off x="838200" y="1154959"/>
            <a:ext cx="11049000" cy="1607037"/>
          </a:xfrm>
        </p:spPr>
        <p:txBody>
          <a:bodyPr>
            <a:noAutofit/>
          </a:bodyPr>
          <a:lstStyle/>
          <a:p>
            <a:r>
              <a:rPr lang="pt-BR" sz="2400" dirty="0" smtClean="0"/>
              <a:t>Estratégia mais </a:t>
            </a:r>
            <a:r>
              <a:rPr lang="pt-BR" sz="2400" dirty="0"/>
              <a:t>elaborada que a </a:t>
            </a:r>
            <a:r>
              <a:rPr lang="pt-BR" sz="2400" dirty="0" smtClean="0"/>
              <a:t>do Holdout.</a:t>
            </a:r>
          </a:p>
          <a:p>
            <a:r>
              <a:rPr lang="pt-BR" sz="2400" dirty="0" smtClean="0"/>
              <a:t>Consiste </a:t>
            </a:r>
            <a:r>
              <a:rPr lang="pt-BR" sz="2400" dirty="0"/>
              <a:t>em dividir o conjunto </a:t>
            </a:r>
            <a:r>
              <a:rPr lang="pt-BR" sz="2400" dirty="0" smtClean="0"/>
              <a:t>total de </a:t>
            </a:r>
            <a:r>
              <a:rPr lang="pt-BR" sz="2400" dirty="0"/>
              <a:t>dados em </a:t>
            </a:r>
            <a:r>
              <a:rPr lang="pt-BR" sz="2400" b="1" dirty="0"/>
              <a:t>k</a:t>
            </a:r>
            <a:r>
              <a:rPr lang="pt-BR" sz="2400" dirty="0"/>
              <a:t> folds </a:t>
            </a:r>
            <a:r>
              <a:rPr lang="pt-BR" sz="2400" dirty="0" smtClean="0"/>
              <a:t>(subconjuntos) </a:t>
            </a:r>
            <a:r>
              <a:rPr lang="pt-BR" sz="2400" dirty="0"/>
              <a:t>de </a:t>
            </a:r>
            <a:r>
              <a:rPr lang="pt-BR" sz="2400" dirty="0" smtClean="0"/>
              <a:t>tamanhos iguais </a:t>
            </a:r>
            <a:r>
              <a:rPr lang="pt-BR" sz="2400" dirty="0"/>
              <a:t>(</a:t>
            </a:r>
            <a:r>
              <a:rPr lang="pt-BR" sz="2400" dirty="0" smtClean="0"/>
              <a:t>se possível) e </a:t>
            </a:r>
            <a:r>
              <a:rPr lang="pt-BR" sz="2400" dirty="0"/>
              <a:t>realizar </a:t>
            </a:r>
            <a:r>
              <a:rPr lang="pt-BR" sz="2400" b="1" dirty="0"/>
              <a:t>k</a:t>
            </a:r>
            <a:r>
              <a:rPr lang="pt-BR" sz="2400" dirty="0"/>
              <a:t> </a:t>
            </a:r>
            <a:r>
              <a:rPr lang="pt-BR" sz="2400" dirty="0" smtClean="0"/>
              <a:t>treinamentos distintos, </a:t>
            </a:r>
            <a:r>
              <a:rPr lang="pt-BR" sz="2400" dirty="0"/>
              <a:t>onde cada um dos </a:t>
            </a:r>
            <a:r>
              <a:rPr lang="pt-BR" sz="2400" b="1" dirty="0"/>
              <a:t>k</a:t>
            </a:r>
            <a:r>
              <a:rPr lang="pt-BR" sz="2400" dirty="0"/>
              <a:t> treinamentos considera </a:t>
            </a:r>
            <a:r>
              <a:rPr lang="pt-BR" sz="2400" b="1" dirty="0"/>
              <a:t>k-1</a:t>
            </a:r>
            <a:r>
              <a:rPr lang="pt-BR" sz="2400" dirty="0"/>
              <a:t> folds para treinamento e </a:t>
            </a:r>
            <a:r>
              <a:rPr lang="pt-BR" sz="2400" b="1" dirty="0"/>
              <a:t>1</a:t>
            </a:r>
            <a:r>
              <a:rPr lang="pt-BR" sz="2400" dirty="0"/>
              <a:t> fold </a:t>
            </a:r>
            <a:r>
              <a:rPr lang="pt-BR" sz="2400" dirty="0" smtClean="0"/>
              <a:t>para </a:t>
            </a:r>
            <a:r>
              <a:rPr lang="pt-BR" sz="2400" dirty="0"/>
              <a:t>validação.</a:t>
            </a:r>
          </a:p>
        </p:txBody>
      </p:sp>
      <p:sp>
        <p:nvSpPr>
          <p:cNvPr id="50" name="Content Placeholder 2"/>
          <p:cNvSpPr txBox="1">
            <a:spLocks/>
          </p:cNvSpPr>
          <p:nvPr/>
        </p:nvSpPr>
        <p:spPr>
          <a:xfrm>
            <a:off x="838200" y="5240310"/>
            <a:ext cx="11049000" cy="15240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t-BR" sz="2400" dirty="0" smtClean="0"/>
              <a:t>Cada exemplo entra em um conjunto de validação exatamente </a:t>
            </a:r>
            <a:r>
              <a:rPr lang="pt-BR" sz="2400" b="1" dirty="0" smtClean="0"/>
              <a:t>1</a:t>
            </a:r>
            <a:r>
              <a:rPr lang="pt-BR" sz="2400" dirty="0" smtClean="0"/>
              <a:t> vez e em um conjunto de treinamento </a:t>
            </a:r>
            <a:r>
              <a:rPr lang="pt-BR" sz="2400" b="1" dirty="0" smtClean="0"/>
              <a:t>k-1</a:t>
            </a:r>
            <a:r>
              <a:rPr lang="pt-BR" sz="2400" dirty="0" smtClean="0"/>
              <a:t> vezes.</a:t>
            </a:r>
          </a:p>
          <a:p>
            <a:r>
              <a:rPr lang="pt-BR" sz="2400" dirty="0" smtClean="0"/>
              <a:t>O desempenho do modelo é dado pela </a:t>
            </a:r>
            <a:r>
              <a:rPr lang="pt-BR" sz="2400" b="1" i="1" dirty="0" smtClean="0"/>
              <a:t>média dos erros de validação </a:t>
            </a:r>
            <a:r>
              <a:rPr lang="pt-BR" sz="2400" dirty="0" smtClean="0"/>
              <a:t>calculados para cada um dos </a:t>
            </a:r>
            <a:r>
              <a:rPr lang="pt-BR" sz="2400" b="1" dirty="0" smtClean="0"/>
              <a:t>k</a:t>
            </a:r>
            <a:r>
              <a:rPr lang="pt-BR" sz="2400" dirty="0" smtClean="0"/>
              <a:t> folds. </a:t>
            </a:r>
            <a:endParaRPr lang="pt-BR" sz="2400"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15951" y="2601930"/>
            <a:ext cx="7493498" cy="2581230"/>
          </a:xfrm>
          <a:prstGeom prst="rect">
            <a:avLst/>
          </a:prstGeom>
        </p:spPr>
      </p:pic>
      <p:sp>
        <p:nvSpPr>
          <p:cNvPr id="6" name="Rectangle 5"/>
          <p:cNvSpPr/>
          <p:nvPr/>
        </p:nvSpPr>
        <p:spPr>
          <a:xfrm>
            <a:off x="5967246" y="6444734"/>
            <a:ext cx="5919954" cy="369332"/>
          </a:xfrm>
          <a:prstGeom prst="rect">
            <a:avLst/>
          </a:prstGeom>
        </p:spPr>
        <p:txBody>
          <a:bodyPr wrap="none">
            <a:spAutoFit/>
          </a:bodyPr>
          <a:lstStyle/>
          <a:p>
            <a:r>
              <a:rPr lang="pt-BR" dirty="0">
                <a:solidFill>
                  <a:schemeClr val="accent5"/>
                </a:solidFill>
              </a:rPr>
              <a:t>Exemplo: </a:t>
            </a:r>
            <a:r>
              <a:rPr lang="pt-BR" dirty="0" smtClean="0">
                <a:solidFill>
                  <a:schemeClr val="accent5"/>
                </a:solidFill>
              </a:rPr>
              <a:t>holdout_and_kfold_comparison_of_shuffling.ipynb</a:t>
            </a:r>
            <a:endParaRPr lang="pt-BR" dirty="0">
              <a:solidFill>
                <a:schemeClr val="accent5"/>
              </a:solidFill>
            </a:endParaRPr>
          </a:p>
        </p:txBody>
      </p:sp>
    </p:spTree>
    <p:extLst>
      <p:ext uri="{BB962C8B-B14F-4D97-AF65-F5344CB8AC3E}">
        <p14:creationId xmlns:p14="http://schemas.microsoft.com/office/powerpoint/2010/main" val="135240132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12725"/>
            <a:ext cx="10515600" cy="752475"/>
          </a:xfrm>
        </p:spPr>
        <p:txBody>
          <a:bodyPr/>
          <a:lstStyle/>
          <a:p>
            <a:r>
              <a:rPr lang="pt-BR" dirty="0"/>
              <a:t>k-Fold</a:t>
            </a:r>
          </a:p>
        </p:txBody>
      </p:sp>
      <p:sp>
        <p:nvSpPr>
          <p:cNvPr id="3" name="Content Placeholder 2"/>
          <p:cNvSpPr>
            <a:spLocks noGrp="1"/>
          </p:cNvSpPr>
          <p:nvPr>
            <p:ph idx="1"/>
          </p:nvPr>
        </p:nvSpPr>
        <p:spPr>
          <a:xfrm>
            <a:off x="838198" y="1231900"/>
            <a:ext cx="11165115" cy="5626100"/>
          </a:xfrm>
        </p:spPr>
        <p:txBody>
          <a:bodyPr>
            <a:normAutofit/>
          </a:bodyPr>
          <a:lstStyle/>
          <a:p>
            <a:r>
              <a:rPr lang="pt-BR" sz="2400" dirty="0" smtClean="0"/>
              <a:t>Reduz </a:t>
            </a:r>
            <a:r>
              <a:rPr lang="pt-BR" sz="2400" dirty="0"/>
              <a:t>significativamente </a:t>
            </a:r>
            <a:r>
              <a:rPr lang="pt-BR" sz="2400" dirty="0" smtClean="0"/>
              <a:t>o problema do </a:t>
            </a:r>
            <a:r>
              <a:rPr lang="pt-BR" sz="2400" b="1" i="1" dirty="0" smtClean="0"/>
              <a:t>viés de seleção</a:t>
            </a:r>
            <a:r>
              <a:rPr lang="pt-BR" sz="2400" dirty="0" smtClean="0"/>
              <a:t> em relação ao </a:t>
            </a:r>
            <a:r>
              <a:rPr lang="pt-BR" sz="2400" b="1" i="1" dirty="0" smtClean="0"/>
              <a:t>holdout</a:t>
            </a:r>
            <a:r>
              <a:rPr lang="pt-BR" sz="2400" dirty="0" smtClean="0"/>
              <a:t>, </a:t>
            </a:r>
            <a:r>
              <a:rPr lang="pt-BR" sz="2400" dirty="0"/>
              <a:t>pois ela garante que todos os exemplos do conjunto de dados original tenham a chance de aparecer nos conjuntos de treinamento e validação, o que consequentemente, reduz a </a:t>
            </a:r>
            <a:r>
              <a:rPr lang="pt-BR" sz="2400" b="1" i="1" dirty="0" smtClean="0"/>
              <a:t>variância</a:t>
            </a:r>
            <a:r>
              <a:rPr lang="pt-BR" sz="2400" dirty="0"/>
              <a:t> </a:t>
            </a:r>
            <a:r>
              <a:rPr lang="pt-BR" sz="2400" dirty="0" smtClean="0"/>
              <a:t>do modelo.</a:t>
            </a:r>
          </a:p>
          <a:p>
            <a:pPr lvl="1">
              <a:buFont typeface="Wingdings" panose="05000000000000000000" pitchFamily="2" charset="2"/>
              <a:buChar char="§"/>
            </a:pPr>
            <a:r>
              <a:rPr lang="pt-BR" sz="2000" dirty="0"/>
              <a:t>A </a:t>
            </a:r>
            <a:r>
              <a:rPr lang="pt-BR" sz="2000" b="1" i="1" dirty="0"/>
              <a:t>variância</a:t>
            </a:r>
            <a:r>
              <a:rPr lang="pt-BR" sz="2000" dirty="0"/>
              <a:t> </a:t>
            </a:r>
            <a:r>
              <a:rPr lang="pt-BR" sz="2000" dirty="0" smtClean="0"/>
              <a:t>do modelo resultante </a:t>
            </a:r>
            <a:r>
              <a:rPr lang="pt-BR" sz="2000" dirty="0"/>
              <a:t>é reduzida à medida que </a:t>
            </a:r>
            <a:r>
              <a:rPr lang="pt-BR" sz="2000" b="1" dirty="0"/>
              <a:t>k</a:t>
            </a:r>
            <a:r>
              <a:rPr lang="pt-BR" sz="2000" dirty="0"/>
              <a:t> é aumentado</a:t>
            </a:r>
            <a:r>
              <a:rPr lang="pt-BR" sz="2000" dirty="0" smtClean="0"/>
              <a:t>.</a:t>
            </a:r>
            <a:endParaRPr lang="pt-BR" sz="2000" dirty="0"/>
          </a:p>
          <a:p>
            <a:r>
              <a:rPr lang="pt-BR" sz="2400" dirty="0"/>
              <a:t>Como regra geral e evidência empírica, normalmente, utiliza-se </a:t>
            </a:r>
            <a:r>
              <a:rPr lang="pt-BR" sz="2400" b="1" dirty="0"/>
              <a:t>k</a:t>
            </a:r>
            <a:r>
              <a:rPr lang="pt-BR" sz="2400" dirty="0"/>
              <a:t> = 5 ou 10. </a:t>
            </a:r>
            <a:endParaRPr lang="pt-BR" sz="2400" dirty="0" smtClean="0"/>
          </a:p>
          <a:p>
            <a:r>
              <a:rPr lang="pt-BR" sz="2400" dirty="0" smtClean="0"/>
              <a:t>Porém, tenha em </a:t>
            </a:r>
            <a:r>
              <a:rPr lang="pt-BR" sz="2400" dirty="0"/>
              <a:t>mente </a:t>
            </a:r>
            <a:r>
              <a:rPr lang="pt-BR" sz="2400" dirty="0" smtClean="0"/>
              <a:t>que o </a:t>
            </a:r>
            <a:r>
              <a:rPr lang="pt-BR" sz="2400" dirty="0"/>
              <a:t>valor </a:t>
            </a:r>
            <a:r>
              <a:rPr lang="pt-BR" sz="2400" dirty="0" smtClean="0"/>
              <a:t>de </a:t>
            </a:r>
            <a:r>
              <a:rPr lang="pt-BR" sz="2400" b="1" i="1" dirty="0" smtClean="0"/>
              <a:t>k</a:t>
            </a:r>
            <a:r>
              <a:rPr lang="pt-BR" sz="2400" dirty="0" smtClean="0"/>
              <a:t> </a:t>
            </a:r>
            <a:r>
              <a:rPr lang="pt-BR" sz="2400" dirty="0"/>
              <a:t>é escolhido de forma que cada </a:t>
            </a:r>
            <a:r>
              <a:rPr lang="pt-BR" sz="2400" dirty="0" smtClean="0"/>
              <a:t>conjunto de </a:t>
            </a:r>
            <a:r>
              <a:rPr lang="pt-BR" sz="2400" dirty="0"/>
              <a:t>treinamento </a:t>
            </a:r>
            <a:r>
              <a:rPr lang="pt-BR" sz="2400" dirty="0" smtClean="0"/>
              <a:t>e validação seja </a:t>
            </a:r>
            <a:r>
              <a:rPr lang="pt-BR" sz="2400" dirty="0"/>
              <a:t>grande o suficiente para ser </a:t>
            </a:r>
            <a:r>
              <a:rPr lang="pt-BR" sz="2400" b="1" i="1" dirty="0"/>
              <a:t>estatisticamente representativo </a:t>
            </a:r>
            <a:r>
              <a:rPr lang="pt-BR" sz="2400" dirty="0"/>
              <a:t>do conjunto de </a:t>
            </a:r>
            <a:r>
              <a:rPr lang="pt-BR" sz="2400" dirty="0" smtClean="0"/>
              <a:t>dados original.</a:t>
            </a:r>
          </a:p>
          <a:p>
            <a:r>
              <a:rPr lang="pt-BR" sz="2400" dirty="0" smtClean="0"/>
              <a:t>O k-Fold </a:t>
            </a:r>
            <a:r>
              <a:rPr lang="pt-BR" sz="2400" dirty="0"/>
              <a:t>é bastante útil quando se tem conjuntos de dados </a:t>
            </a:r>
            <a:r>
              <a:rPr lang="pt-BR" sz="2400" dirty="0" smtClean="0"/>
              <a:t>pequenos.</a:t>
            </a:r>
          </a:p>
          <a:p>
            <a:r>
              <a:rPr lang="pt-BR" sz="2400" b="1" dirty="0" smtClean="0"/>
              <a:t>Desvantagem</a:t>
            </a:r>
            <a:endParaRPr lang="pt-BR" sz="2400" dirty="0"/>
          </a:p>
          <a:p>
            <a:pPr lvl="1">
              <a:buFont typeface="Wingdings" panose="05000000000000000000" pitchFamily="2" charset="2"/>
              <a:buChar char="§"/>
            </a:pPr>
            <a:r>
              <a:rPr lang="pt-BR" dirty="0"/>
              <a:t>O treinamento deve ser executado novamente do zero </a:t>
            </a:r>
            <a:r>
              <a:rPr lang="pt-BR" b="1" dirty="0"/>
              <a:t>k</a:t>
            </a:r>
            <a:r>
              <a:rPr lang="pt-BR" dirty="0"/>
              <a:t> vezes, o que significa que </a:t>
            </a:r>
            <a:r>
              <a:rPr lang="pt-BR" dirty="0" smtClean="0"/>
              <a:t>leva-se </a:t>
            </a:r>
            <a:r>
              <a:rPr lang="pt-BR" b="1" dirty="0"/>
              <a:t>k</a:t>
            </a:r>
            <a:r>
              <a:rPr lang="pt-BR" dirty="0"/>
              <a:t> vezes mais tempo para </a:t>
            </a:r>
            <a:r>
              <a:rPr lang="pt-BR" dirty="0" smtClean="0"/>
              <a:t>se fazer </a:t>
            </a:r>
            <a:r>
              <a:rPr lang="pt-BR" dirty="0"/>
              <a:t>a avaliação do modelo (</a:t>
            </a:r>
            <a:r>
              <a:rPr lang="pt-BR" dirty="0" smtClean="0"/>
              <a:t>treinamento + validação</a:t>
            </a:r>
            <a:r>
              <a:rPr lang="pt-BR" dirty="0"/>
              <a:t>).</a:t>
            </a:r>
          </a:p>
        </p:txBody>
      </p:sp>
    </p:spTree>
    <p:extLst>
      <p:ext uri="{BB962C8B-B14F-4D97-AF65-F5344CB8AC3E}">
        <p14:creationId xmlns:p14="http://schemas.microsoft.com/office/powerpoint/2010/main" val="61193856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86295"/>
            <a:ext cx="11142306" cy="1325563"/>
          </a:xfrm>
        </p:spPr>
        <p:txBody>
          <a:bodyPr/>
          <a:lstStyle/>
          <a:p>
            <a:r>
              <a:rPr lang="pt-BR" dirty="0"/>
              <a:t>Extensão para modelos não-lineares	nos atributos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4"/>
                <a:ext cx="11142306" cy="5032376"/>
              </a:xfrm>
            </p:spPr>
            <p:txBody>
              <a:bodyPr>
                <a:normAutofit fontScale="92500" lnSpcReduction="20000"/>
              </a:bodyPr>
              <a:lstStyle/>
              <a:p>
                <a:r>
                  <a:rPr lang="pt-BR" dirty="0" smtClean="0"/>
                  <a:t>Toda a teoria que vimos até agora para </a:t>
                </a:r>
                <a:r>
                  <a:rPr lang="pt-BR" b="1" i="1" dirty="0"/>
                  <a:t>regressão linear </a:t>
                </a:r>
                <a:r>
                  <a:rPr lang="pt-BR" dirty="0"/>
                  <a:t>também se aplica quando o modelo de aproximação, ou seja, a </a:t>
                </a:r>
                <a:r>
                  <a:rPr lang="pt-BR" b="1" i="1" dirty="0"/>
                  <a:t>função hipótese</a:t>
                </a:r>
                <a:r>
                  <a:rPr lang="pt-BR" dirty="0"/>
                  <a:t>, é </a:t>
                </a:r>
                <a:r>
                  <a:rPr lang="pt-BR" b="1" i="1" dirty="0" smtClean="0"/>
                  <a:t>não-linear</a:t>
                </a:r>
                <a:r>
                  <a:rPr lang="pt-BR" dirty="0" smtClean="0"/>
                  <a:t> em relação aos atributos.</a:t>
                </a:r>
                <a:endParaRPr lang="pt-BR" dirty="0"/>
              </a:p>
              <a:p>
                <a:r>
                  <a:rPr lang="pt-BR" b="1" i="1" dirty="0" smtClean="0"/>
                  <a:t>Modelos não-lineares </a:t>
                </a:r>
                <a:r>
                  <a:rPr lang="pt-BR" dirty="0" smtClean="0"/>
                  <a:t>são modelos </a:t>
                </a:r>
                <a:r>
                  <a:rPr lang="pt-BR" dirty="0"/>
                  <a:t>que </a:t>
                </a:r>
                <a:r>
                  <a:rPr lang="pt-BR" dirty="0" smtClean="0"/>
                  <a:t>realizam </a:t>
                </a:r>
                <a:r>
                  <a:rPr lang="pt-BR" dirty="0"/>
                  <a:t>um mapeamento </a:t>
                </a:r>
                <a:r>
                  <a:rPr lang="pt-BR" b="1" i="1" dirty="0"/>
                  <a:t>não-linear</a:t>
                </a:r>
                <a:r>
                  <a:rPr lang="pt-BR" dirty="0"/>
                  <a:t> das </a:t>
                </a:r>
                <a:r>
                  <a:rPr lang="pt-BR" dirty="0" smtClean="0"/>
                  <a:t>entradas (i.e., atributos) </a:t>
                </a:r>
                <a:r>
                  <a:rPr lang="pt-BR" dirty="0"/>
                  <a:t>para a saída, mas </a:t>
                </a:r>
                <a:r>
                  <a:rPr lang="pt-BR" dirty="0" smtClean="0"/>
                  <a:t>que possuem </a:t>
                </a:r>
                <a:r>
                  <a:rPr lang="pt-BR" b="1" i="1" dirty="0" smtClean="0"/>
                  <a:t>dependência </a:t>
                </a:r>
                <a:r>
                  <a:rPr lang="pt-BR" b="1" i="1" dirty="0"/>
                  <a:t>linear </a:t>
                </a:r>
                <a:r>
                  <a:rPr lang="pt-BR" dirty="0"/>
                  <a:t>com </a:t>
                </a:r>
                <a:r>
                  <a:rPr lang="pt-BR" dirty="0" smtClean="0"/>
                  <a:t>relação aos </a:t>
                </a:r>
                <a:r>
                  <a:rPr lang="pt-BR" dirty="0"/>
                  <a:t>pesos.</a:t>
                </a:r>
              </a:p>
              <a:p>
                <a:r>
                  <a:rPr lang="pt-BR" b="1" i="1" dirty="0"/>
                  <a:t>Modelos não-lineares </a:t>
                </a:r>
                <a:r>
                  <a:rPr lang="pt-BR" dirty="0"/>
                  <a:t>constroem uma aproximação por meio da combinação linear de </a:t>
                </a:r>
                <a:r>
                  <a:rPr lang="pt-BR" b="1" i="1" dirty="0"/>
                  <a:t>funções-base </a:t>
                </a:r>
                <a:r>
                  <a:rPr lang="pt-BR" dirty="0"/>
                  <a:t>não-lineares, da forma</a:t>
                </a:r>
              </a:p>
              <a:p>
                <a:pPr marL="0" indent="0" algn="ctr">
                  <a:buNone/>
                </a:pPr>
                <a14:m>
                  <m:oMath xmlns:m="http://schemas.openxmlformats.org/officeDocument/2006/math">
                    <m:r>
                      <a:rPr lang="pt-BR" b="0" i="1" smtClean="0">
                        <a:latin typeface="Cambria Math" panose="02040503050406030204" pitchFamily="18" charset="0"/>
                      </a:rPr>
                      <m:t>h</m:t>
                    </m:r>
                    <m:d>
                      <m:dPr>
                        <m:ctrlPr>
                          <a:rPr lang="pt-BR" b="0" i="1" smtClean="0">
                            <a:latin typeface="Cambria Math" panose="02040503050406030204" pitchFamily="18" charset="0"/>
                          </a:rPr>
                        </m:ctrlPr>
                      </m:dPr>
                      <m:e>
                        <m:r>
                          <a:rPr lang="pt-BR" b="1" i="1" smtClean="0">
                            <a:latin typeface="Cambria Math" panose="02040503050406030204" pitchFamily="18" charset="0"/>
                          </a:rPr>
                          <m:t>𝒙</m:t>
                        </m:r>
                      </m:e>
                    </m:d>
                    <m:r>
                      <a:rPr lang="pt-BR" b="0" i="0" smtClean="0">
                        <a:latin typeface="Cambria Math" panose="02040503050406030204" pitchFamily="18" charset="0"/>
                      </a:rPr>
                      <m:t>=</m:t>
                    </m:r>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𝑦</m:t>
                        </m:r>
                      </m:e>
                    </m:acc>
                    <m:d>
                      <m:dPr>
                        <m:ctrlPr>
                          <a:rPr lang="pt-BR" b="0" i="1" smtClean="0">
                            <a:latin typeface="Cambria Math" panose="02040503050406030204" pitchFamily="18" charset="0"/>
                          </a:rPr>
                        </m:ctrlPr>
                      </m:dPr>
                      <m:e>
                        <m:r>
                          <a:rPr lang="pt-BR" b="1" i="1" smtClean="0">
                            <a:latin typeface="Cambria Math" panose="02040503050406030204" pitchFamily="18" charset="0"/>
                          </a:rPr>
                          <m:t>𝒙</m:t>
                        </m:r>
                      </m:e>
                    </m:d>
                    <m:r>
                      <a:rPr lang="pt-BR" b="0" i="1" smtClean="0">
                        <a:latin typeface="Cambria Math" panose="02040503050406030204" pitchFamily="18" charset="0"/>
                      </a:rPr>
                      <m:t>= </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𝑎</m:t>
                        </m:r>
                      </m:e>
                      <m:sub>
                        <m:r>
                          <a:rPr lang="pt-BR" b="0" i="1" smtClean="0">
                            <a:latin typeface="Cambria Math" panose="02040503050406030204" pitchFamily="18" charset="0"/>
                          </a:rPr>
                          <m:t>0</m:t>
                        </m:r>
                      </m:sub>
                    </m:sSub>
                    <m:r>
                      <a:rPr lang="pt-BR" b="0" i="1" smtClean="0">
                        <a:latin typeface="Cambria Math" panose="02040503050406030204" pitchFamily="18" charset="0"/>
                      </a:rPr>
                      <m:t>+</m:t>
                    </m:r>
                    <m:sSub>
                      <m:sSubPr>
                        <m:ctrlPr>
                          <a:rPr lang="pt-BR" i="1" smtClean="0">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1</m:t>
                        </m:r>
                      </m:sub>
                    </m:sSub>
                    <m:sSub>
                      <m:sSubPr>
                        <m:ctrlPr>
                          <a:rPr lang="pt-BR" i="1">
                            <a:latin typeface="Cambria Math" panose="02040503050406030204" pitchFamily="18" charset="0"/>
                          </a:rPr>
                        </m:ctrlPr>
                      </m:sSubPr>
                      <m:e>
                        <m:r>
                          <a:rPr lang="pt-BR" b="0" i="1" smtClean="0">
                            <a:latin typeface="Cambria Math" panose="02040503050406030204" pitchFamily="18" charset="0"/>
                          </a:rPr>
                          <m:t>𝑏</m:t>
                        </m:r>
                      </m:e>
                      <m:sub>
                        <m:r>
                          <a:rPr lang="pt-BR" b="0" i="1" smtClean="0">
                            <a:latin typeface="Cambria Math" panose="02040503050406030204" pitchFamily="18" charset="0"/>
                          </a:rPr>
                          <m:t>1</m:t>
                        </m:r>
                      </m:sub>
                    </m:sSub>
                    <m:d>
                      <m:dPr>
                        <m:ctrlPr>
                          <a:rPr lang="pt-BR" b="0" i="1" smtClean="0">
                            <a:latin typeface="Cambria Math" panose="02040503050406030204" pitchFamily="18" charset="0"/>
                          </a:rPr>
                        </m:ctrlPr>
                      </m:dPr>
                      <m:e>
                        <m:r>
                          <a:rPr lang="pt-BR" b="1" i="1" smtClean="0">
                            <a:latin typeface="Cambria Math" panose="02040503050406030204" pitchFamily="18" charset="0"/>
                          </a:rPr>
                          <m:t>𝒙</m:t>
                        </m:r>
                      </m:e>
                    </m:d>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𝑀</m:t>
                        </m:r>
                      </m:sub>
                    </m:sSub>
                    <m:sSub>
                      <m:sSubPr>
                        <m:ctrlPr>
                          <a:rPr lang="pt-BR" i="1">
                            <a:latin typeface="Cambria Math" panose="02040503050406030204" pitchFamily="18" charset="0"/>
                          </a:rPr>
                        </m:ctrlPr>
                      </m:sSubPr>
                      <m:e>
                        <m:r>
                          <a:rPr lang="pt-BR" i="1">
                            <a:latin typeface="Cambria Math" panose="02040503050406030204" pitchFamily="18" charset="0"/>
                          </a:rPr>
                          <m:t>𝑏</m:t>
                        </m:r>
                      </m:e>
                      <m:sub>
                        <m:r>
                          <a:rPr lang="pt-BR" b="0" i="1" smtClean="0">
                            <a:latin typeface="Cambria Math" panose="02040503050406030204" pitchFamily="18" charset="0"/>
                          </a:rPr>
                          <m:t>𝑀</m:t>
                        </m:r>
                      </m:sub>
                    </m:sSub>
                    <m:r>
                      <a:rPr lang="pt-BR" i="1">
                        <a:latin typeface="Cambria Math" panose="02040503050406030204" pitchFamily="18" charset="0"/>
                      </a:rPr>
                      <m:t>(</m:t>
                    </m:r>
                    <m:r>
                      <a:rPr lang="pt-BR" b="1" i="1">
                        <a:latin typeface="Cambria Math" panose="02040503050406030204" pitchFamily="18" charset="0"/>
                      </a:rPr>
                      <m:t>𝒙</m:t>
                    </m:r>
                    <m:r>
                      <a:rPr lang="pt-BR" i="1">
                        <a:latin typeface="Cambria Math" panose="02040503050406030204" pitchFamily="18" charset="0"/>
                      </a:rPr>
                      <m:t>)</m:t>
                    </m:r>
                  </m:oMath>
                </a14:m>
                <a:r>
                  <a:rPr lang="pt-BR" dirty="0"/>
                  <a:t>,</a:t>
                </a:r>
              </a:p>
              <a:p>
                <a:pPr marL="0" indent="0">
                  <a:buNone/>
                </a:pPr>
                <a:r>
                  <a:rPr lang="pt-BR" dirty="0"/>
                  <a:t>   onde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𝑏</m:t>
                        </m:r>
                      </m:e>
                      <m:sub>
                        <m:r>
                          <a:rPr lang="pt-BR" b="0" i="1" smtClean="0">
                            <a:latin typeface="Cambria Math" panose="02040503050406030204" pitchFamily="18" charset="0"/>
                          </a:rPr>
                          <m:t>𝑚</m:t>
                        </m:r>
                      </m:sub>
                    </m:sSub>
                    <m:d>
                      <m:dPr>
                        <m:ctrlPr>
                          <a:rPr lang="pt-BR" i="1">
                            <a:latin typeface="Cambria Math" panose="02040503050406030204" pitchFamily="18" charset="0"/>
                          </a:rPr>
                        </m:ctrlPr>
                      </m:dPr>
                      <m:e>
                        <m:r>
                          <a:rPr lang="pt-BR" b="1" i="1">
                            <a:latin typeface="Cambria Math" panose="02040503050406030204" pitchFamily="18" charset="0"/>
                          </a:rPr>
                          <m:t>𝒙</m:t>
                        </m:r>
                      </m:e>
                    </m:d>
                    <m:r>
                      <a:rPr lang="pt-BR" b="0" i="1" smtClean="0">
                        <a:latin typeface="Cambria Math" panose="02040503050406030204" pitchFamily="18" charset="0"/>
                      </a:rPr>
                      <m:t>:</m:t>
                    </m:r>
                    <m:sSup>
                      <m:sSupPr>
                        <m:ctrlPr>
                          <a:rPr lang="pt-BR" b="1" i="1">
                            <a:latin typeface="Cambria Math" panose="02040503050406030204" pitchFamily="18" charset="0"/>
                          </a:rPr>
                        </m:ctrlPr>
                      </m:sSupPr>
                      <m:e>
                        <m:r>
                          <a:rPr lang="pt-BR" b="1" i="1">
                            <a:latin typeface="Cambria Math" panose="02040503050406030204" pitchFamily="18" charset="0"/>
                          </a:rPr>
                          <m:t>ℝ</m:t>
                        </m:r>
                      </m:e>
                      <m:sup>
                        <m:r>
                          <a:rPr lang="pt-BR" i="1">
                            <a:latin typeface="Cambria Math" panose="02040503050406030204" pitchFamily="18" charset="0"/>
                          </a:rPr>
                          <m:t>𝐾</m:t>
                        </m:r>
                      </m:sup>
                    </m:sSup>
                    <m:r>
                      <a:rPr lang="pt-BR" b="1" i="1">
                        <a:latin typeface="Cambria Math" panose="02040503050406030204" pitchFamily="18" charset="0"/>
                      </a:rPr>
                      <m:t>→</m:t>
                    </m:r>
                    <m:r>
                      <a:rPr lang="pt-BR" b="1" i="1">
                        <a:latin typeface="Cambria Math" panose="02040503050406030204" pitchFamily="18" charset="0"/>
                      </a:rPr>
                      <m:t>ℝ</m:t>
                    </m:r>
                  </m:oMath>
                </a14:m>
                <a:r>
                  <a:rPr lang="pt-BR" dirty="0"/>
                  <a:t>, denota a i-</a:t>
                </a:r>
                <a:r>
                  <a:rPr lang="pt-BR" i="1" dirty="0"/>
                  <a:t>ésima</a:t>
                </a:r>
                <a:r>
                  <a:rPr lang="pt-BR" dirty="0"/>
                  <a:t> </a:t>
                </a:r>
                <a:r>
                  <a:rPr lang="pt-BR" b="1" i="1" dirty="0"/>
                  <a:t>função-base</a:t>
                </a:r>
                <a:r>
                  <a:rPr lang="pt-BR" dirty="0" smtClean="0"/>
                  <a:t>.</a:t>
                </a:r>
                <a:endParaRPr lang="pt-BR" dirty="0"/>
              </a:p>
              <a:p>
                <a:r>
                  <a:rPr lang="pt-BR" dirty="0"/>
                  <a:t>Portanto, </a:t>
                </a:r>
                <a:r>
                  <a:rPr lang="pt-BR" dirty="0" smtClean="0"/>
                  <a:t>por ser linear com relação aos pesos, os </a:t>
                </a:r>
                <a:r>
                  <a:rPr lang="pt-BR" dirty="0"/>
                  <a:t>resultados encontrados anteriormente são facilmente estendidos para o caso </a:t>
                </a:r>
                <a:r>
                  <a:rPr lang="pt-BR" b="1" i="1" dirty="0"/>
                  <a:t>não-linear</a:t>
                </a:r>
                <a:r>
                  <a:rPr lang="pt-BR" dirty="0"/>
                  <a:t> bastando </a:t>
                </a:r>
                <a:r>
                  <a:rPr lang="pt-BR" dirty="0" smtClean="0"/>
                  <a:t>redefinir </a:t>
                </a:r>
                <a:r>
                  <a:rPr lang="pt-BR" dirty="0"/>
                  <a:t>o </a:t>
                </a:r>
                <a:r>
                  <a:rPr lang="pt-BR" b="1" i="1" dirty="0" smtClean="0"/>
                  <a:t>vetor de atributos</a:t>
                </a:r>
                <a:r>
                  <a:rPr lang="pt-BR" dirty="0" smtClean="0"/>
                  <a:t>, </a:t>
                </a:r>
                <a14:m>
                  <m:oMath xmlns:m="http://schemas.openxmlformats.org/officeDocument/2006/math">
                    <m:r>
                      <m:rPr>
                        <m:sty m:val="p"/>
                      </m:rPr>
                      <a:rPr lang="pt-BR" i="1">
                        <a:latin typeface="Cambria Math" panose="02040503050406030204" pitchFamily="18" charset="0"/>
                      </a:rPr>
                      <m:t>Φ</m:t>
                    </m:r>
                    <m:d>
                      <m:dPr>
                        <m:ctrlPr>
                          <a:rPr lang="pt-BR" b="1" i="1">
                            <a:latin typeface="Cambria Math" panose="02040503050406030204" pitchFamily="18" charset="0"/>
                          </a:rPr>
                        </m:ctrlPr>
                      </m:dPr>
                      <m:e>
                        <m:r>
                          <a:rPr lang="pt-BR" i="1">
                            <a:latin typeface="Cambria Math" panose="02040503050406030204" pitchFamily="18" charset="0"/>
                          </a:rPr>
                          <m:t>𝑖</m:t>
                        </m:r>
                      </m:e>
                    </m:d>
                  </m:oMath>
                </a14:m>
                <a:r>
                  <a:rPr lang="pt-BR" dirty="0" smtClean="0"/>
                  <a:t>, como o </a:t>
                </a:r>
                <a:r>
                  <a:rPr lang="pt-BR" b="1" i="1" dirty="0" smtClean="0"/>
                  <a:t>vetor de funções-base</a:t>
                </a:r>
                <a:endParaRPr lang="pt-BR" dirty="0"/>
              </a:p>
              <a:p>
                <a:pPr marL="0" indent="0" algn="ctr">
                  <a:buNone/>
                </a:pPr>
                <a14:m>
                  <m:oMathPara xmlns:m="http://schemas.openxmlformats.org/officeDocument/2006/math">
                    <m:oMathParaPr>
                      <m:jc m:val="centerGroup"/>
                    </m:oMathParaPr>
                    <m:oMath xmlns:m="http://schemas.openxmlformats.org/officeDocument/2006/math">
                      <m:r>
                        <m:rPr>
                          <m:sty m:val="p"/>
                        </m:rPr>
                        <a:rPr lang="pt-BR" i="1">
                          <a:latin typeface="Cambria Math" panose="02040503050406030204" pitchFamily="18" charset="0"/>
                        </a:rPr>
                        <m:t>Φ</m:t>
                      </m:r>
                      <m:d>
                        <m:dPr>
                          <m:ctrlPr>
                            <a:rPr lang="pt-BR" b="1" i="1">
                              <a:latin typeface="Cambria Math" panose="02040503050406030204" pitchFamily="18" charset="0"/>
                            </a:rPr>
                          </m:ctrlPr>
                        </m:dPr>
                        <m:e>
                          <m:r>
                            <a:rPr lang="pt-BR" i="1">
                              <a:latin typeface="Cambria Math" panose="02040503050406030204" pitchFamily="18" charset="0"/>
                            </a:rPr>
                            <m:t>𝑖</m:t>
                          </m:r>
                        </m:e>
                      </m:d>
                      <m:r>
                        <a:rPr lang="pt-BR" b="1" i="1">
                          <a:latin typeface="Cambria Math" panose="02040503050406030204" pitchFamily="18" charset="0"/>
                        </a:rPr>
                        <m:t>=</m:t>
                      </m:r>
                      <m:sSup>
                        <m:sSupPr>
                          <m:ctrlPr>
                            <a:rPr lang="pt-BR" b="1" i="1">
                              <a:latin typeface="Cambria Math" panose="02040503050406030204" pitchFamily="18" charset="0"/>
                            </a:rPr>
                          </m:ctrlPr>
                        </m:sSupPr>
                        <m:e>
                          <m:d>
                            <m:dPr>
                              <m:begChr m:val="["/>
                              <m:endChr m:val="]"/>
                              <m:ctrlPr>
                                <a:rPr lang="pt-BR" b="1" i="1">
                                  <a:latin typeface="Cambria Math" panose="02040503050406030204" pitchFamily="18" charset="0"/>
                                </a:rPr>
                              </m:ctrlPr>
                            </m:dPr>
                            <m:e>
                              <m:r>
                                <a:rPr lang="pt-BR">
                                  <a:latin typeface="Cambria Math" panose="02040503050406030204" pitchFamily="18" charset="0"/>
                                </a:rPr>
                                <m:t>1</m:t>
                              </m:r>
                              <m:r>
                                <a:rPr lang="pt-BR" b="1"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b="0" i="1" smtClean="0">
                                      <a:latin typeface="Cambria Math" panose="02040503050406030204" pitchFamily="18" charset="0"/>
                                      <a:ea typeface="Cambria Math" panose="02040503050406030204" pitchFamily="18" charset="0"/>
                                    </a:rPr>
                                    <m:t>𝑏</m:t>
                                  </m:r>
                                </m:e>
                                <m:sub>
                                  <m:r>
                                    <a:rPr lang="pt-BR" i="1">
                                      <a:latin typeface="Cambria Math" panose="02040503050406030204" pitchFamily="18" charset="0"/>
                                      <a:ea typeface="Cambria Math" panose="02040503050406030204" pitchFamily="18" charset="0"/>
                                    </a:rPr>
                                    <m:t>1</m:t>
                                  </m:r>
                                </m:sub>
                              </m:sSub>
                              <m:d>
                                <m:dPr>
                                  <m:ctrlPr>
                                    <a:rPr lang="pt-BR"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rPr>
                                    <m:t>𝒙</m:t>
                                  </m:r>
                                  <m:d>
                                    <m:dPr>
                                      <m:ctrlPr>
                                        <a:rPr lang="pt-BR" b="0" i="1" smtClean="0">
                                          <a:latin typeface="Cambria Math" panose="02040503050406030204" pitchFamily="18" charset="0"/>
                                        </a:rPr>
                                      </m:ctrlPr>
                                    </m:dPr>
                                    <m:e>
                                      <m:r>
                                        <a:rPr lang="pt-BR" b="0" i="1" smtClean="0">
                                          <a:latin typeface="Cambria Math" panose="02040503050406030204" pitchFamily="18" charset="0"/>
                                        </a:rPr>
                                        <m:t>𝑖</m:t>
                                      </m:r>
                                    </m:e>
                                  </m:d>
                                </m:e>
                              </m:d>
                              <m:r>
                                <a:rPr lang="pt-BR" b="1"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b="0" i="1" smtClean="0">
                                      <a:latin typeface="Cambria Math" panose="02040503050406030204" pitchFamily="18" charset="0"/>
                                      <a:ea typeface="Cambria Math" panose="02040503050406030204" pitchFamily="18" charset="0"/>
                                    </a:rPr>
                                    <m:t>𝑏</m:t>
                                  </m:r>
                                </m:e>
                                <m:sub>
                                  <m:r>
                                    <a:rPr lang="pt-BR" b="0" i="1" smtClean="0">
                                      <a:latin typeface="Cambria Math" panose="02040503050406030204" pitchFamily="18" charset="0"/>
                                      <a:ea typeface="Cambria Math" panose="02040503050406030204" pitchFamily="18" charset="0"/>
                                    </a:rPr>
                                    <m:t>𝑀</m:t>
                                  </m:r>
                                </m:sub>
                              </m:sSub>
                              <m:d>
                                <m:dPr>
                                  <m:ctrlPr>
                                    <a:rPr lang="pt-BR" b="0"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rPr>
                                    <m:t>𝒙</m:t>
                                  </m:r>
                                  <m:d>
                                    <m:dPr>
                                      <m:ctrlPr>
                                        <a:rPr lang="pt-BR" b="1" i="1">
                                          <a:latin typeface="Cambria Math" panose="02040503050406030204" pitchFamily="18" charset="0"/>
                                        </a:rPr>
                                      </m:ctrlPr>
                                    </m:dPr>
                                    <m:e>
                                      <m:r>
                                        <a:rPr lang="pt-BR" i="1">
                                          <a:latin typeface="Cambria Math" panose="02040503050406030204" pitchFamily="18" charset="0"/>
                                        </a:rPr>
                                        <m:t>𝑖</m:t>
                                      </m:r>
                                    </m:e>
                                  </m:d>
                                </m:e>
                              </m:d>
                            </m:e>
                          </m:d>
                        </m:e>
                        <m:sup>
                          <m:r>
                            <a:rPr lang="pt-BR" i="1">
                              <a:latin typeface="Cambria Math" panose="02040503050406030204" pitchFamily="18" charset="0"/>
                            </a:rPr>
                            <m:t>𝑇</m:t>
                          </m:r>
                        </m:sup>
                      </m:sSup>
                      <m:r>
                        <a:rPr lang="pt-BR" b="0" i="0" smtClean="0">
                          <a:latin typeface="Cambria Math" panose="02040503050406030204" pitchFamily="18" charset="0"/>
                        </a:rPr>
                        <m:t>.</m:t>
                      </m:r>
                    </m:oMath>
                  </m:oMathPara>
                </a14:m>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4"/>
                <a:ext cx="11142306" cy="5032376"/>
              </a:xfrm>
              <a:blipFill rotWithShape="0">
                <a:blip r:embed="rId3"/>
                <a:stretch>
                  <a:fillRect l="-876" t="-3027" r="-1423"/>
                </a:stretch>
              </a:blipFill>
            </p:spPr>
            <p:txBody>
              <a:bodyPr/>
              <a:lstStyle/>
              <a:p>
                <a:r>
                  <a:rPr lang="pt-BR">
                    <a:noFill/>
                  </a:rPr>
                  <a:t> </a:t>
                </a:r>
              </a:p>
            </p:txBody>
          </p:sp>
        </mc:Fallback>
      </mc:AlternateContent>
    </p:spTree>
    <p:extLst>
      <p:ext uri="{BB962C8B-B14F-4D97-AF65-F5344CB8AC3E}">
        <p14:creationId xmlns:p14="http://schemas.microsoft.com/office/powerpoint/2010/main" val="175338777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7951"/>
            <a:ext cx="10515600" cy="746753"/>
          </a:xfrm>
        </p:spPr>
        <p:txBody>
          <a:bodyPr/>
          <a:lstStyle/>
          <a:p>
            <a:r>
              <a:rPr lang="pt-BR" dirty="0" smtClean="0"/>
              <a:t>k-Fold: Exemplo</a:t>
            </a:r>
            <a:endParaRPr lang="pt-BR" dirty="0"/>
          </a:p>
        </p:txBody>
      </p:sp>
      <p:sp>
        <p:nvSpPr>
          <p:cNvPr id="3" name="Content Placeholder 2"/>
          <p:cNvSpPr>
            <a:spLocks noGrp="1"/>
          </p:cNvSpPr>
          <p:nvPr>
            <p:ph idx="1"/>
          </p:nvPr>
        </p:nvSpPr>
        <p:spPr>
          <a:xfrm>
            <a:off x="838198" y="4881252"/>
            <a:ext cx="11238285" cy="1976748"/>
          </a:xfrm>
        </p:spPr>
        <p:txBody>
          <a:bodyPr>
            <a:normAutofit fontScale="70000" lnSpcReduction="20000"/>
          </a:bodyPr>
          <a:lstStyle/>
          <a:p>
            <a:r>
              <a:rPr lang="pt-BR" dirty="0" smtClean="0"/>
              <a:t>Usa-se a mesma função observável do exemplo anterior.</a:t>
            </a:r>
          </a:p>
          <a:p>
            <a:r>
              <a:rPr lang="pt-BR" dirty="0" smtClean="0"/>
              <a:t>Tempo </a:t>
            </a:r>
            <a:r>
              <a:rPr lang="pt-BR" dirty="0"/>
              <a:t>médio para execução com N = 100 exemplos é de aproximadamente 1.9 s</a:t>
            </a:r>
            <a:r>
              <a:rPr lang="pt-BR" dirty="0" smtClean="0"/>
              <a:t>.</a:t>
            </a:r>
            <a:endParaRPr lang="pt-BR" dirty="0"/>
          </a:p>
          <a:p>
            <a:r>
              <a:rPr lang="pt-BR" dirty="0" smtClean="0"/>
              <a:t>Gráficos mostram </a:t>
            </a:r>
            <a:r>
              <a:rPr lang="pt-BR" dirty="0"/>
              <a:t>a média e desvio padrão do MSE </a:t>
            </a:r>
            <a:r>
              <a:rPr lang="pt-BR" dirty="0" smtClean="0"/>
              <a:t>para </a:t>
            </a:r>
            <a:r>
              <a:rPr lang="pt-BR" dirty="0"/>
              <a:t>as 10 </a:t>
            </a:r>
            <a:r>
              <a:rPr lang="pt-BR" dirty="0" smtClean="0"/>
              <a:t>etapas de treinamento/validação.</a:t>
            </a:r>
          </a:p>
          <a:p>
            <a:r>
              <a:rPr lang="pt-BR" dirty="0" smtClean="0"/>
              <a:t>Média e desvio </a:t>
            </a:r>
            <a:r>
              <a:rPr lang="pt-BR" dirty="0"/>
              <a:t>padrão do MSE aumentam </a:t>
            </a:r>
            <a:r>
              <a:rPr lang="pt-BR" dirty="0" smtClean="0"/>
              <a:t>com a ordem do polinômio.</a:t>
            </a:r>
            <a:endParaRPr lang="pt-BR" dirty="0"/>
          </a:p>
          <a:p>
            <a:r>
              <a:rPr lang="pt-BR" dirty="0" smtClean="0"/>
              <a:t>Qual </a:t>
            </a:r>
            <a:r>
              <a:rPr lang="pt-BR" dirty="0"/>
              <a:t>ordem escolher</a:t>
            </a:r>
            <a:r>
              <a:rPr lang="pt-BR" dirty="0" smtClean="0"/>
              <a:t>?</a:t>
            </a:r>
          </a:p>
          <a:p>
            <a:pPr lvl="1">
              <a:buFont typeface="Wingdings" panose="05000000000000000000" pitchFamily="2" charset="2"/>
              <a:buChar char="§"/>
            </a:pPr>
            <a:r>
              <a:rPr lang="pt-BR" dirty="0"/>
              <a:t>O ponto onde </a:t>
            </a:r>
            <a:r>
              <a:rPr lang="pt-BR" b="1" i="1" dirty="0" smtClean="0">
                <a:solidFill>
                  <a:srgbClr val="FF0000"/>
                </a:solidFill>
              </a:rPr>
              <a:t>ambos</a:t>
            </a:r>
            <a:r>
              <a:rPr lang="pt-BR" dirty="0" smtClean="0"/>
              <a:t>, média e desvio padrão do MSE, sejam mínimos.</a:t>
            </a:r>
            <a:endParaRPr lang="pt-BR" dirty="0"/>
          </a:p>
        </p:txBody>
      </p:sp>
      <p:sp>
        <p:nvSpPr>
          <p:cNvPr id="10" name="Rectangle 9"/>
          <p:cNvSpPr/>
          <p:nvPr/>
        </p:nvSpPr>
        <p:spPr>
          <a:xfrm>
            <a:off x="8787285" y="6430612"/>
            <a:ext cx="3404715" cy="369332"/>
          </a:xfrm>
          <a:prstGeom prst="rect">
            <a:avLst/>
          </a:prstGeom>
        </p:spPr>
        <p:txBody>
          <a:bodyPr wrap="none">
            <a:spAutoFit/>
          </a:bodyPr>
          <a:lstStyle/>
          <a:p>
            <a:r>
              <a:rPr lang="pt-BR" dirty="0">
                <a:hlinkClick r:id="rId3"/>
              </a:rPr>
              <a:t>Exemplo: validacao_cruzada.ipynb</a:t>
            </a:r>
            <a:endParaRPr lang="pt-BR" dirty="0"/>
          </a:p>
        </p:txBody>
      </p:sp>
      <p:pic>
        <p:nvPicPr>
          <p:cNvPr id="4" name="Picture 3"/>
          <p:cNvPicPr>
            <a:picLocks noChangeAspect="1"/>
          </p:cNvPicPr>
          <p:nvPr/>
        </p:nvPicPr>
        <p:blipFill rotWithShape="1">
          <a:blip r:embed="rId4" cstate="print">
            <a:extLst>
              <a:ext uri="{28A0092B-C50C-407E-A947-70E740481C1C}">
                <a14:useLocalDpi xmlns:a14="http://schemas.microsoft.com/office/drawing/2010/main" val="0"/>
              </a:ext>
            </a:extLst>
          </a:blip>
          <a:srcRect l="8360" t="6687" r="9385" b="2206"/>
          <a:stretch/>
        </p:blipFill>
        <p:spPr>
          <a:xfrm>
            <a:off x="899657" y="994443"/>
            <a:ext cx="7701923" cy="2843610"/>
          </a:xfrm>
          <a:prstGeom prst="rect">
            <a:avLst/>
          </a:prstGeom>
        </p:spPr>
      </p:pic>
      <p:sp>
        <p:nvSpPr>
          <p:cNvPr id="5" name="TextBox 4"/>
          <p:cNvSpPr txBox="1"/>
          <p:nvPr/>
        </p:nvSpPr>
        <p:spPr>
          <a:xfrm>
            <a:off x="8751394" y="158484"/>
            <a:ext cx="2786486" cy="2308324"/>
          </a:xfrm>
          <a:prstGeom prst="rect">
            <a:avLst/>
          </a:prstGeom>
          <a:noFill/>
        </p:spPr>
        <p:txBody>
          <a:bodyPr wrap="square" rtlCol="0">
            <a:spAutoFit/>
          </a:bodyPr>
          <a:lstStyle/>
          <a:p>
            <a:pPr algn="ctr"/>
            <a:r>
              <a:rPr lang="pt-BR" sz="1600" dirty="0" smtClean="0"/>
              <a:t>Conforme o modelo se </a:t>
            </a:r>
            <a:r>
              <a:rPr lang="pt-BR" sz="1600" b="1" i="1" dirty="0" smtClean="0"/>
              <a:t>sobreajusta </a:t>
            </a:r>
            <a:r>
              <a:rPr lang="pt-BR" sz="1600" dirty="0"/>
              <a:t>a</a:t>
            </a:r>
            <a:r>
              <a:rPr lang="pt-BR" sz="1600" dirty="0" smtClean="0"/>
              <a:t>os dados de treinamento, sua variância aumenta, devido a redução de seu grau de generalização.</a:t>
            </a:r>
          </a:p>
          <a:p>
            <a:pPr algn="ctr"/>
            <a:endParaRPr lang="pt-BR" sz="1600" dirty="0"/>
          </a:p>
          <a:p>
            <a:pPr algn="ctr"/>
            <a:r>
              <a:rPr lang="pt-BR" sz="1600" dirty="0" smtClean="0"/>
              <a:t>Em teoria, a variância deve ser igual a 0 para modelos com alto grau de generalização.</a:t>
            </a:r>
            <a:endParaRPr lang="pt-BR" sz="1600" dirty="0"/>
          </a:p>
        </p:txBody>
      </p:sp>
      <p:sp>
        <p:nvSpPr>
          <p:cNvPr id="13" name="TextBox 12"/>
          <p:cNvSpPr txBox="1"/>
          <p:nvPr/>
        </p:nvSpPr>
        <p:spPr>
          <a:xfrm>
            <a:off x="5006482" y="394316"/>
            <a:ext cx="1228870" cy="338554"/>
          </a:xfrm>
          <a:prstGeom prst="rect">
            <a:avLst/>
          </a:prstGeom>
          <a:noFill/>
        </p:spPr>
        <p:txBody>
          <a:bodyPr wrap="square" rtlCol="0">
            <a:spAutoFit/>
          </a:bodyPr>
          <a:lstStyle/>
          <a:p>
            <a:pPr algn="ctr"/>
            <a:r>
              <a:rPr lang="pt-BR" sz="1600" b="1" dirty="0" smtClean="0"/>
              <a:t>sobreajuste</a:t>
            </a:r>
            <a:endParaRPr lang="pt-BR" sz="1600" b="1" dirty="0"/>
          </a:p>
        </p:txBody>
      </p:sp>
      <p:cxnSp>
        <p:nvCxnSpPr>
          <p:cNvPr id="14" name="Straight Arrow Connector 13"/>
          <p:cNvCxnSpPr/>
          <p:nvPr/>
        </p:nvCxnSpPr>
        <p:spPr>
          <a:xfrm>
            <a:off x="5708066" y="716455"/>
            <a:ext cx="1879871" cy="87390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Oval 14"/>
          <p:cNvSpPr/>
          <p:nvPr/>
        </p:nvSpPr>
        <p:spPr>
          <a:xfrm rot="2777307">
            <a:off x="2888210" y="798178"/>
            <a:ext cx="993880" cy="345785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6" name="Straight Arrow Connector 15"/>
          <p:cNvCxnSpPr>
            <a:stCxn id="13" idx="2"/>
            <a:endCxn id="15" idx="0"/>
          </p:cNvCxnSpPr>
          <p:nvPr/>
        </p:nvCxnSpPr>
        <p:spPr>
          <a:xfrm flipH="1">
            <a:off x="4634865" y="732870"/>
            <a:ext cx="986052" cy="59949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Oval 18"/>
          <p:cNvSpPr/>
          <p:nvPr/>
        </p:nvSpPr>
        <p:spPr>
          <a:xfrm>
            <a:off x="1229214" y="2969419"/>
            <a:ext cx="195262" cy="51911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0" name="TextBox 19"/>
          <p:cNvSpPr txBox="1"/>
          <p:nvPr/>
        </p:nvSpPr>
        <p:spPr>
          <a:xfrm>
            <a:off x="3749395" y="3719107"/>
            <a:ext cx="1228870" cy="338554"/>
          </a:xfrm>
          <a:prstGeom prst="rect">
            <a:avLst/>
          </a:prstGeom>
          <a:noFill/>
        </p:spPr>
        <p:txBody>
          <a:bodyPr wrap="square" rtlCol="0">
            <a:spAutoFit/>
          </a:bodyPr>
          <a:lstStyle/>
          <a:p>
            <a:pPr algn="ctr"/>
            <a:r>
              <a:rPr lang="pt-BR" sz="1600" b="1" dirty="0" smtClean="0"/>
              <a:t>subajuste</a:t>
            </a:r>
            <a:endParaRPr lang="pt-BR" sz="1600" b="1" dirty="0"/>
          </a:p>
        </p:txBody>
      </p:sp>
      <p:cxnSp>
        <p:nvCxnSpPr>
          <p:cNvPr id="21" name="Straight Arrow Connector 20"/>
          <p:cNvCxnSpPr>
            <a:endCxn id="19" idx="6"/>
          </p:cNvCxnSpPr>
          <p:nvPr/>
        </p:nvCxnSpPr>
        <p:spPr>
          <a:xfrm flipH="1" flipV="1">
            <a:off x="1424476" y="3228975"/>
            <a:ext cx="2897981" cy="609078"/>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1268302" y="732742"/>
            <a:ext cx="1632729" cy="338554"/>
          </a:xfrm>
          <a:prstGeom prst="rect">
            <a:avLst/>
          </a:prstGeom>
          <a:noFill/>
        </p:spPr>
        <p:txBody>
          <a:bodyPr wrap="square" rtlCol="0">
            <a:spAutoFit/>
          </a:bodyPr>
          <a:lstStyle/>
          <a:p>
            <a:pPr algn="ctr"/>
            <a:r>
              <a:rPr lang="pt-BR" sz="1600" b="1" dirty="0" smtClean="0"/>
              <a:t>Ponto ótimo</a:t>
            </a:r>
            <a:endParaRPr lang="pt-BR" sz="1600" b="1" dirty="0"/>
          </a:p>
        </p:txBody>
      </p:sp>
      <p:cxnSp>
        <p:nvCxnSpPr>
          <p:cNvPr id="27" name="Straight Arrow Connector 26"/>
          <p:cNvCxnSpPr>
            <a:stCxn id="26" idx="2"/>
            <a:endCxn id="28" idx="7"/>
          </p:cNvCxnSpPr>
          <p:nvPr/>
        </p:nvCxnSpPr>
        <p:spPr>
          <a:xfrm flipH="1">
            <a:off x="1761554" y="1071296"/>
            <a:ext cx="323113" cy="1038128"/>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Oval 27"/>
          <p:cNvSpPr/>
          <p:nvPr/>
        </p:nvSpPr>
        <p:spPr>
          <a:xfrm>
            <a:off x="1636670" y="2089755"/>
            <a:ext cx="146311" cy="13431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4" name="Oval 43"/>
          <p:cNvSpPr/>
          <p:nvPr/>
        </p:nvSpPr>
        <p:spPr>
          <a:xfrm rot="2777307">
            <a:off x="6832850" y="740957"/>
            <a:ext cx="993880" cy="345785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8" name="Oval 47"/>
          <p:cNvSpPr/>
          <p:nvPr/>
        </p:nvSpPr>
        <p:spPr>
          <a:xfrm>
            <a:off x="5655565" y="2131632"/>
            <a:ext cx="146311" cy="13431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49" name="Straight Arrow Connector 48"/>
          <p:cNvCxnSpPr>
            <a:stCxn id="26" idx="2"/>
            <a:endCxn id="48" idx="1"/>
          </p:cNvCxnSpPr>
          <p:nvPr/>
        </p:nvCxnSpPr>
        <p:spPr>
          <a:xfrm>
            <a:off x="2084667" y="1071296"/>
            <a:ext cx="3592325" cy="108000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2" name="Oval 51"/>
          <p:cNvSpPr/>
          <p:nvPr/>
        </p:nvSpPr>
        <p:spPr>
          <a:xfrm>
            <a:off x="5201960" y="2986149"/>
            <a:ext cx="195262" cy="51911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54" name="Straight Arrow Connector 53"/>
          <p:cNvCxnSpPr>
            <a:endCxn id="52" idx="3"/>
          </p:cNvCxnSpPr>
          <p:nvPr/>
        </p:nvCxnSpPr>
        <p:spPr>
          <a:xfrm flipV="1">
            <a:off x="4322457" y="3429239"/>
            <a:ext cx="908098" cy="40881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Rectangle 21"/>
          <p:cNvSpPr/>
          <p:nvPr/>
        </p:nvSpPr>
        <p:spPr>
          <a:xfrm>
            <a:off x="1914867" y="4143088"/>
            <a:ext cx="6915917" cy="523220"/>
          </a:xfrm>
          <a:prstGeom prst="rect">
            <a:avLst/>
          </a:prstGeom>
        </p:spPr>
        <p:txBody>
          <a:bodyPr wrap="square">
            <a:spAutoFit/>
          </a:bodyPr>
          <a:lstStyle/>
          <a:p>
            <a:r>
              <a:rPr lang="pt-BR" sz="1400" dirty="0" smtClean="0">
                <a:solidFill>
                  <a:srgbClr val="000000"/>
                </a:solidFill>
                <a:highlight>
                  <a:srgbClr val="FFFFFF"/>
                </a:highlight>
              </a:rPr>
              <a:t>kfold </a:t>
            </a:r>
            <a:r>
              <a:rPr lang="pt-BR" sz="1400" b="1" dirty="0">
                <a:solidFill>
                  <a:srgbClr val="000080"/>
                </a:solidFill>
                <a:highlight>
                  <a:srgbClr val="FFFFFF"/>
                </a:highlight>
              </a:rPr>
              <a:t>=</a:t>
            </a:r>
            <a:r>
              <a:rPr lang="pt-BR" sz="1400" dirty="0">
                <a:solidFill>
                  <a:srgbClr val="000000"/>
                </a:solidFill>
                <a:highlight>
                  <a:srgbClr val="FFFFFF"/>
                </a:highlight>
              </a:rPr>
              <a:t> KFold</a:t>
            </a:r>
            <a:r>
              <a:rPr lang="pt-BR" sz="1400" b="1" dirty="0">
                <a:solidFill>
                  <a:srgbClr val="000080"/>
                </a:solidFill>
                <a:highlight>
                  <a:srgbClr val="FFFFFF"/>
                </a:highlight>
              </a:rPr>
              <a:t>(</a:t>
            </a:r>
            <a:r>
              <a:rPr lang="pt-BR" sz="1400" dirty="0">
                <a:solidFill>
                  <a:srgbClr val="000000"/>
                </a:solidFill>
                <a:highlight>
                  <a:srgbClr val="FFFFFF"/>
                </a:highlight>
              </a:rPr>
              <a:t>n_splits</a:t>
            </a:r>
            <a:r>
              <a:rPr lang="pt-BR" sz="1400" b="1" dirty="0">
                <a:solidFill>
                  <a:srgbClr val="000080"/>
                </a:solidFill>
                <a:highlight>
                  <a:srgbClr val="FFFFFF"/>
                </a:highlight>
              </a:rPr>
              <a:t>=</a:t>
            </a:r>
            <a:r>
              <a:rPr lang="pt-BR" sz="1400" dirty="0">
                <a:solidFill>
                  <a:srgbClr val="FF0000"/>
                </a:solidFill>
                <a:highlight>
                  <a:srgbClr val="FFFFFF"/>
                </a:highlight>
              </a:rPr>
              <a:t>10</a:t>
            </a:r>
            <a:r>
              <a:rPr lang="pt-BR" sz="1400" b="1" dirty="0">
                <a:solidFill>
                  <a:srgbClr val="000080"/>
                </a:solidFill>
                <a:highlight>
                  <a:srgbClr val="FFFFFF"/>
                </a:highlight>
              </a:rPr>
              <a:t>,</a:t>
            </a:r>
            <a:r>
              <a:rPr lang="pt-BR" sz="1400" dirty="0">
                <a:solidFill>
                  <a:srgbClr val="000000"/>
                </a:solidFill>
                <a:highlight>
                  <a:srgbClr val="FFFFFF"/>
                </a:highlight>
              </a:rPr>
              <a:t> shuffle</a:t>
            </a:r>
            <a:r>
              <a:rPr lang="pt-BR" sz="1400" b="1" dirty="0">
                <a:solidFill>
                  <a:srgbClr val="000080"/>
                </a:solidFill>
                <a:highlight>
                  <a:srgbClr val="FFFFFF"/>
                </a:highlight>
              </a:rPr>
              <a:t>=</a:t>
            </a:r>
            <a:r>
              <a:rPr lang="pt-BR" sz="1400" b="1" dirty="0">
                <a:solidFill>
                  <a:srgbClr val="0000FF"/>
                </a:solidFill>
                <a:highlight>
                  <a:srgbClr val="FFFFFF"/>
                </a:highlight>
              </a:rPr>
              <a:t>True</a:t>
            </a:r>
            <a:r>
              <a:rPr lang="pt-BR" sz="1400" b="1" dirty="0">
                <a:solidFill>
                  <a:srgbClr val="000080"/>
                </a:solidFill>
                <a:highlight>
                  <a:srgbClr val="FFFFFF"/>
                </a:highlight>
              </a:rPr>
              <a:t>,</a:t>
            </a:r>
            <a:r>
              <a:rPr lang="pt-BR" sz="1400" dirty="0">
                <a:solidFill>
                  <a:srgbClr val="000000"/>
                </a:solidFill>
                <a:highlight>
                  <a:srgbClr val="FFFFFF"/>
                </a:highlight>
              </a:rPr>
              <a:t> random_state</a:t>
            </a:r>
            <a:r>
              <a:rPr lang="pt-BR" sz="1400" b="1" dirty="0">
                <a:solidFill>
                  <a:srgbClr val="000080"/>
                </a:solidFill>
                <a:highlight>
                  <a:srgbClr val="FFFFFF"/>
                </a:highlight>
              </a:rPr>
              <a:t>=</a:t>
            </a:r>
            <a:r>
              <a:rPr lang="pt-BR" sz="1400" dirty="0">
                <a:solidFill>
                  <a:srgbClr val="FF0000"/>
                </a:solidFill>
                <a:highlight>
                  <a:srgbClr val="FFFFFF"/>
                </a:highlight>
              </a:rPr>
              <a:t>100</a:t>
            </a:r>
            <a:r>
              <a:rPr lang="pt-BR" sz="1400" b="1" dirty="0" smtClean="0">
                <a:solidFill>
                  <a:srgbClr val="000080"/>
                </a:solidFill>
                <a:highlight>
                  <a:srgbClr val="FFFFFF"/>
                </a:highlight>
              </a:rPr>
              <a:t>)</a:t>
            </a:r>
            <a:endParaRPr lang="pt-BR" sz="1400" dirty="0">
              <a:solidFill>
                <a:srgbClr val="000000"/>
              </a:solidFill>
              <a:highlight>
                <a:srgbClr val="FFFFFF"/>
              </a:highlight>
            </a:endParaRPr>
          </a:p>
          <a:p>
            <a:r>
              <a:rPr lang="pt-BR" sz="1400" dirty="0" smtClean="0">
                <a:solidFill>
                  <a:srgbClr val="000000"/>
                </a:solidFill>
                <a:highlight>
                  <a:srgbClr val="FFFFFF"/>
                </a:highlight>
              </a:rPr>
              <a:t>scores </a:t>
            </a:r>
            <a:r>
              <a:rPr lang="pt-BR" sz="1400" b="1" dirty="0">
                <a:solidFill>
                  <a:srgbClr val="000080"/>
                </a:solidFill>
                <a:highlight>
                  <a:srgbClr val="FFFFFF"/>
                </a:highlight>
              </a:rPr>
              <a:t>=</a:t>
            </a:r>
            <a:r>
              <a:rPr lang="pt-BR" sz="1400" dirty="0">
                <a:solidFill>
                  <a:srgbClr val="000000"/>
                </a:solidFill>
                <a:highlight>
                  <a:srgbClr val="FFFFFF"/>
                </a:highlight>
              </a:rPr>
              <a:t> </a:t>
            </a:r>
            <a:r>
              <a:rPr lang="pt-BR" sz="1400" dirty="0" smtClean="0">
                <a:solidFill>
                  <a:srgbClr val="000000"/>
                </a:solidFill>
                <a:highlight>
                  <a:srgbClr val="FFFFFF"/>
                </a:highlight>
              </a:rPr>
              <a:t>cross_val_score</a:t>
            </a:r>
            <a:r>
              <a:rPr lang="pt-BR" sz="1400" b="1" dirty="0" smtClean="0">
                <a:solidFill>
                  <a:srgbClr val="000080"/>
                </a:solidFill>
                <a:highlight>
                  <a:srgbClr val="FFFFFF"/>
                </a:highlight>
              </a:rPr>
              <a:t>(</a:t>
            </a:r>
            <a:r>
              <a:rPr lang="pt-BR" sz="1400" dirty="0" smtClean="0">
                <a:solidFill>
                  <a:srgbClr val="000000"/>
                </a:solidFill>
                <a:highlight>
                  <a:srgbClr val="FFFFFF"/>
                </a:highlight>
              </a:rPr>
              <a:t>regressor</a:t>
            </a:r>
            <a:r>
              <a:rPr lang="pt-BR" sz="1400" b="1" dirty="0" smtClean="0">
                <a:solidFill>
                  <a:srgbClr val="000080"/>
                </a:solidFill>
                <a:highlight>
                  <a:srgbClr val="FFFFFF"/>
                </a:highlight>
              </a:rPr>
              <a:t>,</a:t>
            </a:r>
            <a:r>
              <a:rPr lang="pt-BR" sz="1400" dirty="0" smtClean="0">
                <a:solidFill>
                  <a:srgbClr val="000000"/>
                </a:solidFill>
                <a:highlight>
                  <a:srgbClr val="FFFFFF"/>
                </a:highlight>
              </a:rPr>
              <a:t> </a:t>
            </a:r>
            <a:r>
              <a:rPr lang="pt-BR" sz="1400" dirty="0">
                <a:solidFill>
                  <a:srgbClr val="000000"/>
                </a:solidFill>
                <a:highlight>
                  <a:srgbClr val="FFFFFF"/>
                </a:highlight>
              </a:rPr>
              <a:t>x</a:t>
            </a:r>
            <a:r>
              <a:rPr lang="pt-BR" sz="1400" b="1" dirty="0">
                <a:solidFill>
                  <a:srgbClr val="000080"/>
                </a:solidFill>
                <a:highlight>
                  <a:srgbClr val="FFFFFF"/>
                </a:highlight>
              </a:rPr>
              <a:t>,</a:t>
            </a:r>
            <a:r>
              <a:rPr lang="pt-BR" sz="1400" dirty="0">
                <a:solidFill>
                  <a:srgbClr val="000000"/>
                </a:solidFill>
                <a:highlight>
                  <a:srgbClr val="FFFFFF"/>
                </a:highlight>
              </a:rPr>
              <a:t> y_noisy</a:t>
            </a:r>
            <a:r>
              <a:rPr lang="pt-BR" sz="1400" b="1" dirty="0">
                <a:solidFill>
                  <a:srgbClr val="000080"/>
                </a:solidFill>
                <a:highlight>
                  <a:srgbClr val="FFFFFF"/>
                </a:highlight>
              </a:rPr>
              <a:t>,</a:t>
            </a:r>
            <a:r>
              <a:rPr lang="pt-BR" sz="1400" dirty="0">
                <a:solidFill>
                  <a:srgbClr val="000000"/>
                </a:solidFill>
                <a:highlight>
                  <a:srgbClr val="FFFFFF"/>
                </a:highlight>
              </a:rPr>
              <a:t> scoring</a:t>
            </a:r>
            <a:r>
              <a:rPr lang="pt-BR" sz="1400" b="1" dirty="0">
                <a:solidFill>
                  <a:srgbClr val="000080"/>
                </a:solidFill>
                <a:highlight>
                  <a:srgbClr val="FFFFFF"/>
                </a:highlight>
              </a:rPr>
              <a:t>=</a:t>
            </a:r>
            <a:r>
              <a:rPr lang="pt-BR" sz="1400" dirty="0">
                <a:solidFill>
                  <a:srgbClr val="808080"/>
                </a:solidFill>
                <a:highlight>
                  <a:srgbClr val="FFFFFF"/>
                </a:highlight>
              </a:rPr>
              <a:t>'neg_mean_squared_error'</a:t>
            </a:r>
            <a:r>
              <a:rPr lang="pt-BR" sz="1400" b="1" dirty="0">
                <a:solidFill>
                  <a:srgbClr val="000080"/>
                </a:solidFill>
                <a:highlight>
                  <a:srgbClr val="FFFFFF"/>
                </a:highlight>
              </a:rPr>
              <a:t>,</a:t>
            </a:r>
            <a:r>
              <a:rPr lang="pt-BR" sz="1400" dirty="0">
                <a:solidFill>
                  <a:srgbClr val="000000"/>
                </a:solidFill>
                <a:highlight>
                  <a:srgbClr val="FFFFFF"/>
                </a:highlight>
              </a:rPr>
              <a:t> cv</a:t>
            </a:r>
            <a:r>
              <a:rPr lang="pt-BR" sz="1400" b="1" dirty="0">
                <a:solidFill>
                  <a:srgbClr val="000080"/>
                </a:solidFill>
                <a:highlight>
                  <a:srgbClr val="FFFFFF"/>
                </a:highlight>
              </a:rPr>
              <a:t>=</a:t>
            </a:r>
            <a:r>
              <a:rPr lang="pt-BR" sz="1400" dirty="0">
                <a:solidFill>
                  <a:srgbClr val="000000"/>
                </a:solidFill>
                <a:highlight>
                  <a:srgbClr val="FFFFFF"/>
                </a:highlight>
              </a:rPr>
              <a:t>kfold</a:t>
            </a:r>
            <a:r>
              <a:rPr lang="pt-BR" sz="1400" b="1" dirty="0" smtClean="0">
                <a:solidFill>
                  <a:srgbClr val="000080"/>
                </a:solidFill>
                <a:highlight>
                  <a:srgbClr val="FFFFFF"/>
                </a:highlight>
              </a:rPr>
              <a:t>)</a:t>
            </a:r>
            <a:endParaRPr lang="pt-BR" sz="1400" dirty="0">
              <a:solidFill>
                <a:srgbClr val="000000"/>
              </a:solidFill>
              <a:highlight>
                <a:srgbClr val="FFFFFF"/>
              </a:highlight>
            </a:endParaRPr>
          </a:p>
        </p:txBody>
      </p:sp>
      <p:sp>
        <p:nvSpPr>
          <p:cNvPr id="6" name="Rectangle 5"/>
          <p:cNvSpPr/>
          <p:nvPr/>
        </p:nvSpPr>
        <p:spPr>
          <a:xfrm>
            <a:off x="8818455" y="3072167"/>
            <a:ext cx="3310891" cy="2246769"/>
          </a:xfrm>
          <a:prstGeom prst="rect">
            <a:avLst/>
          </a:prstGeom>
        </p:spPr>
        <p:txBody>
          <a:bodyPr wrap="square">
            <a:spAutoFit/>
          </a:bodyPr>
          <a:lstStyle/>
          <a:p>
            <a:pPr marL="285750" indent="-285750">
              <a:buFont typeface="Arial" panose="020B0604020202020204" pitchFamily="34" charset="0"/>
              <a:buChar char="•"/>
            </a:pPr>
            <a:r>
              <a:rPr lang="pt-BR" sz="1400" b="1" dirty="0"/>
              <a:t>k</a:t>
            </a:r>
            <a:r>
              <a:rPr lang="pt-BR" sz="1400" dirty="0"/>
              <a:t> = 10 folds: 10 iterações com 9 grupos para treinamento e 1 para teste</a:t>
            </a:r>
            <a:r>
              <a:rPr lang="pt-BR" sz="1400" dirty="0" smtClean="0"/>
              <a:t>.</a:t>
            </a:r>
          </a:p>
          <a:p>
            <a:pPr marL="285750" indent="-285750">
              <a:buFont typeface="Arial" panose="020B0604020202020204" pitchFamily="34" charset="0"/>
              <a:buChar char="•"/>
            </a:pPr>
            <a:r>
              <a:rPr lang="pt-BR" sz="1400" dirty="0">
                <a:solidFill>
                  <a:srgbClr val="000000"/>
                </a:solidFill>
                <a:highlight>
                  <a:srgbClr val="FFFFFF"/>
                </a:highlight>
              </a:rPr>
              <a:t>shuffle</a:t>
            </a:r>
            <a:r>
              <a:rPr lang="pt-BR" sz="1400" b="1" dirty="0">
                <a:solidFill>
                  <a:srgbClr val="000080"/>
                </a:solidFill>
                <a:highlight>
                  <a:srgbClr val="FFFFFF"/>
                </a:highlight>
              </a:rPr>
              <a:t>=</a:t>
            </a:r>
            <a:r>
              <a:rPr lang="pt-BR" sz="1400" b="1" dirty="0">
                <a:solidFill>
                  <a:srgbClr val="0000FF"/>
                </a:solidFill>
                <a:highlight>
                  <a:srgbClr val="FFFFFF"/>
                </a:highlight>
              </a:rPr>
              <a:t>True</a:t>
            </a:r>
            <a:r>
              <a:rPr lang="pt-BR" sz="1400" dirty="0"/>
              <a:t>:  os exemplos são “embaralhados” antes de dividí-los em </a:t>
            </a:r>
            <a:r>
              <a:rPr lang="pt-BR" sz="1400" b="1" dirty="0"/>
              <a:t>k</a:t>
            </a:r>
            <a:r>
              <a:rPr lang="pt-BR" sz="1400" dirty="0"/>
              <a:t> folds</a:t>
            </a:r>
            <a:r>
              <a:rPr lang="pt-BR" sz="1400" dirty="0" smtClean="0"/>
              <a:t>.</a:t>
            </a:r>
          </a:p>
          <a:p>
            <a:pPr marL="285750" indent="-285750">
              <a:buFont typeface="Arial" panose="020B0604020202020204" pitchFamily="34" charset="0"/>
              <a:buChar char="•"/>
            </a:pPr>
            <a:r>
              <a:rPr lang="pt-BR" sz="1400" b="1" i="1" dirty="0" smtClean="0">
                <a:solidFill>
                  <a:srgbClr val="000000"/>
                </a:solidFill>
                <a:highlight>
                  <a:srgbClr val="FFFFFF"/>
                </a:highlight>
              </a:rPr>
              <a:t>cross_val_score</a:t>
            </a:r>
            <a:r>
              <a:rPr lang="pt-BR" sz="1400" dirty="0" smtClean="0">
                <a:solidFill>
                  <a:srgbClr val="000000"/>
                </a:solidFill>
                <a:highlight>
                  <a:srgbClr val="FFFFFF"/>
                </a:highlight>
              </a:rPr>
              <a:t> recebe as instâncias de um modelo de regressão e de validação cruzada.</a:t>
            </a:r>
          </a:p>
          <a:p>
            <a:pPr marL="285750" indent="-285750">
              <a:buFont typeface="Arial" panose="020B0604020202020204" pitchFamily="34" charset="0"/>
              <a:buChar char="•"/>
            </a:pPr>
            <a:r>
              <a:rPr lang="pt-BR" sz="1400" b="1" i="1" dirty="0" smtClean="0">
                <a:solidFill>
                  <a:srgbClr val="000000"/>
                </a:solidFill>
                <a:highlight>
                  <a:srgbClr val="FFFFFF"/>
                </a:highlight>
              </a:rPr>
              <a:t>Scoring</a:t>
            </a:r>
            <a:r>
              <a:rPr lang="pt-BR" sz="1400" dirty="0" smtClean="0">
                <a:solidFill>
                  <a:srgbClr val="000000"/>
                </a:solidFill>
                <a:highlight>
                  <a:srgbClr val="FFFFFF"/>
                </a:highlight>
              </a:rPr>
              <a:t>: quanto mais positivo, melhor.</a:t>
            </a:r>
          </a:p>
          <a:p>
            <a:pPr marL="285750" indent="-285750">
              <a:buFont typeface="Arial" panose="020B0604020202020204" pitchFamily="34" charset="0"/>
              <a:buChar char="•"/>
            </a:pPr>
            <a:endParaRPr lang="pt-BR" sz="1400" dirty="0"/>
          </a:p>
        </p:txBody>
      </p:sp>
      <p:pic>
        <p:nvPicPr>
          <p:cNvPr id="24" name="Picture 6" descr="Image result for scikit learn logo">
            <a:extLst>
              <a:ext uri="{FF2B5EF4-FFF2-40B4-BE49-F238E27FC236}">
                <a16:creationId xmlns="" xmlns:a16="http://schemas.microsoft.com/office/drawing/2014/main" id="{87129D40-D136-4716-8871-12CAEC60399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10145" y="4075258"/>
            <a:ext cx="1054843" cy="568788"/>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Arrow Connector 7"/>
          <p:cNvCxnSpPr/>
          <p:nvPr/>
        </p:nvCxnSpPr>
        <p:spPr>
          <a:xfrm flipH="1">
            <a:off x="6823881" y="3911722"/>
            <a:ext cx="2035513" cy="43907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647901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07958"/>
            <a:ext cx="10515600" cy="861002"/>
          </a:xfrm>
        </p:spPr>
        <p:txBody>
          <a:bodyPr/>
          <a:lstStyle/>
          <a:p>
            <a:r>
              <a:rPr lang="pt-BR" dirty="0"/>
              <a:t>Leave-p-out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306654"/>
                <a:ext cx="11134726" cy="5465618"/>
              </a:xfrm>
            </p:spPr>
            <p:txBody>
              <a:bodyPr>
                <a:normAutofit fontScale="85000" lnSpcReduction="20000"/>
              </a:bodyPr>
              <a:lstStyle/>
              <a:p>
                <a:r>
                  <a:rPr lang="pt-BR" dirty="0" smtClean="0"/>
                  <a:t>Valida </a:t>
                </a:r>
                <a:r>
                  <a:rPr lang="pt-BR" dirty="0"/>
                  <a:t>um modelo usando </a:t>
                </a:r>
                <a:r>
                  <a:rPr lang="pt-BR" b="1" i="1" dirty="0"/>
                  <a:t>todas as combinações possíveis </a:t>
                </a:r>
                <a:r>
                  <a:rPr lang="pt-BR" dirty="0"/>
                  <a:t>de </a:t>
                </a:r>
                <a:r>
                  <a:rPr lang="pt-BR" b="1" i="1" dirty="0"/>
                  <a:t>p</a:t>
                </a:r>
                <a:r>
                  <a:rPr lang="pt-BR" dirty="0"/>
                  <a:t> exemplos como conjunto de validação e os </a:t>
                </a:r>
                <a:r>
                  <a:rPr lang="pt-BR" b="1" i="1" dirty="0"/>
                  <a:t>N-p</a:t>
                </a:r>
                <a:r>
                  <a:rPr lang="pt-BR" dirty="0"/>
                  <a:t> exemplos restantes como conjunto de treinamento</a:t>
                </a:r>
                <a:r>
                  <a:rPr lang="pt-BR" dirty="0" smtClean="0"/>
                  <a:t>.</a:t>
                </a:r>
              </a:p>
              <a:p>
                <a:r>
                  <a:rPr lang="pt-BR" dirty="0"/>
                  <a:t>Para </a:t>
                </a:r>
                <a:r>
                  <a:rPr lang="pt-BR" dirty="0" smtClean="0"/>
                  <a:t>um conjunto de dados com </a:t>
                </a:r>
                <a14:m>
                  <m:oMath xmlns:m="http://schemas.openxmlformats.org/officeDocument/2006/math">
                    <m:r>
                      <a:rPr lang="pt-BR" b="0" i="1" smtClean="0">
                        <a:latin typeface="Cambria Math" panose="02040503050406030204" pitchFamily="18" charset="0"/>
                      </a:rPr>
                      <m:t>𝑁</m:t>
                    </m:r>
                  </m:oMath>
                </a14:m>
                <a:r>
                  <a:rPr lang="pt-BR" dirty="0" smtClean="0"/>
                  <a:t> </a:t>
                </a:r>
                <a:r>
                  <a:rPr lang="pt-BR" dirty="0"/>
                  <a:t>amostras, </a:t>
                </a:r>
                <a:r>
                  <a:rPr lang="pt-BR" dirty="0" smtClean="0"/>
                  <a:t>essa estratégia produz </a:t>
                </a:r>
              </a:p>
              <a:p>
                <a:pPr marL="0" indent="0" algn="ctr">
                  <a:buNone/>
                </a:pPr>
                <a14:m>
                  <m:oMath xmlns:m="http://schemas.openxmlformats.org/officeDocument/2006/math">
                    <m:d>
                      <m:dPr>
                        <m:ctrlPr>
                          <a:rPr lang="pt-BR" i="1" smtClean="0">
                            <a:latin typeface="Cambria Math" panose="02040503050406030204" pitchFamily="18" charset="0"/>
                          </a:rPr>
                        </m:ctrlPr>
                      </m:dPr>
                      <m:e>
                        <m:m>
                          <m:mPr>
                            <m:mcs>
                              <m:mc>
                                <m:mcPr>
                                  <m:count m:val="1"/>
                                  <m:mcJc m:val="center"/>
                                </m:mcPr>
                              </m:mc>
                            </m:mcs>
                            <m:ctrlPr>
                              <a:rPr lang="pt-BR" i="1" smtClean="0">
                                <a:latin typeface="Cambria Math" panose="02040503050406030204" pitchFamily="18" charset="0"/>
                              </a:rPr>
                            </m:ctrlPr>
                          </m:mPr>
                          <m:mr>
                            <m:e>
                              <m:r>
                                <m:rPr>
                                  <m:brk m:alnAt="7"/>
                                </m:rPr>
                                <a:rPr lang="pt-BR" b="0" i="1" smtClean="0">
                                  <a:latin typeface="Cambria Math" panose="02040503050406030204" pitchFamily="18" charset="0"/>
                                </a:rPr>
                                <m:t>𝑁</m:t>
                              </m:r>
                            </m:e>
                          </m:mr>
                          <m:mr>
                            <m:e>
                              <m:r>
                                <a:rPr lang="pt-BR" b="0" i="1" smtClean="0">
                                  <a:latin typeface="Cambria Math" panose="02040503050406030204" pitchFamily="18" charset="0"/>
                                </a:rPr>
                                <m:t>𝑝</m:t>
                              </m:r>
                            </m:e>
                          </m:mr>
                        </m:m>
                      </m:e>
                    </m:d>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𝑁</m:t>
                        </m:r>
                        <m:r>
                          <a:rPr lang="pt-BR" b="0" i="1" smtClean="0">
                            <a:latin typeface="Cambria Math" panose="02040503050406030204" pitchFamily="18" charset="0"/>
                          </a:rPr>
                          <m:t>!</m:t>
                        </m:r>
                      </m:num>
                      <m:den>
                        <m:r>
                          <a:rPr lang="pt-BR" b="0" i="1" smtClean="0">
                            <a:latin typeface="Cambria Math" panose="02040503050406030204" pitchFamily="18" charset="0"/>
                          </a:rPr>
                          <m:t>𝑝</m:t>
                        </m:r>
                        <m:r>
                          <a:rPr lang="pt-BR" b="0" i="1" smtClean="0">
                            <a:latin typeface="Cambria Math" panose="02040503050406030204" pitchFamily="18" charset="0"/>
                          </a:rPr>
                          <m:t>!</m:t>
                        </m:r>
                        <m:d>
                          <m:dPr>
                            <m:ctrlPr>
                              <a:rPr lang="pt-BR" b="0" i="1" smtClean="0">
                                <a:latin typeface="Cambria Math" panose="02040503050406030204" pitchFamily="18" charset="0"/>
                              </a:rPr>
                            </m:ctrlPr>
                          </m:dPr>
                          <m:e>
                            <m:r>
                              <a:rPr lang="pt-BR" b="0" i="1" smtClean="0">
                                <a:latin typeface="Cambria Math" panose="02040503050406030204" pitchFamily="18" charset="0"/>
                              </a:rPr>
                              <m:t>𝑁</m:t>
                            </m:r>
                            <m:r>
                              <a:rPr lang="pt-BR" b="0" i="1" smtClean="0">
                                <a:latin typeface="Cambria Math" panose="02040503050406030204" pitchFamily="18" charset="0"/>
                              </a:rPr>
                              <m:t>−</m:t>
                            </m:r>
                            <m:r>
                              <a:rPr lang="pt-BR" b="0" i="1" smtClean="0">
                                <a:latin typeface="Cambria Math" panose="02040503050406030204" pitchFamily="18" charset="0"/>
                              </a:rPr>
                              <m:t>𝑝</m:t>
                            </m:r>
                          </m:e>
                        </m:d>
                        <m:r>
                          <a:rPr lang="pt-BR" b="0" i="1" smtClean="0">
                            <a:latin typeface="Cambria Math" panose="02040503050406030204" pitchFamily="18" charset="0"/>
                          </a:rPr>
                          <m:t>!</m:t>
                        </m:r>
                      </m:den>
                    </m:f>
                    <m:r>
                      <a:rPr lang="pt-BR" b="0" i="1" smtClean="0">
                        <a:latin typeface="Cambria Math" panose="02040503050406030204" pitchFamily="18" charset="0"/>
                      </a:rPr>
                      <m:t>,</m:t>
                    </m:r>
                  </m:oMath>
                </a14:m>
                <a:r>
                  <a:rPr lang="pt-BR" dirty="0" smtClean="0"/>
                  <a:t> </a:t>
                </a:r>
              </a:p>
              <a:p>
                <a:pPr marL="0" indent="0">
                  <a:buNone/>
                </a:pPr>
                <a:r>
                  <a:rPr lang="pt-BR" dirty="0" smtClean="0"/>
                  <a:t>pares </a:t>
                </a:r>
                <a:r>
                  <a:rPr lang="pt-BR" dirty="0"/>
                  <a:t>de </a:t>
                </a:r>
                <a:r>
                  <a:rPr lang="pt-BR" dirty="0" smtClean="0"/>
                  <a:t>conjuntos treinamento/teste, portanto, a complexidade computacional desta estratégia aumenta drasticamente com o aumento de </a:t>
                </a:r>
                <a:r>
                  <a:rPr lang="pt-BR" b="1" i="1" dirty="0" smtClean="0"/>
                  <a:t>p</a:t>
                </a:r>
                <a:r>
                  <a:rPr lang="pt-BR" dirty="0"/>
                  <a:t>. Exemplos para  </a:t>
                </a:r>
                <a14:m>
                  <m:oMath xmlns:m="http://schemas.openxmlformats.org/officeDocument/2006/math">
                    <m:r>
                      <a:rPr lang="pt-BR" i="1">
                        <a:latin typeface="Cambria Math" panose="02040503050406030204" pitchFamily="18" charset="0"/>
                      </a:rPr>
                      <m:t>𝑁</m:t>
                    </m:r>
                    <m:r>
                      <a:rPr lang="pt-BR" b="0" i="1" smtClean="0">
                        <a:latin typeface="Cambria Math" panose="02040503050406030204" pitchFamily="18" charset="0"/>
                      </a:rPr>
                      <m:t>=100</m:t>
                    </m:r>
                  </m:oMath>
                </a14:m>
                <a:r>
                  <a:rPr lang="pt-BR" dirty="0" smtClean="0"/>
                  <a:t>:</a:t>
                </a:r>
                <a:r>
                  <a:rPr lang="pt-BR" dirty="0"/>
                  <a:t> </a:t>
                </a:r>
              </a:p>
              <a:p>
                <a:pPr lvl="1"/>
                <a:r>
                  <a:rPr lang="pt-BR" sz="2500" dirty="0"/>
                  <a:t>p = 1 </a:t>
                </a:r>
                <a:r>
                  <a:rPr lang="pt-BR" sz="2500" dirty="0" smtClean="0"/>
                  <a:t>-&gt; 100 combinações</a:t>
                </a:r>
                <a:endParaRPr lang="pt-BR" sz="2500" dirty="0"/>
              </a:p>
              <a:p>
                <a:pPr lvl="1"/>
                <a:r>
                  <a:rPr lang="pt-BR" sz="2500" dirty="0"/>
                  <a:t>p = </a:t>
                </a:r>
                <a:r>
                  <a:rPr lang="pt-BR" sz="2500" dirty="0" smtClean="0"/>
                  <a:t>2 -&gt; 4.950 </a:t>
                </a:r>
                <a:r>
                  <a:rPr lang="pt-BR" sz="2500" dirty="0"/>
                  <a:t>combinações</a:t>
                </a:r>
              </a:p>
              <a:p>
                <a:pPr lvl="1"/>
                <a:r>
                  <a:rPr lang="pt-BR" sz="2500" dirty="0"/>
                  <a:t>p = </a:t>
                </a:r>
                <a:r>
                  <a:rPr lang="pt-BR" sz="2500" dirty="0" smtClean="0"/>
                  <a:t>5 </a:t>
                </a:r>
                <a:r>
                  <a:rPr lang="pt-BR" sz="2500" dirty="0"/>
                  <a:t>-&gt;</a:t>
                </a:r>
                <a:r>
                  <a:rPr lang="pt-BR" sz="2500" dirty="0" smtClean="0"/>
                  <a:t> </a:t>
                </a:r>
                <a:r>
                  <a:rPr lang="pt-BR" altLang="pt-BR" sz="2500" dirty="0" smtClean="0"/>
                  <a:t>75.287.520 </a:t>
                </a:r>
                <a:r>
                  <a:rPr lang="pt-BR" sz="2500" dirty="0"/>
                  <a:t>combinações</a:t>
                </a:r>
                <a:endParaRPr lang="pt-BR" altLang="pt-BR" sz="2500" dirty="0"/>
              </a:p>
              <a:p>
                <a:r>
                  <a:rPr lang="pt-BR" dirty="0" smtClean="0"/>
                  <a:t>Fornece </a:t>
                </a:r>
                <a:r>
                  <a:rPr lang="pt-BR" dirty="0"/>
                  <a:t>estimativas de </a:t>
                </a:r>
                <a:r>
                  <a:rPr lang="pt-BR" dirty="0" smtClean="0"/>
                  <a:t>erro e desvio padrão </a:t>
                </a:r>
                <a:r>
                  <a:rPr lang="pt-BR" dirty="0"/>
                  <a:t>mais precisas do que as abordagens </a:t>
                </a:r>
                <a:r>
                  <a:rPr lang="pt-BR" dirty="0" smtClean="0"/>
                  <a:t>anteriores, pois tem-se mais etapas de treinamento/validação.</a:t>
                </a:r>
                <a:endParaRPr lang="pt-BR" dirty="0"/>
              </a:p>
              <a:p>
                <a:r>
                  <a:rPr lang="pt-BR" b="1" dirty="0"/>
                  <a:t>Desvantagem</a:t>
                </a:r>
              </a:p>
              <a:p>
                <a:pPr lvl="1">
                  <a:buFont typeface="Wingdings" panose="05000000000000000000" pitchFamily="2" charset="2"/>
                  <a:buChar char="§"/>
                </a:pPr>
                <a:r>
                  <a:rPr lang="pt-BR" dirty="0"/>
                  <a:t>É uma estratégia exaustiva </a:t>
                </a:r>
                <a:r>
                  <a:rPr lang="pt-BR" dirty="0" smtClean="0"/>
                  <a:t>pois treina e valida </a:t>
                </a:r>
                <a:r>
                  <a:rPr lang="pt-BR" dirty="0"/>
                  <a:t>o modelo para todas as combinações possíveis e, para uma base de dados grande e um valor de </a:t>
                </a:r>
                <a:r>
                  <a:rPr lang="pt-BR" b="1" dirty="0"/>
                  <a:t>p</a:t>
                </a:r>
                <a:r>
                  <a:rPr lang="pt-BR" dirty="0"/>
                  <a:t> moderadamente grande, pode se tornar inviável computacionalmente.</a:t>
                </a:r>
              </a:p>
              <a:p>
                <a:r>
                  <a:rPr lang="pt-BR" dirty="0" smtClean="0"/>
                  <a:t>No caso do k-Fold, quando fazemos </a:t>
                </a:r>
                <a:r>
                  <a:rPr lang="pt-BR" b="1" dirty="0" smtClean="0"/>
                  <a:t>k=N </a:t>
                </a:r>
                <a:r>
                  <a:rPr lang="pt-BR" dirty="0" smtClean="0"/>
                  <a:t>(</a:t>
                </a:r>
                <a:r>
                  <a:rPr lang="pt-BR" dirty="0"/>
                  <a:t>número </a:t>
                </a:r>
                <a:r>
                  <a:rPr lang="pt-BR" b="1" i="1" dirty="0"/>
                  <a:t>folds</a:t>
                </a:r>
                <a:r>
                  <a:rPr lang="pt-BR" dirty="0"/>
                  <a:t> </a:t>
                </a:r>
                <a:r>
                  <a:rPr lang="pt-BR" dirty="0" smtClean="0"/>
                  <a:t>igual </a:t>
                </a:r>
                <a:r>
                  <a:rPr lang="pt-BR" dirty="0"/>
                  <a:t>ao número total de </a:t>
                </a:r>
                <a:r>
                  <a:rPr lang="pt-BR" dirty="0" smtClean="0"/>
                  <a:t>exemplos), então o k-Fold é equivalente à estratégia do </a:t>
                </a:r>
                <a:r>
                  <a:rPr lang="pt-BR" b="1" dirty="0" smtClean="0"/>
                  <a:t>leave-one-out</a:t>
                </a:r>
                <a:r>
                  <a:rPr lang="pt-BR" dirty="0" smtClean="0"/>
                  <a:t>, ou seja, </a:t>
                </a:r>
                <a:r>
                  <a:rPr lang="pt-BR" b="1" i="1" dirty="0" smtClean="0"/>
                  <a:t>p</a:t>
                </a:r>
                <a:r>
                  <a:rPr lang="pt-BR" dirty="0" smtClean="0"/>
                  <a:t> = 1.</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306654"/>
                <a:ext cx="11134726" cy="5465618"/>
              </a:xfrm>
              <a:blipFill rotWithShape="0">
                <a:blip r:embed="rId3"/>
                <a:stretch>
                  <a:fillRect l="-821" t="-2564" b="-2453"/>
                </a:stretch>
              </a:blipFill>
            </p:spPr>
            <p:txBody>
              <a:bodyPr/>
              <a:lstStyle/>
              <a:p>
                <a:r>
                  <a:rPr lang="pt-BR">
                    <a:noFill/>
                  </a:rPr>
                  <a:t> </a:t>
                </a:r>
              </a:p>
            </p:txBody>
          </p:sp>
        </mc:Fallback>
      </mc:AlternateContent>
      <p:sp>
        <p:nvSpPr>
          <p:cNvPr id="4" name="TextBox 3"/>
          <p:cNvSpPr txBox="1"/>
          <p:nvPr/>
        </p:nvSpPr>
        <p:spPr>
          <a:xfrm>
            <a:off x="7515224" y="2300287"/>
            <a:ext cx="3086101" cy="523220"/>
          </a:xfrm>
          <a:prstGeom prst="rect">
            <a:avLst/>
          </a:prstGeom>
          <a:noFill/>
        </p:spPr>
        <p:txBody>
          <a:bodyPr wrap="square" rtlCol="0">
            <a:spAutoFit/>
          </a:bodyPr>
          <a:lstStyle/>
          <a:p>
            <a:pPr algn="ctr"/>
            <a:r>
              <a:rPr lang="pt-BR" sz="1400" dirty="0" smtClean="0">
                <a:solidFill>
                  <a:srgbClr val="0070C0"/>
                </a:solidFill>
              </a:rPr>
              <a:t>Quantos subconjuntos de p exemplos posso crirar a partir de N exemplos?</a:t>
            </a:r>
            <a:endParaRPr lang="pt-BR" sz="1400" dirty="0">
              <a:solidFill>
                <a:srgbClr val="0070C0"/>
              </a:solidFill>
            </a:endParaRPr>
          </a:p>
        </p:txBody>
      </p:sp>
    </p:spTree>
    <p:extLst>
      <p:ext uri="{BB962C8B-B14F-4D97-AF65-F5344CB8AC3E}">
        <p14:creationId xmlns:p14="http://schemas.microsoft.com/office/powerpoint/2010/main" val="94120951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Picture 42"/>
          <p:cNvPicPr>
            <a:picLocks noChangeAspect="1"/>
          </p:cNvPicPr>
          <p:nvPr/>
        </p:nvPicPr>
        <p:blipFill rotWithShape="1">
          <a:blip r:embed="rId3" cstate="print">
            <a:extLst>
              <a:ext uri="{28A0092B-C50C-407E-A947-70E740481C1C}">
                <a14:useLocalDpi xmlns:a14="http://schemas.microsoft.com/office/drawing/2010/main" val="0"/>
              </a:ext>
            </a:extLst>
          </a:blip>
          <a:srcRect l="8339" t="6642" r="9297" b="2269"/>
          <a:stretch/>
        </p:blipFill>
        <p:spPr>
          <a:xfrm>
            <a:off x="818463" y="1142071"/>
            <a:ext cx="7713778" cy="2843610"/>
          </a:xfrm>
          <a:prstGeom prst="rect">
            <a:avLst/>
          </a:prstGeom>
        </p:spPr>
      </p:pic>
      <p:sp>
        <p:nvSpPr>
          <p:cNvPr id="2" name="Title 1"/>
          <p:cNvSpPr>
            <a:spLocks noGrp="1"/>
          </p:cNvSpPr>
          <p:nvPr>
            <p:ph type="title"/>
          </p:nvPr>
        </p:nvSpPr>
        <p:spPr>
          <a:xfrm>
            <a:off x="838200" y="48755"/>
            <a:ext cx="10515600" cy="853463"/>
          </a:xfrm>
        </p:spPr>
        <p:txBody>
          <a:bodyPr/>
          <a:lstStyle/>
          <a:p>
            <a:r>
              <a:rPr lang="pt-BR" dirty="0" smtClean="0"/>
              <a:t>Leave-p-out: Exemplo</a:t>
            </a:r>
            <a:endParaRPr lang="pt-BR" dirty="0"/>
          </a:p>
        </p:txBody>
      </p:sp>
      <p:sp>
        <p:nvSpPr>
          <p:cNvPr id="3" name="Content Placeholder 2"/>
          <p:cNvSpPr>
            <a:spLocks noGrp="1"/>
          </p:cNvSpPr>
          <p:nvPr>
            <p:ph idx="1"/>
          </p:nvPr>
        </p:nvSpPr>
        <p:spPr>
          <a:xfrm>
            <a:off x="838200" y="4818884"/>
            <a:ext cx="11194142" cy="2039116"/>
          </a:xfrm>
        </p:spPr>
        <p:txBody>
          <a:bodyPr>
            <a:normAutofit fontScale="70000" lnSpcReduction="20000"/>
          </a:bodyPr>
          <a:lstStyle/>
          <a:p>
            <a:r>
              <a:rPr lang="pt-BR" dirty="0"/>
              <a:t>Usa-se a mesma função observável do exemplo anterior</a:t>
            </a:r>
            <a:r>
              <a:rPr lang="pt-BR" dirty="0" smtClean="0"/>
              <a:t>.</a:t>
            </a:r>
            <a:endParaRPr lang="pt-BR" b="1" dirty="0" smtClean="0"/>
          </a:p>
          <a:p>
            <a:r>
              <a:rPr lang="pt-BR" dirty="0" smtClean="0"/>
              <a:t>Tempo </a:t>
            </a:r>
            <a:r>
              <a:rPr lang="pt-BR" dirty="0"/>
              <a:t>médio para execução com </a:t>
            </a:r>
            <a:r>
              <a:rPr lang="pt-BR" dirty="0" smtClean="0"/>
              <a:t>N </a:t>
            </a:r>
            <a:r>
              <a:rPr lang="pt-BR" dirty="0"/>
              <a:t>= 100 é de aproximadamente </a:t>
            </a:r>
            <a:r>
              <a:rPr lang="pt-BR" dirty="0" smtClean="0"/>
              <a:t>810 [s] (+ de 13 [m]).</a:t>
            </a:r>
            <a:endParaRPr lang="pt-BR" dirty="0"/>
          </a:p>
          <a:p>
            <a:r>
              <a:rPr lang="pt-BR" dirty="0"/>
              <a:t>Gráficos mostram a média e desvio padrão do MSE para as </a:t>
            </a:r>
            <a:r>
              <a:rPr lang="pt-BR" dirty="0" smtClean="0"/>
              <a:t>4950 etapas </a:t>
            </a:r>
            <a:r>
              <a:rPr lang="pt-BR" dirty="0"/>
              <a:t>de treinamento/validação.</a:t>
            </a:r>
          </a:p>
          <a:p>
            <a:r>
              <a:rPr lang="pt-BR" dirty="0"/>
              <a:t>Média e desvio padrão do MSE aumentam com a ordem do polinômio.</a:t>
            </a:r>
          </a:p>
          <a:p>
            <a:r>
              <a:rPr lang="pt-BR" dirty="0"/>
              <a:t>Qual ordem escolher?</a:t>
            </a:r>
          </a:p>
          <a:p>
            <a:pPr lvl="1">
              <a:buFont typeface="Wingdings" panose="05000000000000000000" pitchFamily="2" charset="2"/>
              <a:buChar char="§"/>
            </a:pPr>
            <a:r>
              <a:rPr lang="pt-BR" dirty="0"/>
              <a:t>O ponto onde </a:t>
            </a:r>
            <a:r>
              <a:rPr lang="pt-BR" b="1" i="1" dirty="0">
                <a:solidFill>
                  <a:srgbClr val="FF0000"/>
                </a:solidFill>
              </a:rPr>
              <a:t>ambos</a:t>
            </a:r>
            <a:r>
              <a:rPr lang="pt-BR" dirty="0"/>
              <a:t>, média e desvio padrão do </a:t>
            </a:r>
            <a:r>
              <a:rPr lang="pt-BR" dirty="0" smtClean="0"/>
              <a:t>MSE, </a:t>
            </a:r>
            <a:r>
              <a:rPr lang="pt-BR" dirty="0"/>
              <a:t>sejam mínimos.</a:t>
            </a:r>
          </a:p>
        </p:txBody>
      </p:sp>
      <p:sp>
        <p:nvSpPr>
          <p:cNvPr id="11" name="Rectangle 10"/>
          <p:cNvSpPr/>
          <p:nvPr/>
        </p:nvSpPr>
        <p:spPr>
          <a:xfrm>
            <a:off x="8754231" y="6419322"/>
            <a:ext cx="3404715" cy="369332"/>
          </a:xfrm>
          <a:prstGeom prst="rect">
            <a:avLst/>
          </a:prstGeom>
        </p:spPr>
        <p:txBody>
          <a:bodyPr wrap="none">
            <a:spAutoFit/>
          </a:bodyPr>
          <a:lstStyle/>
          <a:p>
            <a:r>
              <a:rPr lang="pt-BR" dirty="0">
                <a:hlinkClick r:id="rId4"/>
              </a:rPr>
              <a:t>Exemplo: validacao_cruzada.ipynb</a:t>
            </a:r>
            <a:endParaRPr lang="pt-BR" dirty="0"/>
          </a:p>
        </p:txBody>
      </p:sp>
      <p:sp>
        <p:nvSpPr>
          <p:cNvPr id="13" name="Oval 12"/>
          <p:cNvSpPr/>
          <p:nvPr/>
        </p:nvSpPr>
        <p:spPr>
          <a:xfrm>
            <a:off x="1152764" y="3130891"/>
            <a:ext cx="195262" cy="51911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TextBox 13"/>
          <p:cNvSpPr txBox="1"/>
          <p:nvPr/>
        </p:nvSpPr>
        <p:spPr>
          <a:xfrm>
            <a:off x="3617991" y="3914241"/>
            <a:ext cx="1228870" cy="338554"/>
          </a:xfrm>
          <a:prstGeom prst="rect">
            <a:avLst/>
          </a:prstGeom>
          <a:noFill/>
        </p:spPr>
        <p:txBody>
          <a:bodyPr wrap="square" rtlCol="0">
            <a:spAutoFit/>
          </a:bodyPr>
          <a:lstStyle/>
          <a:p>
            <a:pPr algn="ctr"/>
            <a:r>
              <a:rPr lang="pt-BR" sz="1600" b="1" dirty="0" smtClean="0"/>
              <a:t>subajuste</a:t>
            </a:r>
            <a:endParaRPr lang="pt-BR" sz="1600" b="1" dirty="0"/>
          </a:p>
        </p:txBody>
      </p:sp>
      <p:cxnSp>
        <p:nvCxnSpPr>
          <p:cNvPr id="15" name="Straight Arrow Connector 14"/>
          <p:cNvCxnSpPr/>
          <p:nvPr/>
        </p:nvCxnSpPr>
        <p:spPr>
          <a:xfrm flipH="1" flipV="1">
            <a:off x="1348026" y="3391112"/>
            <a:ext cx="2960600" cy="59184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1250395" y="825935"/>
            <a:ext cx="1632729" cy="338554"/>
          </a:xfrm>
          <a:prstGeom prst="rect">
            <a:avLst/>
          </a:prstGeom>
          <a:noFill/>
        </p:spPr>
        <p:txBody>
          <a:bodyPr wrap="square" rtlCol="0">
            <a:spAutoFit/>
          </a:bodyPr>
          <a:lstStyle/>
          <a:p>
            <a:pPr algn="ctr"/>
            <a:r>
              <a:rPr lang="pt-BR" sz="1600" b="1" dirty="0" smtClean="0"/>
              <a:t>Ponto ótimo</a:t>
            </a:r>
            <a:endParaRPr lang="pt-BR" sz="1600" b="1" dirty="0"/>
          </a:p>
        </p:txBody>
      </p:sp>
      <p:cxnSp>
        <p:nvCxnSpPr>
          <p:cNvPr id="17" name="Straight Arrow Connector 16"/>
          <p:cNvCxnSpPr>
            <a:stCxn id="16" idx="2"/>
            <a:endCxn id="18" idx="7"/>
          </p:cNvCxnSpPr>
          <p:nvPr/>
        </p:nvCxnSpPr>
        <p:spPr>
          <a:xfrm flipH="1">
            <a:off x="1675579" y="1164489"/>
            <a:ext cx="391181" cy="95400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Oval 17"/>
          <p:cNvSpPr/>
          <p:nvPr/>
        </p:nvSpPr>
        <p:spPr>
          <a:xfrm>
            <a:off x="1550695" y="2098827"/>
            <a:ext cx="146311" cy="13431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9" name="Straight Arrow Connector 18"/>
          <p:cNvCxnSpPr>
            <a:endCxn id="21" idx="2"/>
          </p:cNvCxnSpPr>
          <p:nvPr/>
        </p:nvCxnSpPr>
        <p:spPr>
          <a:xfrm>
            <a:off x="2066759" y="1184011"/>
            <a:ext cx="3506200" cy="106991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Oval 20"/>
          <p:cNvSpPr/>
          <p:nvPr/>
        </p:nvSpPr>
        <p:spPr>
          <a:xfrm>
            <a:off x="5572959" y="2186766"/>
            <a:ext cx="146311" cy="13431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4" name="Oval 23"/>
          <p:cNvSpPr/>
          <p:nvPr/>
        </p:nvSpPr>
        <p:spPr>
          <a:xfrm>
            <a:off x="5129453" y="3195602"/>
            <a:ext cx="176212" cy="45440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27" name="Straight Arrow Connector 26"/>
          <p:cNvCxnSpPr>
            <a:endCxn id="24" idx="2"/>
          </p:cNvCxnSpPr>
          <p:nvPr/>
        </p:nvCxnSpPr>
        <p:spPr>
          <a:xfrm flipV="1">
            <a:off x="4308626" y="3422803"/>
            <a:ext cx="820827" cy="578459"/>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4560260" y="708650"/>
            <a:ext cx="1228870" cy="338554"/>
          </a:xfrm>
          <a:prstGeom prst="rect">
            <a:avLst/>
          </a:prstGeom>
          <a:noFill/>
        </p:spPr>
        <p:txBody>
          <a:bodyPr wrap="square" rtlCol="0">
            <a:spAutoFit/>
          </a:bodyPr>
          <a:lstStyle/>
          <a:p>
            <a:pPr algn="ctr"/>
            <a:r>
              <a:rPr lang="pt-BR" sz="1600" b="1" dirty="0" smtClean="0"/>
              <a:t>sobreajuste</a:t>
            </a:r>
            <a:endParaRPr lang="pt-BR" sz="1600" b="1" dirty="0"/>
          </a:p>
        </p:txBody>
      </p:sp>
      <p:cxnSp>
        <p:nvCxnSpPr>
          <p:cNvPr id="32" name="Straight Arrow Connector 31"/>
          <p:cNvCxnSpPr>
            <a:stCxn id="31" idx="2"/>
          </p:cNvCxnSpPr>
          <p:nvPr/>
        </p:nvCxnSpPr>
        <p:spPr>
          <a:xfrm>
            <a:off x="5174695" y="1047204"/>
            <a:ext cx="2336792" cy="704628"/>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Oval 32"/>
          <p:cNvSpPr/>
          <p:nvPr/>
        </p:nvSpPr>
        <p:spPr>
          <a:xfrm rot="2777307">
            <a:off x="6756400" y="902429"/>
            <a:ext cx="993880" cy="345785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5" name="Oval 34"/>
          <p:cNvSpPr/>
          <p:nvPr/>
        </p:nvSpPr>
        <p:spPr>
          <a:xfrm rot="2777307">
            <a:off x="2937305" y="820226"/>
            <a:ext cx="993880" cy="345785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36" name="Straight Arrow Connector 35"/>
          <p:cNvCxnSpPr>
            <a:stCxn id="31" idx="2"/>
            <a:endCxn id="35" idx="0"/>
          </p:cNvCxnSpPr>
          <p:nvPr/>
        </p:nvCxnSpPr>
        <p:spPr>
          <a:xfrm flipH="1">
            <a:off x="4683960" y="1047204"/>
            <a:ext cx="490735" cy="30721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p:cNvSpPr txBox="1"/>
          <p:nvPr/>
        </p:nvSpPr>
        <p:spPr>
          <a:xfrm>
            <a:off x="8590297" y="771263"/>
            <a:ext cx="3442045" cy="2308324"/>
          </a:xfrm>
          <a:prstGeom prst="rect">
            <a:avLst/>
          </a:prstGeom>
          <a:noFill/>
        </p:spPr>
        <p:txBody>
          <a:bodyPr wrap="square" rtlCol="0">
            <a:spAutoFit/>
          </a:bodyPr>
          <a:lstStyle/>
          <a:p>
            <a:pPr marL="285750" indent="-285750">
              <a:buFont typeface="Arial" panose="020B0604020202020204" pitchFamily="34" charset="0"/>
              <a:buChar char="•"/>
            </a:pPr>
            <a:r>
              <a:rPr lang="pt-BR" sz="1600" dirty="0" smtClean="0"/>
              <a:t>Para ordem igual a 1, a média e desvio padrão são elevados: </a:t>
            </a:r>
            <a:r>
              <a:rPr lang="pt-BR" sz="1600" b="1" dirty="0" smtClean="0"/>
              <a:t>subajuste</a:t>
            </a:r>
            <a:r>
              <a:rPr lang="pt-BR" sz="1600" dirty="0" smtClean="0"/>
              <a:t>.</a:t>
            </a:r>
          </a:p>
          <a:p>
            <a:pPr marL="285750" indent="-285750">
              <a:buFont typeface="Arial" panose="020B0604020202020204" pitchFamily="34" charset="0"/>
              <a:buChar char="•"/>
            </a:pPr>
            <a:r>
              <a:rPr lang="pt-BR" sz="1600" dirty="0" smtClean="0"/>
              <a:t>Conforme a ordem aumenta, ambos diminuem, atingindo o </a:t>
            </a:r>
            <a:r>
              <a:rPr lang="pt-BR" sz="1600" b="1" dirty="0" smtClean="0"/>
              <a:t>ponto ótimo </a:t>
            </a:r>
            <a:r>
              <a:rPr lang="pt-BR" sz="1600" dirty="0" smtClean="0"/>
              <a:t>quando igual a 2.</a:t>
            </a:r>
          </a:p>
          <a:p>
            <a:pPr marL="285750" indent="-285750">
              <a:buFont typeface="Arial" panose="020B0604020202020204" pitchFamily="34" charset="0"/>
              <a:buChar char="•"/>
            </a:pPr>
            <a:r>
              <a:rPr lang="pt-BR" sz="1600" dirty="0" smtClean="0"/>
              <a:t>Porém, conforme a ordem continua a aumentar, ambos aumentam, indicando </a:t>
            </a:r>
            <a:r>
              <a:rPr lang="pt-BR" sz="1600" b="1" dirty="0" smtClean="0"/>
              <a:t>sobreajuste</a:t>
            </a:r>
            <a:r>
              <a:rPr lang="pt-BR" sz="1600" dirty="0" smtClean="0"/>
              <a:t>.</a:t>
            </a:r>
            <a:endParaRPr lang="pt-BR" sz="1600" dirty="0"/>
          </a:p>
        </p:txBody>
      </p:sp>
      <p:sp>
        <p:nvSpPr>
          <p:cNvPr id="4" name="Rectangle 3"/>
          <p:cNvSpPr/>
          <p:nvPr/>
        </p:nvSpPr>
        <p:spPr>
          <a:xfrm>
            <a:off x="8754231" y="3378338"/>
            <a:ext cx="3282617" cy="1600438"/>
          </a:xfrm>
          <a:prstGeom prst="rect">
            <a:avLst/>
          </a:prstGeom>
        </p:spPr>
        <p:txBody>
          <a:bodyPr wrap="square">
            <a:spAutoFit/>
          </a:bodyPr>
          <a:lstStyle/>
          <a:p>
            <a:pPr marL="285750" indent="-285750">
              <a:buFont typeface="Arial" panose="020B0604020202020204" pitchFamily="34" charset="0"/>
              <a:buChar char="•"/>
            </a:pPr>
            <a:r>
              <a:rPr lang="pt-BR" sz="1400" b="1" dirty="0"/>
              <a:t>p</a:t>
            </a:r>
            <a:r>
              <a:rPr lang="pt-BR" sz="1400" dirty="0"/>
              <a:t> = 2: 4950 combinações possíveis com 98 exemplos para treinamento e 2 para validação</a:t>
            </a:r>
            <a:r>
              <a:rPr lang="pt-BR" sz="1400" dirty="0" smtClean="0"/>
              <a:t>.</a:t>
            </a:r>
          </a:p>
          <a:p>
            <a:pPr marL="285750" indent="-285750">
              <a:buFont typeface="Arial" panose="020B0604020202020204" pitchFamily="34" charset="0"/>
              <a:buChar char="•"/>
            </a:pPr>
            <a:r>
              <a:rPr lang="pt-BR" sz="1400" b="1" i="1" dirty="0">
                <a:solidFill>
                  <a:srgbClr val="000000"/>
                </a:solidFill>
                <a:highlight>
                  <a:srgbClr val="FFFFFF"/>
                </a:highlight>
              </a:rPr>
              <a:t>cross_val_score</a:t>
            </a:r>
            <a:r>
              <a:rPr lang="pt-BR" sz="1400" dirty="0">
                <a:solidFill>
                  <a:srgbClr val="000000"/>
                </a:solidFill>
                <a:highlight>
                  <a:srgbClr val="FFFFFF"/>
                </a:highlight>
              </a:rPr>
              <a:t> recebe as instâncias de um modelo de regressão e de validação cruzada</a:t>
            </a:r>
            <a:r>
              <a:rPr lang="pt-BR" sz="1400" dirty="0" smtClean="0">
                <a:solidFill>
                  <a:srgbClr val="000000"/>
                </a:solidFill>
                <a:highlight>
                  <a:srgbClr val="FFFFFF"/>
                </a:highlight>
              </a:rPr>
              <a:t>.</a:t>
            </a:r>
          </a:p>
          <a:p>
            <a:pPr marL="285750" indent="-285750">
              <a:buFont typeface="Arial" panose="020B0604020202020204" pitchFamily="34" charset="0"/>
              <a:buChar char="•"/>
            </a:pPr>
            <a:r>
              <a:rPr lang="pt-BR" sz="1400" b="1" i="1" dirty="0">
                <a:solidFill>
                  <a:srgbClr val="000000"/>
                </a:solidFill>
                <a:highlight>
                  <a:srgbClr val="FFFFFF"/>
                </a:highlight>
              </a:rPr>
              <a:t>Scoring</a:t>
            </a:r>
            <a:r>
              <a:rPr lang="pt-BR" sz="1400" dirty="0">
                <a:solidFill>
                  <a:srgbClr val="000000"/>
                </a:solidFill>
                <a:highlight>
                  <a:srgbClr val="FFFFFF"/>
                </a:highlight>
              </a:rPr>
              <a:t>: quanto mais positivo, melhor</a:t>
            </a:r>
            <a:r>
              <a:rPr lang="pt-BR" sz="1400" dirty="0" smtClean="0">
                <a:solidFill>
                  <a:srgbClr val="000000"/>
                </a:solidFill>
                <a:highlight>
                  <a:srgbClr val="FFFFFF"/>
                </a:highlight>
              </a:rPr>
              <a:t>.</a:t>
            </a:r>
            <a:endParaRPr lang="pt-BR" sz="1400" dirty="0">
              <a:solidFill>
                <a:srgbClr val="000000"/>
              </a:solidFill>
              <a:highlight>
                <a:srgbClr val="FFFFFF"/>
              </a:highlight>
            </a:endParaRPr>
          </a:p>
        </p:txBody>
      </p:sp>
      <p:sp>
        <p:nvSpPr>
          <p:cNvPr id="23" name="Rectangle 22"/>
          <p:cNvSpPr/>
          <p:nvPr/>
        </p:nvSpPr>
        <p:spPr>
          <a:xfrm>
            <a:off x="1569258" y="4204603"/>
            <a:ext cx="8235256" cy="523220"/>
          </a:xfrm>
          <a:prstGeom prst="rect">
            <a:avLst/>
          </a:prstGeom>
        </p:spPr>
        <p:txBody>
          <a:bodyPr wrap="square">
            <a:spAutoFit/>
          </a:bodyPr>
          <a:lstStyle/>
          <a:p>
            <a:r>
              <a:rPr lang="pt-BR" sz="1400" dirty="0" smtClean="0">
                <a:solidFill>
                  <a:srgbClr val="000000"/>
                </a:solidFill>
                <a:highlight>
                  <a:srgbClr val="FFFFFF"/>
                </a:highlight>
              </a:rPr>
              <a:t>lpocv </a:t>
            </a:r>
            <a:r>
              <a:rPr lang="pt-BR" sz="1400" b="1" dirty="0">
                <a:solidFill>
                  <a:srgbClr val="000080"/>
                </a:solidFill>
                <a:highlight>
                  <a:srgbClr val="FFFFFF"/>
                </a:highlight>
              </a:rPr>
              <a:t>=</a:t>
            </a:r>
            <a:r>
              <a:rPr lang="pt-BR" sz="1400" dirty="0">
                <a:solidFill>
                  <a:srgbClr val="000000"/>
                </a:solidFill>
                <a:highlight>
                  <a:srgbClr val="FFFFFF"/>
                </a:highlight>
              </a:rPr>
              <a:t> </a:t>
            </a:r>
            <a:r>
              <a:rPr lang="pt-BR" sz="1400" dirty="0" smtClean="0">
                <a:solidFill>
                  <a:srgbClr val="000000"/>
                </a:solidFill>
                <a:highlight>
                  <a:srgbClr val="FFFFFF"/>
                </a:highlight>
              </a:rPr>
              <a:t>LeavePOut</a:t>
            </a:r>
            <a:r>
              <a:rPr lang="pt-BR" sz="1400" b="1" dirty="0" smtClean="0">
                <a:solidFill>
                  <a:srgbClr val="000080"/>
                </a:solidFill>
                <a:highlight>
                  <a:srgbClr val="FFFFFF"/>
                </a:highlight>
              </a:rPr>
              <a:t>(</a:t>
            </a:r>
            <a:r>
              <a:rPr lang="pt-BR" sz="1400" dirty="0" smtClean="0">
                <a:solidFill>
                  <a:srgbClr val="000000"/>
                </a:solidFill>
                <a:highlight>
                  <a:srgbClr val="FFFFFF"/>
                </a:highlight>
              </a:rPr>
              <a:t>p</a:t>
            </a:r>
            <a:r>
              <a:rPr lang="pt-BR" sz="1400" b="1" dirty="0" smtClean="0">
                <a:solidFill>
                  <a:srgbClr val="000080"/>
                </a:solidFill>
                <a:highlight>
                  <a:srgbClr val="FFFFFF"/>
                </a:highlight>
              </a:rPr>
              <a:t>=</a:t>
            </a:r>
            <a:r>
              <a:rPr lang="pt-BR" sz="1400" dirty="0">
                <a:solidFill>
                  <a:srgbClr val="FF0000"/>
                </a:solidFill>
                <a:highlight>
                  <a:srgbClr val="FFFFFF"/>
                </a:highlight>
              </a:rPr>
              <a:t>2</a:t>
            </a:r>
            <a:r>
              <a:rPr lang="pt-BR" sz="1400" b="1" dirty="0" smtClean="0">
                <a:solidFill>
                  <a:srgbClr val="000080"/>
                </a:solidFill>
                <a:highlight>
                  <a:srgbClr val="FFFFFF"/>
                </a:highlight>
              </a:rPr>
              <a:t>)</a:t>
            </a:r>
            <a:endParaRPr lang="pt-BR" sz="1400" dirty="0">
              <a:solidFill>
                <a:srgbClr val="000000"/>
              </a:solidFill>
              <a:highlight>
                <a:srgbClr val="FFFFFF"/>
              </a:highlight>
            </a:endParaRPr>
          </a:p>
          <a:p>
            <a:r>
              <a:rPr lang="pt-BR" sz="1400" dirty="0" smtClean="0">
                <a:solidFill>
                  <a:srgbClr val="000000"/>
                </a:solidFill>
                <a:highlight>
                  <a:srgbClr val="FFFFFF"/>
                </a:highlight>
              </a:rPr>
              <a:t>scores </a:t>
            </a:r>
            <a:r>
              <a:rPr lang="pt-BR" sz="1400" b="1" dirty="0">
                <a:solidFill>
                  <a:srgbClr val="000080"/>
                </a:solidFill>
                <a:highlight>
                  <a:srgbClr val="FFFFFF"/>
                </a:highlight>
              </a:rPr>
              <a:t>=</a:t>
            </a:r>
            <a:r>
              <a:rPr lang="pt-BR" sz="1400" dirty="0">
                <a:solidFill>
                  <a:srgbClr val="000000"/>
                </a:solidFill>
                <a:highlight>
                  <a:srgbClr val="FFFFFF"/>
                </a:highlight>
              </a:rPr>
              <a:t> cross_val_score(regressor</a:t>
            </a:r>
            <a:r>
              <a:rPr lang="pt-BR" sz="1400" b="1" dirty="0" smtClean="0">
                <a:solidFill>
                  <a:srgbClr val="000080"/>
                </a:solidFill>
                <a:highlight>
                  <a:srgbClr val="FFFFFF"/>
                </a:highlight>
              </a:rPr>
              <a:t>,</a:t>
            </a:r>
            <a:r>
              <a:rPr lang="pt-BR" sz="1400" dirty="0" smtClean="0">
                <a:solidFill>
                  <a:srgbClr val="000000"/>
                </a:solidFill>
                <a:highlight>
                  <a:srgbClr val="FFFFFF"/>
                </a:highlight>
              </a:rPr>
              <a:t> </a:t>
            </a:r>
            <a:r>
              <a:rPr lang="pt-BR" sz="1400" dirty="0">
                <a:solidFill>
                  <a:srgbClr val="000000"/>
                </a:solidFill>
                <a:highlight>
                  <a:srgbClr val="FFFFFF"/>
                </a:highlight>
              </a:rPr>
              <a:t>x</a:t>
            </a:r>
            <a:r>
              <a:rPr lang="pt-BR" sz="1400" b="1" dirty="0">
                <a:solidFill>
                  <a:srgbClr val="000080"/>
                </a:solidFill>
                <a:highlight>
                  <a:srgbClr val="FFFFFF"/>
                </a:highlight>
              </a:rPr>
              <a:t>,</a:t>
            </a:r>
            <a:r>
              <a:rPr lang="pt-BR" sz="1400" dirty="0">
                <a:solidFill>
                  <a:srgbClr val="000000"/>
                </a:solidFill>
                <a:highlight>
                  <a:srgbClr val="FFFFFF"/>
                </a:highlight>
              </a:rPr>
              <a:t> y_noisy</a:t>
            </a:r>
            <a:r>
              <a:rPr lang="pt-BR" sz="1400" b="1" dirty="0">
                <a:solidFill>
                  <a:srgbClr val="000080"/>
                </a:solidFill>
                <a:highlight>
                  <a:srgbClr val="FFFFFF"/>
                </a:highlight>
              </a:rPr>
              <a:t>,</a:t>
            </a:r>
            <a:r>
              <a:rPr lang="pt-BR" sz="1400" dirty="0">
                <a:solidFill>
                  <a:srgbClr val="000000"/>
                </a:solidFill>
                <a:highlight>
                  <a:srgbClr val="FFFFFF"/>
                </a:highlight>
              </a:rPr>
              <a:t> scoring</a:t>
            </a:r>
            <a:r>
              <a:rPr lang="pt-BR" sz="1400" b="1" dirty="0">
                <a:solidFill>
                  <a:srgbClr val="000080"/>
                </a:solidFill>
                <a:highlight>
                  <a:srgbClr val="FFFFFF"/>
                </a:highlight>
              </a:rPr>
              <a:t>=</a:t>
            </a:r>
            <a:r>
              <a:rPr lang="pt-BR" sz="1400" dirty="0">
                <a:solidFill>
                  <a:srgbClr val="808080"/>
                </a:solidFill>
                <a:highlight>
                  <a:srgbClr val="FFFFFF"/>
                </a:highlight>
              </a:rPr>
              <a:t>'neg_mean_squared_error'</a:t>
            </a:r>
            <a:r>
              <a:rPr lang="pt-BR" sz="1400" b="1" dirty="0">
                <a:solidFill>
                  <a:srgbClr val="000080"/>
                </a:solidFill>
                <a:highlight>
                  <a:srgbClr val="FFFFFF"/>
                </a:highlight>
              </a:rPr>
              <a:t>,</a:t>
            </a:r>
            <a:r>
              <a:rPr lang="pt-BR" sz="1400" dirty="0">
                <a:solidFill>
                  <a:srgbClr val="000000"/>
                </a:solidFill>
                <a:highlight>
                  <a:srgbClr val="FFFFFF"/>
                </a:highlight>
              </a:rPr>
              <a:t> cv</a:t>
            </a:r>
            <a:r>
              <a:rPr lang="pt-BR" sz="1400" b="1" dirty="0">
                <a:solidFill>
                  <a:srgbClr val="000080"/>
                </a:solidFill>
                <a:highlight>
                  <a:srgbClr val="FFFFFF"/>
                </a:highlight>
              </a:rPr>
              <a:t>=</a:t>
            </a:r>
            <a:r>
              <a:rPr lang="pt-BR" sz="1400" dirty="0">
                <a:solidFill>
                  <a:srgbClr val="000000"/>
                </a:solidFill>
                <a:highlight>
                  <a:srgbClr val="FFFFFF"/>
                </a:highlight>
              </a:rPr>
              <a:t>lpocv</a:t>
            </a:r>
            <a:r>
              <a:rPr lang="pt-BR" sz="1400" b="1" dirty="0" smtClean="0">
                <a:solidFill>
                  <a:srgbClr val="000080"/>
                </a:solidFill>
                <a:highlight>
                  <a:srgbClr val="FFFFFF"/>
                </a:highlight>
              </a:rPr>
              <a:t>)</a:t>
            </a:r>
            <a:endParaRPr lang="pt-BR" sz="1400" dirty="0">
              <a:solidFill>
                <a:srgbClr val="000000"/>
              </a:solidFill>
              <a:highlight>
                <a:srgbClr val="FFFFFF"/>
              </a:highlight>
            </a:endParaRPr>
          </a:p>
        </p:txBody>
      </p:sp>
      <p:pic>
        <p:nvPicPr>
          <p:cNvPr id="25" name="Picture 6" descr="Image result for scikit learn logo">
            <a:extLst>
              <a:ext uri="{FF2B5EF4-FFF2-40B4-BE49-F238E27FC236}">
                <a16:creationId xmlns="" xmlns:a16="http://schemas.microsoft.com/office/drawing/2014/main" id="{87129D40-D136-4716-8871-12CAEC60399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5823" y="4134931"/>
            <a:ext cx="1054843" cy="568788"/>
          </a:xfrm>
          <a:prstGeom prst="rect">
            <a:avLst/>
          </a:prstGeom>
          <a:noFill/>
          <a:extLst>
            <a:ext uri="{909E8E84-426E-40DD-AFC4-6F175D3DCCD1}">
              <a14:hiddenFill xmlns:a14="http://schemas.microsoft.com/office/drawing/2010/main">
                <a:solidFill>
                  <a:srgbClr val="FFFFFF"/>
                </a:solidFill>
              </a14:hiddenFill>
            </a:ext>
          </a:extLst>
        </p:spPr>
      </p:pic>
      <p:cxnSp>
        <p:nvCxnSpPr>
          <p:cNvPr id="26" name="Straight Arrow Connector 25"/>
          <p:cNvCxnSpPr/>
          <p:nvPr/>
        </p:nvCxnSpPr>
        <p:spPr>
          <a:xfrm flipH="1">
            <a:off x="6823881" y="3911722"/>
            <a:ext cx="2035513" cy="43907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8973896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Qual estratégia utilizar?</a:t>
            </a:r>
            <a:endParaRPr lang="pt-BR" dirty="0"/>
          </a:p>
        </p:txBody>
      </p:sp>
      <p:sp>
        <p:nvSpPr>
          <p:cNvPr id="3" name="Content Placeholder 2"/>
          <p:cNvSpPr>
            <a:spLocks noGrp="1"/>
          </p:cNvSpPr>
          <p:nvPr>
            <p:ph idx="1"/>
          </p:nvPr>
        </p:nvSpPr>
        <p:spPr>
          <a:xfrm>
            <a:off x="838199" y="1825624"/>
            <a:ext cx="10906126" cy="5032376"/>
          </a:xfrm>
        </p:spPr>
        <p:txBody>
          <a:bodyPr>
            <a:normAutofit/>
          </a:bodyPr>
          <a:lstStyle/>
          <a:p>
            <a:r>
              <a:rPr lang="pt-BR" dirty="0" smtClean="0"/>
              <a:t>O </a:t>
            </a:r>
            <a:r>
              <a:rPr lang="pt-BR" b="1" dirty="0"/>
              <a:t>leave-p-out</a:t>
            </a:r>
            <a:r>
              <a:rPr lang="pt-BR" dirty="0"/>
              <a:t> dá indicações mais claras de qual ordem </a:t>
            </a:r>
            <a:r>
              <a:rPr lang="pt-BR" dirty="0" smtClean="0"/>
              <a:t>usar, </a:t>
            </a:r>
            <a:r>
              <a:rPr lang="pt-BR" dirty="0"/>
              <a:t>pois usa um maior número de pares </a:t>
            </a:r>
            <a:r>
              <a:rPr lang="pt-BR" dirty="0" smtClean="0"/>
              <a:t>treinamento/validação, </a:t>
            </a:r>
            <a:r>
              <a:rPr lang="pt-BR" dirty="0"/>
              <a:t>aumentando a confiabilidade </a:t>
            </a:r>
            <a:r>
              <a:rPr lang="pt-BR" dirty="0" smtClean="0"/>
              <a:t>da média e do </a:t>
            </a:r>
            <a:r>
              <a:rPr lang="pt-BR" dirty="0"/>
              <a:t>desvio </a:t>
            </a:r>
            <a:r>
              <a:rPr lang="pt-BR" dirty="0" smtClean="0"/>
              <a:t>padrão do MSE.</a:t>
            </a:r>
            <a:endParaRPr lang="pt-BR" dirty="0"/>
          </a:p>
          <a:p>
            <a:r>
              <a:rPr lang="pt-BR" dirty="0"/>
              <a:t>Porém, </a:t>
            </a:r>
            <a:r>
              <a:rPr lang="pt-BR" dirty="0" smtClean="0"/>
              <a:t>ele é </a:t>
            </a:r>
            <a:r>
              <a:rPr lang="pt-BR" dirty="0"/>
              <a:t>bastante custoso em relação ao tempo necessário para se executá-lo, mesmo com uma base de 100 amostras </a:t>
            </a:r>
            <a:r>
              <a:rPr lang="pt-BR" dirty="0" smtClean="0"/>
              <a:t>leva-se </a:t>
            </a:r>
            <a:r>
              <a:rPr lang="pt-BR" dirty="0"/>
              <a:t>mais de </a:t>
            </a:r>
            <a:r>
              <a:rPr lang="pt-BR" dirty="0" smtClean="0"/>
              <a:t>13 minutos!</a:t>
            </a:r>
            <a:endParaRPr lang="pt-BR" dirty="0"/>
          </a:p>
          <a:p>
            <a:r>
              <a:rPr lang="pt-BR" dirty="0"/>
              <a:t>Portanto, </a:t>
            </a:r>
            <a:r>
              <a:rPr lang="pt-BR" dirty="0" smtClean="0"/>
              <a:t>deve-se utilizá-lo </a:t>
            </a:r>
            <a:r>
              <a:rPr lang="pt-BR" dirty="0"/>
              <a:t>com </a:t>
            </a:r>
            <a:r>
              <a:rPr lang="pt-BR" b="1" dirty="0"/>
              <a:t>bases relativamente pequenas</a:t>
            </a:r>
            <a:r>
              <a:rPr lang="pt-BR" dirty="0"/>
              <a:t>.</a:t>
            </a:r>
          </a:p>
          <a:p>
            <a:r>
              <a:rPr lang="pt-BR" dirty="0"/>
              <a:t>Para bases maiores, o </a:t>
            </a:r>
            <a:r>
              <a:rPr lang="pt-BR" b="1" dirty="0"/>
              <a:t>k-fold</a:t>
            </a:r>
            <a:r>
              <a:rPr lang="pt-BR" dirty="0"/>
              <a:t> é uma opção melhor e mais eficiente do que o </a:t>
            </a:r>
            <a:r>
              <a:rPr lang="pt-BR" b="1" dirty="0"/>
              <a:t>holdout</a:t>
            </a:r>
            <a:r>
              <a:rPr lang="pt-BR" dirty="0"/>
              <a:t>.</a:t>
            </a:r>
          </a:p>
          <a:p>
            <a:r>
              <a:rPr lang="pt-BR" dirty="0" smtClean="0"/>
              <a:t>Para bases muito grandes, o </a:t>
            </a:r>
            <a:r>
              <a:rPr lang="pt-BR" b="1" dirty="0" smtClean="0"/>
              <a:t>holdout</a:t>
            </a:r>
            <a:r>
              <a:rPr lang="pt-BR" dirty="0" smtClean="0"/>
              <a:t> já daria boas indicações sobre qual ordem utilizar.</a:t>
            </a:r>
          </a:p>
        </p:txBody>
      </p:sp>
      <p:sp>
        <p:nvSpPr>
          <p:cNvPr id="4" name="Rectangle 3"/>
          <p:cNvSpPr/>
          <p:nvPr/>
        </p:nvSpPr>
        <p:spPr>
          <a:xfrm>
            <a:off x="7414555" y="6384572"/>
            <a:ext cx="4099264" cy="338554"/>
          </a:xfrm>
          <a:prstGeom prst="rect">
            <a:avLst/>
          </a:prstGeom>
        </p:spPr>
        <p:txBody>
          <a:bodyPr wrap="none">
            <a:spAutoFit/>
          </a:bodyPr>
          <a:lstStyle/>
          <a:p>
            <a:r>
              <a:rPr lang="pt-BR" sz="1600" dirty="0">
                <a:solidFill>
                  <a:srgbClr val="00B0F0"/>
                </a:solidFill>
              </a:rPr>
              <a:t>Exemplo: validacao_cruzada_base_maior.ipynb</a:t>
            </a:r>
          </a:p>
        </p:txBody>
      </p:sp>
    </p:spTree>
    <p:extLst>
      <p:ext uri="{BB962C8B-B14F-4D97-AF65-F5344CB8AC3E}">
        <p14:creationId xmlns:p14="http://schemas.microsoft.com/office/powerpoint/2010/main" val="219962871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Qual ordem escolher para o modelo?</a:t>
            </a:r>
          </a:p>
        </p:txBody>
      </p:sp>
      <p:sp>
        <p:nvSpPr>
          <p:cNvPr id="3" name="Content Placeholder 2"/>
          <p:cNvSpPr>
            <a:spLocks noGrp="1"/>
          </p:cNvSpPr>
          <p:nvPr>
            <p:ph idx="1"/>
          </p:nvPr>
        </p:nvSpPr>
        <p:spPr>
          <a:xfrm>
            <a:off x="838200" y="1690688"/>
            <a:ext cx="7205663" cy="5167312"/>
          </a:xfrm>
        </p:spPr>
        <p:txBody>
          <a:bodyPr>
            <a:normAutofit fontScale="92500" lnSpcReduction="10000"/>
          </a:bodyPr>
          <a:lstStyle/>
          <a:p>
            <a:r>
              <a:rPr lang="pt-BR" dirty="0"/>
              <a:t>E se os </a:t>
            </a:r>
            <a:r>
              <a:rPr lang="pt-BR" dirty="0" smtClean="0"/>
              <a:t>erros de treinamento e validação </a:t>
            </a:r>
            <a:r>
              <a:rPr lang="pt-BR" dirty="0"/>
              <a:t>são </a:t>
            </a:r>
            <a:r>
              <a:rPr lang="pt-BR" dirty="0" smtClean="0"/>
              <a:t>pequenos, similares e praticamente constantes para várias ordens de polinômio?</a:t>
            </a:r>
            <a:endParaRPr lang="pt-BR" dirty="0"/>
          </a:p>
          <a:p>
            <a:r>
              <a:rPr lang="pt-BR" dirty="0"/>
              <a:t>Uma resposta é usar o princípio da </a:t>
            </a:r>
            <a:r>
              <a:rPr lang="pt-BR" b="1" i="1" dirty="0"/>
              <a:t>navalha de Occam</a:t>
            </a:r>
            <a:r>
              <a:rPr lang="pt-BR" i="1" dirty="0"/>
              <a:t>.</a:t>
            </a:r>
            <a:endParaRPr lang="pt-BR" dirty="0"/>
          </a:p>
          <a:p>
            <a:r>
              <a:rPr lang="pt-BR" dirty="0"/>
              <a:t>A </a:t>
            </a:r>
            <a:r>
              <a:rPr lang="pt-BR" b="1" i="1" dirty="0"/>
              <a:t>navalha de Occam </a:t>
            </a:r>
            <a:r>
              <a:rPr lang="pt-BR" dirty="0" smtClean="0"/>
              <a:t>é um </a:t>
            </a:r>
            <a:r>
              <a:rPr lang="pt-BR" b="1" i="1" dirty="0"/>
              <a:t>princípio </a:t>
            </a:r>
            <a:r>
              <a:rPr lang="pt-BR" b="1" i="1" dirty="0" smtClean="0"/>
              <a:t>lógico </a:t>
            </a:r>
            <a:r>
              <a:rPr lang="pt-BR" dirty="0" smtClean="0"/>
              <a:t>que postula </a:t>
            </a:r>
            <a:r>
              <a:rPr lang="pt-BR" dirty="0"/>
              <a:t>que </a:t>
            </a:r>
            <a:r>
              <a:rPr lang="pt-BR" dirty="0" smtClean="0"/>
              <a:t>entre </a:t>
            </a:r>
            <a:r>
              <a:rPr lang="pt-BR" dirty="0"/>
              <a:t>múltiplas explicações adequadas e possíveis para o mesmo conjunto de fatos, deve-se optar pela mais simples </a:t>
            </a:r>
            <a:r>
              <a:rPr lang="pt-BR" dirty="0" smtClean="0"/>
              <a:t>delas.</a:t>
            </a:r>
          </a:p>
          <a:p>
            <a:r>
              <a:rPr lang="pt-BR" dirty="0" smtClean="0"/>
              <a:t>Ou seja</a:t>
            </a:r>
            <a:r>
              <a:rPr lang="pt-BR" dirty="0"/>
              <a:t>, deve-se preferir explicações mais simples às mais complicadas</a:t>
            </a:r>
            <a:r>
              <a:rPr lang="pt-BR" dirty="0" smtClean="0"/>
              <a:t>.</a:t>
            </a:r>
            <a:endParaRPr lang="pt-BR" dirty="0"/>
          </a:p>
          <a:p>
            <a:r>
              <a:rPr lang="pt-BR" dirty="0" smtClean="0"/>
              <a:t>Portanto</a:t>
            </a:r>
            <a:r>
              <a:rPr lang="pt-BR" dirty="0"/>
              <a:t>, escolhemos modelos usando a </a:t>
            </a:r>
            <a:r>
              <a:rPr lang="pt-BR" b="1" dirty="0"/>
              <a:t>navalha de Occam</a:t>
            </a:r>
            <a:r>
              <a:rPr lang="pt-BR" dirty="0"/>
              <a:t>: escolhemos </a:t>
            </a:r>
            <a:r>
              <a:rPr lang="pt-BR" dirty="0" smtClean="0"/>
              <a:t>a </a:t>
            </a:r>
            <a:r>
              <a:rPr lang="pt-BR" b="1" i="1" dirty="0" smtClean="0"/>
              <a:t>função</a:t>
            </a:r>
            <a:r>
              <a:rPr lang="pt-BR" dirty="0" smtClean="0"/>
              <a:t> </a:t>
            </a:r>
            <a:r>
              <a:rPr lang="pt-BR" b="1" i="1" dirty="0"/>
              <a:t>hipótese</a:t>
            </a:r>
            <a:r>
              <a:rPr lang="pt-BR" dirty="0"/>
              <a:t> menos complexa que se ajusta bem aos dados.</a:t>
            </a:r>
          </a:p>
        </p:txBody>
      </p:sp>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l="1128" t="10634" r="8507"/>
          <a:stretch/>
        </p:blipFill>
        <p:spPr>
          <a:xfrm>
            <a:off x="8238944" y="1528546"/>
            <a:ext cx="3895904" cy="2568581"/>
          </a:xfrm>
          <a:prstGeom prst="rect">
            <a:avLst/>
          </a:prstGeom>
        </p:spPr>
      </p:pic>
      <p:sp>
        <p:nvSpPr>
          <p:cNvPr id="5" name="Rectangle 4"/>
          <p:cNvSpPr/>
          <p:nvPr/>
        </p:nvSpPr>
        <p:spPr>
          <a:xfrm>
            <a:off x="8043863" y="4232063"/>
            <a:ext cx="4090985" cy="2308324"/>
          </a:xfrm>
          <a:prstGeom prst="rect">
            <a:avLst/>
          </a:prstGeom>
        </p:spPr>
        <p:txBody>
          <a:bodyPr wrap="square">
            <a:spAutoFit/>
          </a:bodyPr>
          <a:lstStyle/>
          <a:p>
            <a:pPr marL="285750" indent="-285750">
              <a:buFont typeface="Arial" panose="020B0604020202020204" pitchFamily="34" charset="0"/>
              <a:buChar char="•"/>
            </a:pPr>
            <a:r>
              <a:rPr lang="pt-BR" dirty="0" smtClean="0"/>
              <a:t>Mesma </a:t>
            </a:r>
            <a:r>
              <a:rPr lang="pt-BR" dirty="0"/>
              <a:t>função observável </a:t>
            </a:r>
            <a:r>
              <a:rPr lang="pt-BR" dirty="0" smtClean="0"/>
              <a:t>dos exemplos anteriores.</a:t>
            </a:r>
          </a:p>
          <a:p>
            <a:pPr marL="285750" indent="-285750">
              <a:buFont typeface="Arial" panose="020B0604020202020204" pitchFamily="34" charset="0"/>
              <a:buChar char="•"/>
            </a:pPr>
            <a:r>
              <a:rPr lang="pt-BR" dirty="0" smtClean="0"/>
              <a:t>Base de dados com </a:t>
            </a:r>
            <a:r>
              <a:rPr lang="pt-BR" b="1" dirty="0" smtClean="0"/>
              <a:t>10000 exemplos</a:t>
            </a:r>
            <a:r>
              <a:rPr lang="pt-BR" dirty="0" smtClean="0"/>
              <a:t>.</a:t>
            </a:r>
          </a:p>
          <a:p>
            <a:pPr marL="285750" indent="-285750">
              <a:buFont typeface="Arial" panose="020B0604020202020204" pitchFamily="34" charset="0"/>
              <a:buChar char="•"/>
            </a:pPr>
            <a:r>
              <a:rPr lang="pt-BR" dirty="0" smtClean="0"/>
              <a:t>Holdout com 30% para validação.</a:t>
            </a:r>
          </a:p>
          <a:p>
            <a:pPr marL="285750" indent="-285750">
              <a:buFont typeface="Arial" panose="020B0604020202020204" pitchFamily="34" charset="0"/>
              <a:buChar char="•"/>
            </a:pPr>
            <a:r>
              <a:rPr lang="pt-BR" dirty="0" smtClean="0"/>
              <a:t>Vejam que teoricamente, qualquer ordem maior ou igual a 2 já seria uma boa escolha.</a:t>
            </a:r>
          </a:p>
          <a:p>
            <a:pPr marL="285750" indent="-285750">
              <a:buFont typeface="Arial" panose="020B0604020202020204" pitchFamily="34" charset="0"/>
              <a:buChar char="•"/>
            </a:pPr>
            <a:r>
              <a:rPr lang="pt-BR" b="1" dirty="0" smtClean="0">
                <a:solidFill>
                  <a:srgbClr val="FF0000"/>
                </a:solidFill>
              </a:rPr>
              <a:t>Qual ordem escolher?</a:t>
            </a:r>
          </a:p>
        </p:txBody>
      </p:sp>
    </p:spTree>
    <p:extLst>
      <p:ext uri="{BB962C8B-B14F-4D97-AF65-F5344CB8AC3E}">
        <p14:creationId xmlns:p14="http://schemas.microsoft.com/office/powerpoint/2010/main" val="66226453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Curvas de Aprendizado</a:t>
            </a:r>
          </a:p>
        </p:txBody>
      </p:sp>
      <p:sp>
        <p:nvSpPr>
          <p:cNvPr id="3" name="Content Placeholder 2"/>
          <p:cNvSpPr>
            <a:spLocks noGrp="1"/>
          </p:cNvSpPr>
          <p:nvPr>
            <p:ph idx="1"/>
          </p:nvPr>
        </p:nvSpPr>
        <p:spPr>
          <a:xfrm>
            <a:off x="838199" y="1825624"/>
            <a:ext cx="11079997" cy="4807651"/>
          </a:xfrm>
        </p:spPr>
        <p:txBody>
          <a:bodyPr>
            <a:normAutofit/>
          </a:bodyPr>
          <a:lstStyle/>
          <a:p>
            <a:r>
              <a:rPr lang="pt-BR" b="1" dirty="0" smtClean="0"/>
              <a:t>Curvas </a:t>
            </a:r>
            <a:r>
              <a:rPr lang="pt-BR" b="1" dirty="0"/>
              <a:t>de aprendizado</a:t>
            </a:r>
            <a:r>
              <a:rPr lang="pt-BR" dirty="0"/>
              <a:t>: são gráficos que </a:t>
            </a:r>
            <a:r>
              <a:rPr lang="pt-BR" dirty="0" smtClean="0"/>
              <a:t>comparam o </a:t>
            </a:r>
            <a:r>
              <a:rPr lang="pt-BR" dirty="0"/>
              <a:t>desempenho do modelo no conjunto de treinamento e no conjunto de validação em função do tamanho do conjunto de treinamento</a:t>
            </a:r>
            <a:r>
              <a:rPr lang="pt-BR" dirty="0" smtClean="0"/>
              <a:t>.</a:t>
            </a:r>
          </a:p>
          <a:p>
            <a:pPr lvl="1">
              <a:buFont typeface="Wingdings" panose="05000000000000000000" pitchFamily="2" charset="2"/>
              <a:buChar char="§"/>
            </a:pPr>
            <a:r>
              <a:rPr lang="pt-BR" dirty="0" smtClean="0"/>
              <a:t>Tamanho do conjunto de validação permanece constante.</a:t>
            </a:r>
            <a:endParaRPr lang="pt-BR" dirty="0"/>
          </a:p>
          <a:p>
            <a:pPr lvl="1">
              <a:buFont typeface="Wingdings" panose="05000000000000000000" pitchFamily="2" charset="2"/>
              <a:buChar char="§"/>
            </a:pPr>
            <a:r>
              <a:rPr lang="pt-BR" dirty="0"/>
              <a:t>Caso </a:t>
            </a:r>
            <a:r>
              <a:rPr lang="pt-BR" dirty="0" smtClean="0"/>
              <a:t>não tenhamos </a:t>
            </a:r>
            <a:r>
              <a:rPr lang="pt-BR" dirty="0"/>
              <a:t>dois conjuntos, treinamento e validação, normalmente se divide a base original em 70 a 80% para treinamento e 30 a 20% para validação</a:t>
            </a:r>
            <a:r>
              <a:rPr lang="pt-BR" dirty="0" smtClean="0"/>
              <a:t>.</a:t>
            </a:r>
          </a:p>
          <a:p>
            <a:r>
              <a:rPr lang="pt-BR" dirty="0" smtClean="0"/>
              <a:t>Essa comparação normalmente </a:t>
            </a:r>
            <a:r>
              <a:rPr lang="pt-BR" dirty="0"/>
              <a:t>é usada </a:t>
            </a:r>
            <a:r>
              <a:rPr lang="pt-BR" dirty="0" smtClean="0"/>
              <a:t>para avaliar:</a:t>
            </a:r>
          </a:p>
          <a:p>
            <a:pPr lvl="1">
              <a:buFont typeface="Wingdings" panose="05000000000000000000" pitchFamily="2" charset="2"/>
              <a:buChar char="§"/>
            </a:pPr>
            <a:r>
              <a:rPr lang="pt-BR" dirty="0" smtClean="0"/>
              <a:t>Qual </a:t>
            </a:r>
            <a:r>
              <a:rPr lang="pt-BR" dirty="0"/>
              <a:t>é </a:t>
            </a:r>
            <a:r>
              <a:rPr lang="pt-BR" dirty="0" smtClean="0"/>
              <a:t>o melhor nível de complexidade (no caso de polinômios, sua ordem) um modelo deve ter. </a:t>
            </a:r>
            <a:r>
              <a:rPr lang="pt-BR" dirty="0"/>
              <a:t>Em outras palavras, </a:t>
            </a:r>
            <a:r>
              <a:rPr lang="pt-BR" dirty="0" smtClean="0"/>
              <a:t>avalia-se se o modelo é </a:t>
            </a:r>
            <a:r>
              <a:rPr lang="pt-BR" dirty="0"/>
              <a:t>mais sensível ao erro </a:t>
            </a:r>
            <a:r>
              <a:rPr lang="pt-BR" dirty="0" smtClean="0"/>
              <a:t>de variância (sobreajuste) ou ao </a:t>
            </a:r>
            <a:r>
              <a:rPr lang="pt-BR" dirty="0"/>
              <a:t>erro </a:t>
            </a:r>
            <a:r>
              <a:rPr lang="pt-BR" dirty="0" smtClean="0"/>
              <a:t>de viés (subajuste).</a:t>
            </a:r>
          </a:p>
          <a:p>
            <a:pPr lvl="1">
              <a:buFont typeface="Wingdings" panose="05000000000000000000" pitchFamily="2" charset="2"/>
              <a:buChar char="§"/>
            </a:pPr>
            <a:r>
              <a:rPr lang="pt-BR" dirty="0" smtClean="0"/>
              <a:t>O quanto </a:t>
            </a:r>
            <a:r>
              <a:rPr lang="pt-BR" dirty="0"/>
              <a:t>o </a:t>
            </a:r>
            <a:r>
              <a:rPr lang="pt-BR" dirty="0" smtClean="0"/>
              <a:t>modelo se </a:t>
            </a:r>
            <a:r>
              <a:rPr lang="pt-BR" dirty="0"/>
              <a:t>beneficia de mais dados (por exemplo, </a:t>
            </a:r>
            <a:r>
              <a:rPr lang="pt-BR" dirty="0" smtClean="0"/>
              <a:t>se temos </a:t>
            </a:r>
            <a:r>
              <a:rPr lang="pt-BR" dirty="0"/>
              <a:t>"dados suficientes" ou </a:t>
            </a:r>
            <a:r>
              <a:rPr lang="pt-BR" dirty="0" smtClean="0"/>
              <a:t>se o desempenho modelo ficará </a:t>
            </a:r>
            <a:r>
              <a:rPr lang="pt-BR" dirty="0"/>
              <a:t>melhor se usado de forma online).</a:t>
            </a:r>
          </a:p>
          <a:p>
            <a:endParaRPr lang="pt-BR" dirty="0"/>
          </a:p>
        </p:txBody>
      </p:sp>
    </p:spTree>
    <p:extLst>
      <p:ext uri="{BB962C8B-B14F-4D97-AF65-F5344CB8AC3E}">
        <p14:creationId xmlns:p14="http://schemas.microsoft.com/office/powerpoint/2010/main" val="175086275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Curvas de Aprendizado: Exemplo</a:t>
            </a:r>
          </a:p>
        </p:txBody>
      </p:sp>
      <p:pic>
        <p:nvPicPr>
          <p:cNvPr id="5" name="Picture 4"/>
          <p:cNvPicPr>
            <a:picLocks noChangeAspect="1"/>
          </p:cNvPicPr>
          <p:nvPr/>
        </p:nvPicPr>
        <p:blipFill rotWithShape="1">
          <a:blip r:embed="rId2" cstate="print">
            <a:extLst>
              <a:ext uri="{28A0092B-C50C-407E-A947-70E740481C1C}">
                <a14:useLocalDpi xmlns:a14="http://schemas.microsoft.com/office/drawing/2010/main" val="0"/>
              </a:ext>
            </a:extLst>
          </a:blip>
          <a:srcRect l="1973" t="10777" r="9048" b="2284"/>
          <a:stretch/>
        </p:blipFill>
        <p:spPr>
          <a:xfrm>
            <a:off x="4610085" y="1511559"/>
            <a:ext cx="2971829" cy="2903669"/>
          </a:xfrm>
          <a:prstGeom prst="rect">
            <a:avLst/>
          </a:prstGeom>
        </p:spPr>
      </p:pic>
      <p:sp>
        <p:nvSpPr>
          <p:cNvPr id="6" name="Content Placeholder 2"/>
          <p:cNvSpPr>
            <a:spLocks noGrp="1"/>
          </p:cNvSpPr>
          <p:nvPr>
            <p:ph idx="1"/>
          </p:nvPr>
        </p:nvSpPr>
        <p:spPr>
          <a:xfrm>
            <a:off x="838200" y="4415228"/>
            <a:ext cx="10515600" cy="2041556"/>
          </a:xfrm>
        </p:spPr>
        <p:txBody>
          <a:bodyPr/>
          <a:lstStyle/>
          <a:p>
            <a:r>
              <a:rPr lang="pt-BR" dirty="0"/>
              <a:t>Caso não conhecêssemos o </a:t>
            </a:r>
            <a:r>
              <a:rPr lang="pt-BR" b="1" i="1" dirty="0"/>
              <a:t>mapeamento verdadeiro</a:t>
            </a:r>
            <a:r>
              <a:rPr lang="pt-BR" dirty="0"/>
              <a:t> dos dados ruidosos da figura, qual ordem de polinômio melhor aproximaria o </a:t>
            </a:r>
            <a:r>
              <a:rPr lang="pt-BR" b="1" i="1" dirty="0"/>
              <a:t>mapeamento verdadeiro</a:t>
            </a:r>
            <a:r>
              <a:rPr lang="pt-BR" dirty="0"/>
              <a:t>?</a:t>
            </a:r>
          </a:p>
        </p:txBody>
      </p:sp>
    </p:spTree>
    <p:extLst>
      <p:ext uri="{BB962C8B-B14F-4D97-AF65-F5344CB8AC3E}">
        <p14:creationId xmlns:p14="http://schemas.microsoft.com/office/powerpoint/2010/main" val="116354795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02869"/>
            <a:ext cx="10769600" cy="679229"/>
          </a:xfrm>
        </p:spPr>
        <p:txBody>
          <a:bodyPr>
            <a:normAutofit fontScale="90000"/>
          </a:bodyPr>
          <a:lstStyle/>
          <a:p>
            <a:r>
              <a:rPr lang="pt-BR" dirty="0"/>
              <a:t>Curvas de Aprendizado: Polinômio de ordem 1</a:t>
            </a:r>
          </a:p>
        </p:txBody>
      </p:sp>
      <p:sp>
        <p:nvSpPr>
          <p:cNvPr id="3" name="Content Placeholder 2"/>
          <p:cNvSpPr>
            <a:spLocks noGrp="1"/>
          </p:cNvSpPr>
          <p:nvPr>
            <p:ph idx="1"/>
          </p:nvPr>
        </p:nvSpPr>
        <p:spPr>
          <a:xfrm>
            <a:off x="838200" y="3521122"/>
            <a:ext cx="11125200" cy="3336877"/>
          </a:xfrm>
        </p:spPr>
        <p:txBody>
          <a:bodyPr>
            <a:normAutofit fontScale="85000" lnSpcReduction="20000"/>
          </a:bodyPr>
          <a:lstStyle/>
          <a:p>
            <a:r>
              <a:rPr lang="pt-BR" dirty="0"/>
              <a:t>Com 1 ou 2 exemplos no conjunto de treinamento, </a:t>
            </a:r>
            <a:r>
              <a:rPr lang="pt-BR" dirty="0" smtClean="0"/>
              <a:t>o modelo </a:t>
            </a:r>
            <a:r>
              <a:rPr lang="pt-BR" dirty="0"/>
              <a:t>se ajusta perfeitamente (reta), porém, conforme </a:t>
            </a:r>
            <a:r>
              <a:rPr lang="pt-BR" dirty="0" smtClean="0"/>
              <a:t>o número de </a:t>
            </a:r>
            <a:r>
              <a:rPr lang="pt-BR" dirty="0"/>
              <a:t>exemplos </a:t>
            </a:r>
            <a:r>
              <a:rPr lang="pt-BR" dirty="0" smtClean="0"/>
              <a:t>aumenta, </a:t>
            </a:r>
            <a:r>
              <a:rPr lang="pt-BR" dirty="0"/>
              <a:t>é impossível para ele se ajustar (dados não-lineares e ruído).</a:t>
            </a:r>
          </a:p>
          <a:p>
            <a:r>
              <a:rPr lang="pt-BR" dirty="0"/>
              <a:t>Erro nos exemplos de treinamento aumenta até atingir um platô e não diminui mesmo com o aumento do conjunto de </a:t>
            </a:r>
            <a:r>
              <a:rPr lang="pt-BR" dirty="0" smtClean="0"/>
              <a:t>treinamento, pois o modelo não </a:t>
            </a:r>
            <a:r>
              <a:rPr lang="pt-BR" dirty="0"/>
              <a:t>tem flexibilidade.</a:t>
            </a:r>
          </a:p>
          <a:p>
            <a:r>
              <a:rPr lang="pt-BR" dirty="0"/>
              <a:t>Erro de validação é alto quando </a:t>
            </a:r>
            <a:r>
              <a:rPr lang="pt-BR" dirty="0" smtClean="0"/>
              <a:t>o modelo </a:t>
            </a:r>
            <a:r>
              <a:rPr lang="pt-BR" dirty="0"/>
              <a:t>é treinado com poucos exemplos, porém, diminui conforme ele aumenta, terminando em um </a:t>
            </a:r>
            <a:r>
              <a:rPr lang="pt-BR" dirty="0" smtClean="0"/>
              <a:t>platô </a:t>
            </a:r>
            <a:r>
              <a:rPr lang="pt-BR" dirty="0"/>
              <a:t>próximo do erro de treinamento.</a:t>
            </a:r>
          </a:p>
          <a:p>
            <a:r>
              <a:rPr lang="pt-BR" dirty="0"/>
              <a:t>Essas curvas são típicas de um modelo que está </a:t>
            </a:r>
            <a:r>
              <a:rPr lang="pt-BR" b="1" i="1" dirty="0" smtClean="0"/>
              <a:t>subajustando</a:t>
            </a:r>
            <a:r>
              <a:rPr lang="pt-BR" dirty="0"/>
              <a:t>.</a:t>
            </a:r>
          </a:p>
          <a:p>
            <a:r>
              <a:rPr lang="pt-BR" b="1" dirty="0"/>
              <a:t>O que </a:t>
            </a:r>
            <a:r>
              <a:rPr lang="pt-BR" b="1" dirty="0" smtClean="0"/>
              <a:t>fazer?</a:t>
            </a:r>
            <a:r>
              <a:rPr lang="pt-BR" dirty="0" smtClean="0"/>
              <a:t> Aumentar a ordem </a:t>
            </a:r>
            <a:r>
              <a:rPr lang="pt-BR" dirty="0"/>
              <a:t>do </a:t>
            </a:r>
            <a:r>
              <a:rPr lang="pt-BR" dirty="0" smtClean="0"/>
              <a:t>modelo.</a:t>
            </a:r>
            <a:endParaRPr lang="pt-BR" dirty="0"/>
          </a:p>
        </p:txBody>
      </p:sp>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l="9000" t="6227" r="9591" b="2136"/>
          <a:stretch/>
        </p:blipFill>
        <p:spPr>
          <a:xfrm>
            <a:off x="2302625" y="1027882"/>
            <a:ext cx="8196349" cy="2306512"/>
          </a:xfrm>
          <a:prstGeom prst="rect">
            <a:avLst/>
          </a:prstGeom>
        </p:spPr>
      </p:pic>
      <p:sp>
        <p:nvSpPr>
          <p:cNvPr id="5" name="Rectangle 4"/>
          <p:cNvSpPr/>
          <p:nvPr/>
        </p:nvSpPr>
        <p:spPr>
          <a:xfrm>
            <a:off x="8261445" y="6387069"/>
            <a:ext cx="3930555" cy="369332"/>
          </a:xfrm>
          <a:prstGeom prst="rect">
            <a:avLst/>
          </a:prstGeom>
        </p:spPr>
        <p:txBody>
          <a:bodyPr wrap="square">
            <a:spAutoFit/>
          </a:bodyPr>
          <a:lstStyle/>
          <a:p>
            <a:r>
              <a:rPr lang="pt-BR" dirty="0">
                <a:solidFill>
                  <a:srgbClr val="00B0F0"/>
                </a:solidFill>
              </a:rPr>
              <a:t>Exemplo: </a:t>
            </a:r>
            <a:r>
              <a:rPr lang="pt-BR" dirty="0" smtClean="0">
                <a:solidFill>
                  <a:srgbClr val="00B0F0"/>
                </a:solidFill>
              </a:rPr>
              <a:t>curvas_de_aprendizado.ipynb</a:t>
            </a:r>
            <a:endParaRPr lang="pt-BR" dirty="0">
              <a:solidFill>
                <a:srgbClr val="00B0F0"/>
              </a:solidFill>
            </a:endParaRPr>
          </a:p>
        </p:txBody>
      </p:sp>
      <p:sp>
        <p:nvSpPr>
          <p:cNvPr id="6" name="Rectangle 5"/>
          <p:cNvSpPr/>
          <p:nvPr/>
        </p:nvSpPr>
        <p:spPr>
          <a:xfrm>
            <a:off x="2228850" y="952500"/>
            <a:ext cx="2803668" cy="240236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68953250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1925"/>
            <a:ext cx="11125200" cy="766989"/>
          </a:xfrm>
        </p:spPr>
        <p:txBody>
          <a:bodyPr/>
          <a:lstStyle/>
          <a:p>
            <a:r>
              <a:rPr lang="pt-BR" dirty="0"/>
              <a:t>Curvas de Aprendizado: Polinômio de ordem 20</a:t>
            </a:r>
          </a:p>
        </p:txBody>
      </p:sp>
      <p:sp>
        <p:nvSpPr>
          <p:cNvPr id="3" name="Content Placeholder 2"/>
          <p:cNvSpPr>
            <a:spLocks noGrp="1"/>
          </p:cNvSpPr>
          <p:nvPr>
            <p:ph idx="1"/>
          </p:nvPr>
        </p:nvSpPr>
        <p:spPr>
          <a:xfrm>
            <a:off x="838200" y="3509913"/>
            <a:ext cx="11125200" cy="3196381"/>
          </a:xfrm>
        </p:spPr>
        <p:txBody>
          <a:bodyPr>
            <a:normAutofit fontScale="85000" lnSpcReduction="20000"/>
          </a:bodyPr>
          <a:lstStyle/>
          <a:p>
            <a:r>
              <a:rPr lang="pt-BR" dirty="0"/>
              <a:t>O erro de treinamento é menor do que com o modelo com polinômio de ordem 1.</a:t>
            </a:r>
          </a:p>
          <a:p>
            <a:r>
              <a:rPr lang="pt-BR" dirty="0" smtClean="0"/>
              <a:t>Porém, há </a:t>
            </a:r>
            <a:r>
              <a:rPr lang="pt-BR" dirty="0"/>
              <a:t>uma diferença </a:t>
            </a:r>
            <a:r>
              <a:rPr lang="pt-BR" dirty="0" smtClean="0"/>
              <a:t>considerável entre </a:t>
            </a:r>
            <a:r>
              <a:rPr lang="pt-BR" dirty="0"/>
              <a:t>as curvas do erro de treinamento e validação. </a:t>
            </a:r>
          </a:p>
          <a:p>
            <a:r>
              <a:rPr lang="pt-BR" dirty="0"/>
              <a:t>Isso significa que o modelo tem um desempenho melhor </a:t>
            </a:r>
            <a:r>
              <a:rPr lang="pt-BR" dirty="0" smtClean="0"/>
              <a:t>no conjunto de </a:t>
            </a:r>
            <a:r>
              <a:rPr lang="pt-BR" dirty="0"/>
              <a:t>treinamento do que </a:t>
            </a:r>
            <a:r>
              <a:rPr lang="pt-BR" dirty="0" smtClean="0"/>
              <a:t>no conjunto de </a:t>
            </a:r>
            <a:r>
              <a:rPr lang="pt-BR" dirty="0"/>
              <a:t>validação, indicando que o modelo está </a:t>
            </a:r>
            <a:r>
              <a:rPr lang="pt-BR" b="1" i="1" dirty="0" smtClean="0"/>
              <a:t>sobreajustando</a:t>
            </a:r>
            <a:r>
              <a:rPr lang="pt-BR" dirty="0"/>
              <a:t>.</a:t>
            </a:r>
          </a:p>
          <a:p>
            <a:r>
              <a:rPr lang="pt-BR" dirty="0"/>
              <a:t>A performance do modelo melhora caso o conjunto de treinamento seja </a:t>
            </a:r>
            <a:r>
              <a:rPr lang="pt-BR" dirty="0" smtClean="0"/>
              <a:t>aumentado.</a:t>
            </a:r>
          </a:p>
          <a:p>
            <a:r>
              <a:rPr lang="pt-BR" dirty="0"/>
              <a:t>Com </a:t>
            </a:r>
            <a:r>
              <a:rPr lang="pt-BR" dirty="0" smtClean="0"/>
              <a:t>um conjunto </a:t>
            </a:r>
            <a:r>
              <a:rPr lang="pt-BR" dirty="0"/>
              <a:t>maior, a tendência é que ambos os erros </a:t>
            </a:r>
            <a:r>
              <a:rPr lang="pt-BR" dirty="0" smtClean="0"/>
              <a:t>convirjam para o MSE mínimo.</a:t>
            </a:r>
          </a:p>
          <a:p>
            <a:r>
              <a:rPr lang="pt-BR" b="1" dirty="0" smtClean="0"/>
              <a:t>O </a:t>
            </a:r>
            <a:r>
              <a:rPr lang="pt-BR" b="1" dirty="0"/>
              <a:t>que </a:t>
            </a:r>
            <a:r>
              <a:rPr lang="pt-BR" b="1" dirty="0" smtClean="0"/>
              <a:t>fazer?</a:t>
            </a:r>
            <a:r>
              <a:rPr lang="pt-BR" dirty="0" smtClean="0"/>
              <a:t> Diminuir a ordem </a:t>
            </a:r>
            <a:r>
              <a:rPr lang="pt-BR" dirty="0"/>
              <a:t>do modelo ou aumentar </a:t>
            </a:r>
            <a:r>
              <a:rPr lang="pt-BR" dirty="0" smtClean="0"/>
              <a:t>o conjunto </a:t>
            </a:r>
            <a:r>
              <a:rPr lang="pt-BR" dirty="0"/>
              <a:t>de treinamento</a:t>
            </a:r>
            <a:r>
              <a:rPr lang="pt-BR" dirty="0" smtClean="0"/>
              <a:t>.</a:t>
            </a:r>
            <a:endParaRPr lang="pt-BR" dirty="0"/>
          </a:p>
        </p:txBody>
      </p:sp>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l="9000" t="6227" r="9591" b="2136"/>
          <a:stretch/>
        </p:blipFill>
        <p:spPr>
          <a:xfrm>
            <a:off x="2062314" y="968629"/>
            <a:ext cx="8196349" cy="2306512"/>
          </a:xfrm>
          <a:prstGeom prst="rect">
            <a:avLst/>
          </a:prstGeom>
        </p:spPr>
      </p:pic>
      <p:sp>
        <p:nvSpPr>
          <p:cNvPr id="5" name="Rectangle 4"/>
          <p:cNvSpPr/>
          <p:nvPr/>
        </p:nvSpPr>
        <p:spPr>
          <a:xfrm>
            <a:off x="8023123" y="6484446"/>
            <a:ext cx="3940277" cy="369332"/>
          </a:xfrm>
          <a:prstGeom prst="rect">
            <a:avLst/>
          </a:prstGeom>
        </p:spPr>
        <p:txBody>
          <a:bodyPr wrap="square">
            <a:spAutoFit/>
          </a:bodyPr>
          <a:lstStyle/>
          <a:p>
            <a:r>
              <a:rPr lang="pt-BR" dirty="0" smtClean="0">
                <a:solidFill>
                  <a:srgbClr val="00B0F0"/>
                </a:solidFill>
              </a:rPr>
              <a:t>Exemplo: curvas_de_aprendizado.ipynb</a:t>
            </a:r>
            <a:endParaRPr lang="pt-BR" dirty="0">
              <a:solidFill>
                <a:srgbClr val="00B0F0"/>
              </a:solidFill>
            </a:endParaRPr>
          </a:p>
        </p:txBody>
      </p:sp>
      <p:sp>
        <p:nvSpPr>
          <p:cNvPr id="6" name="Rectangle 5"/>
          <p:cNvSpPr/>
          <p:nvPr/>
        </p:nvSpPr>
        <p:spPr>
          <a:xfrm>
            <a:off x="7528691" y="968629"/>
            <a:ext cx="2851594" cy="230651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159172031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1926"/>
            <a:ext cx="11125200" cy="760290"/>
          </a:xfrm>
        </p:spPr>
        <p:txBody>
          <a:bodyPr/>
          <a:lstStyle/>
          <a:p>
            <a:r>
              <a:rPr lang="pt-BR" dirty="0"/>
              <a:t>Curvas de Aprendizado: Polinômio de ordem 2</a:t>
            </a:r>
          </a:p>
        </p:txBody>
      </p:sp>
      <p:sp>
        <p:nvSpPr>
          <p:cNvPr id="3" name="Content Placeholder 2"/>
          <p:cNvSpPr>
            <a:spLocks noGrp="1"/>
          </p:cNvSpPr>
          <p:nvPr>
            <p:ph idx="1"/>
          </p:nvPr>
        </p:nvSpPr>
        <p:spPr>
          <a:xfrm>
            <a:off x="838200" y="3524751"/>
            <a:ext cx="11125200" cy="3282450"/>
          </a:xfrm>
        </p:spPr>
        <p:txBody>
          <a:bodyPr>
            <a:normAutofit fontScale="92500" lnSpcReduction="10000"/>
          </a:bodyPr>
          <a:lstStyle/>
          <a:p>
            <a:r>
              <a:rPr lang="pt-BR" dirty="0"/>
              <a:t>A diferença entre os erros diminui com o aumento do conjunto de treinamento se tornando </a:t>
            </a:r>
            <a:r>
              <a:rPr lang="pt-BR" dirty="0" smtClean="0"/>
              <a:t>pequena.</a:t>
            </a:r>
          </a:p>
          <a:p>
            <a:r>
              <a:rPr lang="pt-BR" dirty="0" smtClean="0"/>
              <a:t>Tanto </a:t>
            </a:r>
            <a:r>
              <a:rPr lang="pt-BR" dirty="0"/>
              <a:t>o erro de treinamento quanto o de validação são menores do que com o modelo de regressão linear, i.e., reta.</a:t>
            </a:r>
          </a:p>
          <a:p>
            <a:pPr marL="171450" indent="-171450">
              <a:lnSpc>
                <a:spcPct val="100000"/>
              </a:lnSpc>
              <a:spcBef>
                <a:spcPts val="0"/>
              </a:spcBef>
              <a:defRPr/>
            </a:pPr>
            <a:r>
              <a:rPr lang="pt-BR" dirty="0" smtClean="0"/>
              <a:t>Isso </a:t>
            </a:r>
            <a:r>
              <a:rPr lang="pt-BR" dirty="0"/>
              <a:t>é a indicação de um modelo que está se ajustando bem aos dados de treinamento e é capaz de generalizar bem para os dados de validação.</a:t>
            </a:r>
          </a:p>
          <a:p>
            <a:pPr marL="171450" indent="-171450">
              <a:lnSpc>
                <a:spcPct val="100000"/>
              </a:lnSpc>
              <a:spcBef>
                <a:spcPts val="0"/>
              </a:spcBef>
              <a:defRPr/>
            </a:pPr>
            <a:r>
              <a:rPr lang="pt-BR" dirty="0"/>
              <a:t>Aumentar o conjunto de treinamento faz com que a diferença entre as duas curvas se torne ainda menor.</a:t>
            </a:r>
          </a:p>
          <a:p>
            <a:pPr marL="171450" indent="-171450">
              <a:lnSpc>
                <a:spcPct val="100000"/>
              </a:lnSpc>
              <a:spcBef>
                <a:spcPts val="0"/>
              </a:spcBef>
              <a:defRPr/>
            </a:pPr>
            <a:r>
              <a:rPr lang="pt-BR" b="1" dirty="0"/>
              <a:t>O que </a:t>
            </a:r>
            <a:r>
              <a:rPr lang="pt-BR" b="1" dirty="0" smtClean="0"/>
              <a:t>fazer?</a:t>
            </a:r>
            <a:r>
              <a:rPr lang="pt-BR" dirty="0" smtClean="0"/>
              <a:t> </a:t>
            </a:r>
            <a:r>
              <a:rPr lang="pt-BR" dirty="0"/>
              <a:t>E</a:t>
            </a:r>
            <a:r>
              <a:rPr lang="pt-BR" dirty="0" smtClean="0"/>
              <a:t>scolher </a:t>
            </a:r>
            <a:r>
              <a:rPr lang="pt-BR" dirty="0"/>
              <a:t>esta ordem de </a:t>
            </a:r>
            <a:r>
              <a:rPr lang="pt-BR" dirty="0" smtClean="0"/>
              <a:t>polinômio.</a:t>
            </a:r>
            <a:endParaRPr lang="pt-BR" dirty="0"/>
          </a:p>
        </p:txBody>
      </p:sp>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l="9000" t="6227" r="9591" b="2136"/>
          <a:stretch/>
        </p:blipFill>
        <p:spPr>
          <a:xfrm>
            <a:off x="838200" y="1070227"/>
            <a:ext cx="8196349" cy="2306512"/>
          </a:xfrm>
          <a:prstGeom prst="rect">
            <a:avLst/>
          </a:prstGeom>
        </p:spPr>
      </p:pic>
      <p:sp>
        <p:nvSpPr>
          <p:cNvPr id="5" name="Rectangle 4"/>
          <p:cNvSpPr/>
          <p:nvPr/>
        </p:nvSpPr>
        <p:spPr>
          <a:xfrm>
            <a:off x="9110749" y="2296053"/>
            <a:ext cx="2979651" cy="646331"/>
          </a:xfrm>
          <a:prstGeom prst="rect">
            <a:avLst/>
          </a:prstGeom>
        </p:spPr>
        <p:txBody>
          <a:bodyPr wrap="square">
            <a:spAutoFit/>
          </a:bodyPr>
          <a:lstStyle/>
          <a:p>
            <a:r>
              <a:rPr lang="pt-BR" dirty="0" smtClean="0">
                <a:solidFill>
                  <a:srgbClr val="00B0F0"/>
                </a:solidFill>
              </a:rPr>
              <a:t>Exemplo: curvas_de_aprendizado.ipynb</a:t>
            </a:r>
            <a:endParaRPr lang="pt-BR" dirty="0">
              <a:solidFill>
                <a:srgbClr val="00B0F0"/>
              </a:solidFill>
            </a:endParaRPr>
          </a:p>
        </p:txBody>
      </p:sp>
      <p:sp>
        <p:nvSpPr>
          <p:cNvPr id="6" name="Rectangle 5"/>
          <p:cNvSpPr/>
          <p:nvPr/>
        </p:nvSpPr>
        <p:spPr>
          <a:xfrm>
            <a:off x="3561377" y="1070227"/>
            <a:ext cx="2851594" cy="230651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129381607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838033"/>
          </a:xfrm>
        </p:spPr>
        <p:txBody>
          <a:bodyPr/>
          <a:lstStyle/>
          <a:p>
            <a:r>
              <a:rPr lang="pt-BR" dirty="0" smtClean="0"/>
              <a:t>Linearização</a:t>
            </a:r>
            <a:endParaRPr lang="pt-BR"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588168"/>
                <a:ext cx="11081084" cy="5053264"/>
              </a:xfrm>
            </p:spPr>
            <p:txBody>
              <a:bodyPr>
                <a:normAutofit fontScale="92500" lnSpcReduction="10000"/>
              </a:bodyPr>
              <a:lstStyle/>
              <a:p>
                <a:r>
                  <a:rPr lang="pt-BR" dirty="0" smtClean="0"/>
                  <a:t>A </a:t>
                </a:r>
                <a:r>
                  <a:rPr lang="pt-BR" dirty="0"/>
                  <a:t>maioria dos processos </a:t>
                </a:r>
                <a:r>
                  <a:rPr lang="pt-BR" dirty="0" smtClean="0"/>
                  <a:t>e modelos físicos não </a:t>
                </a:r>
                <a:r>
                  <a:rPr lang="pt-BR" dirty="0"/>
                  <a:t>são </a:t>
                </a:r>
                <a:r>
                  <a:rPr lang="pt-BR" dirty="0" smtClean="0"/>
                  <a:t>lineares (e desta vez em relação aos pesos também), o que dificulta, na maioria das vezes, sua interpretação. </a:t>
                </a:r>
              </a:p>
              <a:p>
                <a:r>
                  <a:rPr lang="pt-BR" dirty="0" smtClean="0"/>
                  <a:t>No </a:t>
                </a:r>
                <a:r>
                  <a:rPr lang="pt-BR" dirty="0"/>
                  <a:t>entanto, existem alguns </a:t>
                </a:r>
                <a:r>
                  <a:rPr lang="pt-BR" b="1" i="1" dirty="0"/>
                  <a:t>modelos não-lineares </a:t>
                </a:r>
                <a:r>
                  <a:rPr lang="pt-BR" dirty="0"/>
                  <a:t>que na verdade são chamados de </a:t>
                </a:r>
                <a:r>
                  <a:rPr lang="pt-BR" b="1" i="1" dirty="0"/>
                  <a:t>intrinsecamente lineares </a:t>
                </a:r>
                <a:r>
                  <a:rPr lang="pt-BR" dirty="0"/>
                  <a:t>porque podem ser tornados lineares </a:t>
                </a:r>
                <a:r>
                  <a:rPr lang="pt-BR" dirty="0" smtClean="0"/>
                  <a:t>em relação aos pesos através de uma </a:t>
                </a:r>
                <a:r>
                  <a:rPr lang="pt-BR" dirty="0"/>
                  <a:t>simples </a:t>
                </a:r>
                <a:r>
                  <a:rPr lang="pt-BR" dirty="0" smtClean="0"/>
                  <a:t>transformação. Por exemplo:</a:t>
                </a:r>
              </a:p>
              <a:p>
                <a:pPr marL="0" indent="0">
                  <a:buNone/>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𝑦</m:t>
                      </m:r>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𝑎</m:t>
                          </m:r>
                        </m:e>
                        <m:sub>
                          <m:r>
                            <a:rPr lang="pt-BR" b="0" i="1" smtClean="0">
                              <a:latin typeface="Cambria Math" panose="02040503050406030204" pitchFamily="18" charset="0"/>
                            </a:rPr>
                            <m:t>0</m:t>
                          </m:r>
                        </m:sub>
                      </m:sSub>
                      <m:sSup>
                        <m:sSupPr>
                          <m:ctrlPr>
                            <a:rPr lang="pt-BR" b="0" i="1" smtClean="0">
                              <a:latin typeface="Cambria Math" panose="02040503050406030204" pitchFamily="18" charset="0"/>
                            </a:rPr>
                          </m:ctrlPr>
                        </m:sSupP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e>
                        <m:sup>
                          <m:sSub>
                            <m:sSubPr>
                              <m:ctrlPr>
                                <a:rPr lang="pt-BR" b="0" i="1" smtClean="0">
                                  <a:latin typeface="Cambria Math" panose="02040503050406030204" pitchFamily="18" charset="0"/>
                                </a:rPr>
                              </m:ctrlPr>
                            </m:sSubPr>
                            <m:e>
                              <m:r>
                                <a:rPr lang="pt-BR" b="0" i="1" smtClean="0">
                                  <a:latin typeface="Cambria Math" panose="02040503050406030204" pitchFamily="18" charset="0"/>
                                </a:rPr>
                                <m:t>𝑎</m:t>
                              </m:r>
                            </m:e>
                            <m:sub>
                              <m:r>
                                <a:rPr lang="pt-BR" b="0" i="1" smtClean="0">
                                  <a:latin typeface="Cambria Math" panose="02040503050406030204" pitchFamily="18" charset="0"/>
                                </a:rPr>
                                <m:t>1</m:t>
                              </m:r>
                            </m:sub>
                          </m:sSub>
                        </m:sup>
                      </m:sSup>
                      <m:sSup>
                        <m:sSupPr>
                          <m:ctrlPr>
                            <a:rPr lang="pt-BR" b="0" i="1" smtClean="0">
                              <a:latin typeface="Cambria Math" panose="02040503050406030204" pitchFamily="18" charset="0"/>
                            </a:rPr>
                          </m:ctrlPr>
                        </m:sSupPr>
                        <m:e>
                          <m:r>
                            <a:rPr lang="pt-BR" b="0" i="1" smtClean="0">
                              <a:latin typeface="Cambria Math" panose="02040503050406030204" pitchFamily="18" charset="0"/>
                            </a:rPr>
                            <m:t>𝑒</m:t>
                          </m:r>
                        </m:e>
                        <m:sup>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2</m:t>
                              </m:r>
                            </m:sub>
                          </m:sSub>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2</m:t>
                              </m:r>
                            </m:sub>
                          </m:sSub>
                        </m:sup>
                      </m:sSup>
                    </m:oMath>
                  </m:oMathPara>
                </a14:m>
                <a:endParaRPr lang="pt-BR" dirty="0" smtClean="0"/>
              </a:p>
              <a:p>
                <a:pPr marL="0" indent="0">
                  <a:buNone/>
                </a:pPr>
                <a14:m>
                  <m:oMathPara xmlns:m="http://schemas.openxmlformats.org/officeDocument/2006/math">
                    <m:oMathParaPr>
                      <m:jc m:val="centerGroup"/>
                    </m:oMathParaPr>
                    <m:oMath xmlns:m="http://schemas.openxmlformats.org/officeDocument/2006/math">
                      <m:r>
                        <a:rPr lang="pt-BR" i="1">
                          <a:latin typeface="Cambria Math" panose="02040503050406030204" pitchFamily="18" charset="0"/>
                        </a:rPr>
                        <m:t>𝑦</m:t>
                      </m:r>
                      <m:r>
                        <a:rPr lang="pt-BR" i="1">
                          <a:latin typeface="Cambria Math" panose="02040503050406030204" pitchFamily="18" charset="0"/>
                        </a:rPr>
                        <m:t>=</m:t>
                      </m:r>
                      <m:f>
                        <m:fPr>
                          <m:ctrlPr>
                            <a:rPr lang="pt-BR" i="1" smtClean="0">
                              <a:latin typeface="Cambria Math" panose="02040503050406030204" pitchFamily="18" charset="0"/>
                            </a:rPr>
                          </m:ctrlPr>
                        </m:fPr>
                        <m:num>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0</m:t>
                              </m:r>
                            </m:sub>
                          </m:sSub>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num>
                        <m:den>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1</m:t>
                              </m:r>
                            </m:sub>
                          </m:sSub>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den>
                      </m:f>
                    </m:oMath>
                  </m:oMathPara>
                </a14:m>
                <a:endParaRPr lang="pt-BR" dirty="0" smtClean="0"/>
              </a:p>
              <a:p>
                <a:pPr marL="0" indent="0">
                  <a:buNone/>
                </a:pPr>
                <a:r>
                  <a:rPr lang="pt-BR" dirty="0"/>
                  <a:t>o</a:t>
                </a:r>
                <a:r>
                  <a:rPr lang="pt-BR" dirty="0" smtClean="0"/>
                  <a:t>nde a segunda equação, por exemplo, pode </a:t>
                </a:r>
                <a:r>
                  <a:rPr lang="pt-BR" dirty="0"/>
                  <a:t>ser </a:t>
                </a:r>
                <a:r>
                  <a:rPr lang="pt-BR" dirty="0" smtClean="0"/>
                  <a:t>reescrita </a:t>
                </a:r>
                <a:r>
                  <a:rPr lang="pt-BR" dirty="0"/>
                  <a:t>como</a:t>
                </a:r>
                <a:endParaRPr lang="pt-BR" dirty="0" smtClean="0"/>
              </a:p>
              <a:p>
                <a:pPr marL="0" indent="0">
                  <a:buNone/>
                </a:pPr>
                <a14:m>
                  <m:oMathPara xmlns:m="http://schemas.openxmlformats.org/officeDocument/2006/math">
                    <m:oMathParaPr>
                      <m:jc m:val="centerGroup"/>
                    </m:oMathParaPr>
                    <m:oMath xmlns:m="http://schemas.openxmlformats.org/officeDocument/2006/math">
                      <m:f>
                        <m:fPr>
                          <m:ctrlPr>
                            <a:rPr lang="pt-BR"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𝑦</m:t>
                          </m:r>
                        </m:den>
                      </m:f>
                      <m:r>
                        <a:rPr lang="pt-BR" i="1">
                          <a:latin typeface="Cambria Math" panose="02040503050406030204" pitchFamily="18" charset="0"/>
                        </a:rPr>
                        <m:t>=</m:t>
                      </m:r>
                      <m:f>
                        <m:fPr>
                          <m:ctrlPr>
                            <a:rPr lang="pt-BR" i="1">
                              <a:latin typeface="Cambria Math" panose="02040503050406030204" pitchFamily="18" charset="0"/>
                            </a:rPr>
                          </m:ctrlPr>
                        </m:fPr>
                        <m:num>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num>
                        <m:den>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0</m:t>
                              </m:r>
                            </m:sub>
                          </m:sSub>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den>
                      </m:f>
                      <m:r>
                        <a:rPr lang="pt-BR" b="0" i="1" smtClean="0">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0</m:t>
                              </m:r>
                            </m:sub>
                          </m:sSub>
                        </m:den>
                      </m:f>
                      <m:r>
                        <a:rPr lang="pt-BR" b="0" i="1" smtClean="0">
                          <a:latin typeface="Cambria Math" panose="02040503050406030204" pitchFamily="18" charset="0"/>
                        </a:rPr>
                        <m:t>+</m:t>
                      </m:r>
                      <m:f>
                        <m:fPr>
                          <m:ctrlPr>
                            <a:rPr lang="pt-BR" i="1">
                              <a:latin typeface="Cambria Math" panose="02040503050406030204" pitchFamily="18" charset="0"/>
                            </a:rPr>
                          </m:ctrlPr>
                        </m:fPr>
                        <m:num>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1</m:t>
                              </m:r>
                            </m:sub>
                          </m:sSub>
                        </m:num>
                        <m:den>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0</m:t>
                              </m:r>
                            </m:sub>
                          </m:sSub>
                        </m:den>
                      </m:f>
                      <m:f>
                        <m:fPr>
                          <m:ctrlPr>
                            <a:rPr lang="pt-BR" i="1">
                              <a:latin typeface="Cambria Math" panose="02040503050406030204" pitchFamily="18" charset="0"/>
                            </a:rPr>
                          </m:ctrlPr>
                        </m:fPr>
                        <m:num>
                          <m:r>
                            <a:rPr lang="pt-BR" i="1">
                              <a:latin typeface="Cambria Math" panose="02040503050406030204" pitchFamily="18" charset="0"/>
                            </a:rPr>
                            <m:t>1</m:t>
                          </m:r>
                        </m:num>
                        <m:den>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den>
                      </m:f>
                      <m:r>
                        <a:rPr lang="pt-BR" b="0" i="1" smtClean="0">
                          <a:latin typeface="Cambria Math" panose="02040503050406030204" pitchFamily="18" charset="0"/>
                        </a:rPr>
                        <m:t>=</m:t>
                      </m:r>
                      <m:sSubSup>
                        <m:sSubSupPr>
                          <m:ctrlPr>
                            <a:rPr lang="pt-BR" b="0" i="1" smtClean="0">
                              <a:latin typeface="Cambria Math" panose="02040503050406030204" pitchFamily="18" charset="0"/>
                            </a:rPr>
                          </m:ctrlPr>
                        </m:sSubSupPr>
                        <m:e>
                          <m:r>
                            <a:rPr lang="pt-BR" i="1">
                              <a:latin typeface="Cambria Math" panose="02040503050406030204" pitchFamily="18" charset="0"/>
                            </a:rPr>
                            <m:t>𝑎</m:t>
                          </m:r>
                        </m:e>
                        <m:sub>
                          <m:r>
                            <a:rPr lang="pt-BR" i="1">
                              <a:latin typeface="Cambria Math" panose="02040503050406030204" pitchFamily="18" charset="0"/>
                            </a:rPr>
                            <m:t>0</m:t>
                          </m:r>
                        </m:sub>
                        <m:sup>
                          <m:r>
                            <a:rPr lang="pt-BR" b="0" i="1" smtClean="0">
                              <a:latin typeface="Cambria Math" panose="02040503050406030204" pitchFamily="18" charset="0"/>
                            </a:rPr>
                            <m:t>′</m:t>
                          </m:r>
                        </m:sup>
                      </m:sSubSup>
                      <m:r>
                        <a:rPr lang="pt-BR" b="0" i="1" smtClean="0">
                          <a:latin typeface="Cambria Math" panose="02040503050406030204" pitchFamily="18" charset="0"/>
                        </a:rPr>
                        <m:t>+</m:t>
                      </m:r>
                      <m:sSubSup>
                        <m:sSubSupPr>
                          <m:ctrlPr>
                            <a:rPr lang="pt-BR" b="0" i="1" smtClean="0">
                              <a:latin typeface="Cambria Math" panose="02040503050406030204" pitchFamily="18" charset="0"/>
                            </a:rPr>
                          </m:ctrlPr>
                        </m:sSubSupPr>
                        <m:e>
                          <m:r>
                            <a:rPr lang="pt-BR" i="1">
                              <a:latin typeface="Cambria Math" panose="02040503050406030204" pitchFamily="18" charset="0"/>
                            </a:rPr>
                            <m:t>𝑎</m:t>
                          </m:r>
                        </m:e>
                        <m:sub>
                          <m:r>
                            <a:rPr lang="pt-BR" i="1">
                              <a:latin typeface="Cambria Math" panose="02040503050406030204" pitchFamily="18" charset="0"/>
                            </a:rPr>
                            <m:t>1</m:t>
                          </m:r>
                        </m:sub>
                        <m:sup>
                          <m:r>
                            <a:rPr lang="pt-BR" b="0" i="1" smtClean="0">
                              <a:latin typeface="Cambria Math" panose="02040503050406030204" pitchFamily="18" charset="0"/>
                            </a:rPr>
                            <m:t>′</m:t>
                          </m:r>
                        </m:sup>
                      </m:sSubSup>
                      <m:sSubSup>
                        <m:sSubSupPr>
                          <m:ctrlPr>
                            <a:rPr lang="pt-BR" b="0" i="1" smtClean="0">
                              <a:latin typeface="Cambria Math" panose="02040503050406030204" pitchFamily="18" charset="0"/>
                            </a:rPr>
                          </m:ctrlPr>
                        </m:sSubSupPr>
                        <m:e>
                          <m:r>
                            <a:rPr lang="pt-BR" i="1">
                              <a:latin typeface="Cambria Math" panose="02040503050406030204" pitchFamily="18" charset="0"/>
                            </a:rPr>
                            <m:t>𝑥</m:t>
                          </m:r>
                        </m:e>
                        <m:sub>
                          <m:r>
                            <a:rPr lang="pt-BR" i="1">
                              <a:latin typeface="Cambria Math" panose="02040503050406030204" pitchFamily="18" charset="0"/>
                            </a:rPr>
                            <m:t>1</m:t>
                          </m:r>
                        </m:sub>
                        <m:sup>
                          <m:r>
                            <a:rPr lang="pt-BR" b="0" i="1" smtClean="0">
                              <a:latin typeface="Cambria Math" panose="02040503050406030204" pitchFamily="18" charset="0"/>
                            </a:rPr>
                            <m:t>′</m:t>
                          </m:r>
                        </m:sup>
                      </m:sSubSup>
                    </m:oMath>
                  </m:oMathPara>
                </a14:m>
                <a:endParaRPr lang="pt-BR" dirty="0" smtClean="0"/>
              </a:p>
              <a:p>
                <a:pPr marL="0" indent="0">
                  <a:buNone/>
                </a:pPr>
                <a:r>
                  <a:rPr lang="pt-BR" dirty="0"/>
                  <a:t>que é linear </a:t>
                </a:r>
                <a:r>
                  <a:rPr lang="pt-BR" dirty="0" smtClean="0"/>
                  <a:t>em relação aos pesos transformados.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588168"/>
                <a:ext cx="11081084" cy="5053264"/>
              </a:xfrm>
              <a:blipFill rotWithShape="0">
                <a:blip r:embed="rId3"/>
                <a:stretch>
                  <a:fillRect l="-991" t="-2536"/>
                </a:stretch>
              </a:blipFill>
            </p:spPr>
            <p:txBody>
              <a:bodyPr/>
              <a:lstStyle/>
              <a:p>
                <a:r>
                  <a:rPr lang="pt-BR">
                    <a:noFill/>
                  </a:rPr>
                  <a:t> </a:t>
                </a:r>
              </a:p>
            </p:txBody>
          </p:sp>
        </mc:Fallback>
      </mc:AlternateContent>
    </p:spTree>
    <p:extLst>
      <p:ext uri="{BB962C8B-B14F-4D97-AF65-F5344CB8AC3E}">
        <p14:creationId xmlns:p14="http://schemas.microsoft.com/office/powerpoint/2010/main" val="265190701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42030"/>
            <a:ext cx="9728200" cy="1325563"/>
          </a:xfrm>
        </p:spPr>
        <p:txBody>
          <a:bodyPr>
            <a:normAutofit/>
          </a:bodyPr>
          <a:lstStyle/>
          <a:p>
            <a:r>
              <a:rPr lang="pt-BR" dirty="0" smtClean="0"/>
              <a:t>Regularização: </a:t>
            </a:r>
            <a:r>
              <a:rPr lang="pt-BR" dirty="0"/>
              <a:t>p</a:t>
            </a:r>
            <a:r>
              <a:rPr lang="pt-BR" dirty="0" smtClean="0"/>
              <a:t>enalizando a complexidade dos modelos</a:t>
            </a:r>
            <a:endParaRPr lang="pt-BR" dirty="0"/>
          </a:p>
        </p:txBody>
      </p:sp>
      <p:sp>
        <p:nvSpPr>
          <p:cNvPr id="3" name="Content Placeholder 2"/>
          <p:cNvSpPr>
            <a:spLocks noGrp="1"/>
          </p:cNvSpPr>
          <p:nvPr>
            <p:ph idx="1"/>
          </p:nvPr>
        </p:nvSpPr>
        <p:spPr>
          <a:xfrm>
            <a:off x="838199" y="1863968"/>
            <a:ext cx="11218334" cy="4994031"/>
          </a:xfrm>
        </p:spPr>
        <p:txBody>
          <a:bodyPr>
            <a:normAutofit fontScale="70000" lnSpcReduction="20000"/>
          </a:bodyPr>
          <a:lstStyle/>
          <a:p>
            <a:r>
              <a:rPr lang="pt-BR" dirty="0"/>
              <a:t>A </a:t>
            </a:r>
            <a:r>
              <a:rPr lang="pt-BR" b="1" dirty="0"/>
              <a:t>regularização </a:t>
            </a:r>
            <a:r>
              <a:rPr lang="pt-BR" dirty="0" smtClean="0"/>
              <a:t>é outra forma </a:t>
            </a:r>
            <a:r>
              <a:rPr lang="pt-BR" dirty="0"/>
              <a:t>de se escolher o melhor modelo</a:t>
            </a:r>
            <a:r>
              <a:rPr lang="pt-BR" dirty="0" smtClean="0"/>
              <a:t>.</a:t>
            </a:r>
          </a:p>
          <a:p>
            <a:r>
              <a:rPr lang="pt-BR" dirty="0" smtClean="0"/>
              <a:t>A ideia por trás da </a:t>
            </a:r>
            <a:r>
              <a:rPr lang="pt-BR" b="1" i="1" dirty="0" smtClean="0"/>
              <a:t>regularização</a:t>
            </a:r>
            <a:r>
              <a:rPr lang="pt-BR" dirty="0" smtClean="0"/>
              <a:t> é penalizar, explicitamente, </a:t>
            </a:r>
            <a:r>
              <a:rPr lang="pt-BR" b="1" i="1" dirty="0" smtClean="0"/>
              <a:t>hipóteses</a:t>
            </a:r>
            <a:r>
              <a:rPr lang="pt-BR" dirty="0" smtClean="0"/>
              <a:t> complexas.</a:t>
            </a:r>
          </a:p>
          <a:p>
            <a:r>
              <a:rPr lang="pt-BR" dirty="0" smtClean="0"/>
              <a:t>As técnicas que veremos a seguir, são chamadas de técnicas de </a:t>
            </a:r>
            <a:r>
              <a:rPr lang="pt-BR" b="1" dirty="0" smtClean="0"/>
              <a:t>regularização</a:t>
            </a:r>
            <a:r>
              <a:rPr lang="pt-BR" dirty="0" smtClean="0"/>
              <a:t>, </a:t>
            </a:r>
            <a:r>
              <a:rPr lang="pt-BR" dirty="0"/>
              <a:t>pois </a:t>
            </a:r>
            <a:r>
              <a:rPr lang="pt-BR" dirty="0" smtClean="0"/>
              <a:t>buscam </a:t>
            </a:r>
            <a:r>
              <a:rPr lang="pt-BR" dirty="0"/>
              <a:t>por </a:t>
            </a:r>
            <a:r>
              <a:rPr lang="pt-BR" dirty="0" smtClean="0"/>
              <a:t>uma </a:t>
            </a:r>
            <a:r>
              <a:rPr lang="pt-BR" b="1" i="1" dirty="0"/>
              <a:t>hipótese</a:t>
            </a:r>
            <a:r>
              <a:rPr lang="pt-BR" dirty="0"/>
              <a:t> que seja mais </a:t>
            </a:r>
            <a:r>
              <a:rPr lang="pt-BR" b="1" i="1" dirty="0"/>
              <a:t>regular</a:t>
            </a:r>
            <a:r>
              <a:rPr lang="pt-BR" dirty="0"/>
              <a:t>, ou seja, </a:t>
            </a:r>
            <a:r>
              <a:rPr lang="pt-BR" b="1" i="1" dirty="0"/>
              <a:t>menos complexa</a:t>
            </a:r>
            <a:r>
              <a:rPr lang="pt-BR" dirty="0"/>
              <a:t>.</a:t>
            </a:r>
          </a:p>
          <a:p>
            <a:r>
              <a:rPr lang="pt-BR" dirty="0" smtClean="0"/>
              <a:t>Elas são técnicas </a:t>
            </a:r>
            <a:r>
              <a:rPr lang="pt-BR" dirty="0"/>
              <a:t>que </a:t>
            </a:r>
            <a:r>
              <a:rPr lang="pt-BR" dirty="0" smtClean="0"/>
              <a:t>visam se </a:t>
            </a:r>
            <a:r>
              <a:rPr lang="pt-BR" dirty="0"/>
              <a:t>obter um modelo bem comportado (ou seja, que não </a:t>
            </a:r>
            <a:r>
              <a:rPr lang="pt-BR" b="1" i="1" dirty="0"/>
              <a:t>sobreajuste</a:t>
            </a:r>
            <a:r>
              <a:rPr lang="pt-BR" dirty="0"/>
              <a:t>) através da incorporação de informações adicionais ao processo de treinamento do </a:t>
            </a:r>
            <a:r>
              <a:rPr lang="pt-BR" dirty="0" smtClean="0"/>
              <a:t>modelo </a:t>
            </a:r>
            <a:r>
              <a:rPr lang="pt-BR" dirty="0"/>
              <a:t>na forma </a:t>
            </a:r>
            <a:r>
              <a:rPr lang="pt-BR" dirty="0" smtClean="0"/>
              <a:t>de </a:t>
            </a:r>
            <a:r>
              <a:rPr lang="pt-BR" b="1" i="1" dirty="0"/>
              <a:t>penalizações</a:t>
            </a:r>
            <a:r>
              <a:rPr lang="pt-BR" dirty="0"/>
              <a:t> proporcionais </a:t>
            </a:r>
            <a:r>
              <a:rPr lang="pt-BR" dirty="0" smtClean="0"/>
              <a:t>à alguma </a:t>
            </a:r>
            <a:r>
              <a:rPr lang="pt-BR" b="1" i="1" dirty="0"/>
              <a:t>norma</a:t>
            </a:r>
            <a:r>
              <a:rPr lang="pt-BR" dirty="0"/>
              <a:t> do </a:t>
            </a:r>
            <a:r>
              <a:rPr lang="pt-BR" b="1" i="1" dirty="0"/>
              <a:t>vetor de pesos</a:t>
            </a:r>
            <a:r>
              <a:rPr lang="pt-BR" dirty="0"/>
              <a:t>.</a:t>
            </a:r>
          </a:p>
          <a:p>
            <a:r>
              <a:rPr lang="pt-BR" dirty="0"/>
              <a:t>Técnicas de </a:t>
            </a:r>
            <a:r>
              <a:rPr lang="pt-BR" b="1" i="1" dirty="0"/>
              <a:t>regularização</a:t>
            </a:r>
            <a:r>
              <a:rPr lang="pt-BR" dirty="0"/>
              <a:t> podem reduzir o risco de </a:t>
            </a:r>
            <a:r>
              <a:rPr lang="pt-BR" b="1" i="1" dirty="0"/>
              <a:t>sobreajuste</a:t>
            </a:r>
            <a:r>
              <a:rPr lang="pt-BR" dirty="0"/>
              <a:t> do modelo ao conjunto de treinamento, aumentando sua capacidade de </a:t>
            </a:r>
            <a:r>
              <a:rPr lang="pt-BR" b="1" i="1" dirty="0"/>
              <a:t>generalização</a:t>
            </a:r>
            <a:r>
              <a:rPr lang="pt-BR" dirty="0"/>
              <a:t>.</a:t>
            </a:r>
          </a:p>
          <a:p>
            <a:r>
              <a:rPr lang="pt-BR" dirty="0"/>
              <a:t>As técnicas </a:t>
            </a:r>
            <a:r>
              <a:rPr lang="pt-BR" dirty="0" smtClean="0"/>
              <a:t>de </a:t>
            </a:r>
            <a:r>
              <a:rPr lang="pt-BR" b="1" i="1" dirty="0" smtClean="0"/>
              <a:t>regularização</a:t>
            </a:r>
            <a:r>
              <a:rPr lang="pt-BR" dirty="0" smtClean="0"/>
              <a:t> que </a:t>
            </a:r>
            <a:r>
              <a:rPr lang="pt-BR" dirty="0"/>
              <a:t>veremos a seguir são: </a:t>
            </a:r>
            <a:r>
              <a:rPr lang="it-IT" i="1" dirty="0"/>
              <a:t>rigde regression</a:t>
            </a:r>
            <a:r>
              <a:rPr lang="it-IT" dirty="0"/>
              <a:t>, </a:t>
            </a:r>
            <a:r>
              <a:rPr lang="it-IT" dirty="0" smtClean="0"/>
              <a:t>LASSO e </a:t>
            </a:r>
            <a:r>
              <a:rPr lang="it-IT" i="1" dirty="0"/>
              <a:t>elastic </a:t>
            </a:r>
            <a:r>
              <a:rPr lang="it-IT" i="1" dirty="0" smtClean="0"/>
              <a:t>net</a:t>
            </a:r>
            <a:r>
              <a:rPr lang="it-IT" dirty="0" smtClean="0"/>
              <a:t>. </a:t>
            </a:r>
          </a:p>
          <a:p>
            <a:r>
              <a:rPr lang="it-IT" dirty="0" smtClean="0"/>
              <a:t>Todas elas </a:t>
            </a:r>
            <a:r>
              <a:rPr lang="pt-BR" dirty="0"/>
              <a:t>introduzem </a:t>
            </a:r>
            <a:r>
              <a:rPr lang="pt-BR" b="1" i="1" dirty="0"/>
              <a:t>restrições</a:t>
            </a:r>
            <a:r>
              <a:rPr lang="pt-BR" dirty="0"/>
              <a:t> ligadas a alguma </a:t>
            </a:r>
            <a:r>
              <a:rPr lang="pt-BR" b="1" i="1" dirty="0"/>
              <a:t>norma</a:t>
            </a:r>
            <a:r>
              <a:rPr lang="pt-BR" dirty="0"/>
              <a:t> do vetor de </a:t>
            </a:r>
            <a:r>
              <a:rPr lang="pt-BR" b="1" i="1" dirty="0"/>
              <a:t>pesos</a:t>
            </a:r>
            <a:r>
              <a:rPr lang="pt-BR" dirty="0"/>
              <a:t> do modelo</a:t>
            </a:r>
            <a:r>
              <a:rPr lang="pt-BR" dirty="0" smtClean="0"/>
              <a:t>, </a:t>
            </a:r>
            <a:r>
              <a:rPr lang="pt-BR" dirty="0"/>
              <a:t>sendo, por este motivo, também conhecidas como técnicas de </a:t>
            </a:r>
            <a:r>
              <a:rPr lang="pt-BR" b="1" i="1" dirty="0"/>
              <a:t>shrinkage</a:t>
            </a:r>
            <a:r>
              <a:rPr lang="pt-BR" dirty="0"/>
              <a:t> </a:t>
            </a:r>
            <a:r>
              <a:rPr lang="pt-BR" dirty="0" smtClean="0"/>
              <a:t>(i.e., redução</a:t>
            </a:r>
            <a:r>
              <a:rPr lang="pt-BR" dirty="0"/>
              <a:t>, encolhimento</a:t>
            </a:r>
            <a:r>
              <a:rPr lang="pt-BR" dirty="0" smtClean="0"/>
              <a:t>).</a:t>
            </a:r>
          </a:p>
          <a:p>
            <a:r>
              <a:rPr lang="pt-BR" dirty="0" smtClean="0"/>
              <a:t>Essas técnicas permitem </a:t>
            </a:r>
            <a:r>
              <a:rPr lang="pt-BR" dirty="0"/>
              <a:t>diminuir </a:t>
            </a:r>
            <a:r>
              <a:rPr lang="pt-BR" dirty="0" smtClean="0"/>
              <a:t>a </a:t>
            </a:r>
            <a:r>
              <a:rPr lang="pt-BR" b="1" i="1" dirty="0" smtClean="0"/>
              <a:t>variância</a:t>
            </a:r>
            <a:r>
              <a:rPr lang="pt-BR" dirty="0" smtClean="0"/>
              <a:t> do modelo ao </a:t>
            </a:r>
            <a:r>
              <a:rPr lang="pt-BR" dirty="0"/>
              <a:t>custo de introduzir algum </a:t>
            </a:r>
            <a:r>
              <a:rPr lang="pt-BR" b="1" i="1" dirty="0"/>
              <a:t>viés</a:t>
            </a:r>
            <a:r>
              <a:rPr lang="pt-BR" dirty="0"/>
              <a:t>. Encontrar </a:t>
            </a:r>
            <a:r>
              <a:rPr lang="pt-BR" dirty="0" smtClean="0"/>
              <a:t>um bom balanço entre viés e variância </a:t>
            </a:r>
            <a:r>
              <a:rPr lang="pt-BR" dirty="0"/>
              <a:t>permite minimizar o erro total do modelo</a:t>
            </a:r>
            <a:r>
              <a:rPr lang="pt-BR" dirty="0" smtClean="0"/>
              <a:t>.</a:t>
            </a:r>
          </a:p>
          <a:p>
            <a:r>
              <a:rPr lang="pt-BR" dirty="0" smtClean="0"/>
              <a:t>É importante aplicar o escalonamento de atributos quando se tuliza regularização. Desta forma, os pesos são penalizados </a:t>
            </a:r>
            <a:r>
              <a:rPr lang="pt-BR" dirty="0"/>
              <a:t>de forma </a:t>
            </a:r>
            <a:r>
              <a:rPr lang="pt-BR" dirty="0" smtClean="0"/>
              <a:t>adequada</a:t>
            </a:r>
            <a:r>
              <a:rPr lang="pt-BR" dirty="0"/>
              <a:t>.</a:t>
            </a:r>
          </a:p>
        </p:txBody>
      </p:sp>
      <p:pic>
        <p:nvPicPr>
          <p:cNvPr id="1026" name="Picture 2" descr="Bias-variance Tradeoff in Reinforcement Learning | endtoend.ai"/>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5789" t="5485" r="4699" b="5103"/>
          <a:stretch/>
        </p:blipFill>
        <p:spPr bwMode="auto">
          <a:xfrm>
            <a:off x="9398000" y="66425"/>
            <a:ext cx="2205566" cy="20975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552994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2300" y="161866"/>
            <a:ext cx="10515600" cy="1161967"/>
          </a:xfrm>
        </p:spPr>
        <p:txBody>
          <a:bodyPr>
            <a:normAutofit/>
          </a:bodyPr>
          <a:lstStyle/>
          <a:p>
            <a:r>
              <a:rPr lang="pt-BR" dirty="0"/>
              <a:t>Ridge regression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22300" y="1760557"/>
                <a:ext cx="11387730" cy="5070146"/>
              </a:xfrm>
            </p:spPr>
            <p:txBody>
              <a:bodyPr>
                <a:normAutofit fontScale="92500" lnSpcReduction="20000"/>
              </a:bodyPr>
              <a:lstStyle/>
              <a:p>
                <a:r>
                  <a:rPr lang="pt-BR" dirty="0" smtClean="0"/>
                  <a:t>Ao </a:t>
                </a:r>
                <a:r>
                  <a:rPr lang="pt-BR" dirty="0"/>
                  <a:t>invés de </a:t>
                </a:r>
                <a:r>
                  <a:rPr lang="pt-BR" dirty="0" smtClean="0"/>
                  <a:t>minimizarmos </a:t>
                </a:r>
                <a:r>
                  <a:rPr lang="pt-BR" dirty="0"/>
                  <a:t>apenas o </a:t>
                </a:r>
                <a:r>
                  <a:rPr lang="pt-BR" b="1" i="1" dirty="0"/>
                  <a:t>erro quadrático médio</a:t>
                </a:r>
                <a:r>
                  <a:rPr lang="pt-BR" dirty="0"/>
                  <a:t>, como fizemos antes, </a:t>
                </a:r>
                <a:r>
                  <a:rPr lang="pt-BR" dirty="0" smtClean="0"/>
                  <a:t>introduzimos um</a:t>
                </a:r>
                <a:r>
                  <a:rPr lang="pt-BR" b="1" dirty="0" smtClean="0"/>
                  <a:t> </a:t>
                </a:r>
                <a:r>
                  <a:rPr lang="pt-BR" b="1" i="1" dirty="0"/>
                  <a:t>termo de penalização </a:t>
                </a:r>
                <a:r>
                  <a:rPr lang="pt-BR" dirty="0"/>
                  <a:t>proporcional à </a:t>
                </a:r>
                <a:r>
                  <a:rPr lang="pt-BR" b="1" i="1" dirty="0"/>
                  <a:t>norma Euclidiana</a:t>
                </a:r>
                <a:r>
                  <a:rPr lang="pt-BR" dirty="0"/>
                  <a:t> (ou seja, </a:t>
                </a:r>
                <a:r>
                  <a:rPr lang="pt-BR" dirty="0" smtClean="0"/>
                  <a:t>a norma </a:t>
                </a:r>
                <a:r>
                  <a:rPr lang="pt-BR" dirty="0"/>
                  <a:t>L2) do vetor de </a:t>
                </a:r>
                <a:r>
                  <a:rPr lang="pt-BR" dirty="0" smtClean="0"/>
                  <a:t>pesos:</a:t>
                </a:r>
                <a:endParaRPr lang="pt-BR" dirty="0"/>
              </a:p>
              <a:p>
                <a:pPr marL="0" indent="0" algn="ctr">
                  <a:buNone/>
                </a:pPr>
                <a14:m>
                  <m:oMath xmlns:m="http://schemas.openxmlformats.org/officeDocument/2006/math">
                    <m:func>
                      <m:funcPr>
                        <m:ctrlPr>
                          <a:rPr lang="nl-BE" sz="2400" i="1">
                            <a:latin typeface="Cambria Math" panose="02040503050406030204" pitchFamily="18" charset="0"/>
                          </a:rPr>
                        </m:ctrlPr>
                      </m:funcPr>
                      <m:fName>
                        <m:limLow>
                          <m:limLowPr>
                            <m:ctrlPr>
                              <a:rPr lang="nl-BE" sz="2400" i="1">
                                <a:latin typeface="Cambria Math" panose="02040503050406030204" pitchFamily="18" charset="0"/>
                              </a:rPr>
                            </m:ctrlPr>
                          </m:limLowPr>
                          <m:e>
                            <m:r>
                              <m:rPr>
                                <m:sty m:val="p"/>
                              </m:rPr>
                              <a:rPr lang="nl-BE" sz="2400">
                                <a:latin typeface="Cambria Math" panose="02040503050406030204" pitchFamily="18" charset="0"/>
                              </a:rPr>
                              <m:t>min</m:t>
                            </m:r>
                          </m:e>
                          <m:lim>
                            <m:r>
                              <a:rPr lang="pt-BR" sz="2400" b="1" i="1">
                                <a:latin typeface="Cambria Math" panose="02040503050406030204" pitchFamily="18" charset="0"/>
                              </a:rPr>
                              <m:t>𝒂</m:t>
                            </m:r>
                            <m:r>
                              <a:rPr lang="pt-BR" sz="2400" b="1" i="1">
                                <a:latin typeface="Cambria Math" panose="02040503050406030204" pitchFamily="18" charset="0"/>
                                <a:ea typeface="Cambria Math" panose="02040503050406030204" pitchFamily="18" charset="0"/>
                              </a:rPr>
                              <m:t>∈</m:t>
                            </m:r>
                            <m:r>
                              <a:rPr lang="pt-BR" sz="2400" b="1" i="1">
                                <a:latin typeface="Cambria Math" panose="02040503050406030204" pitchFamily="18" charset="0"/>
                                <a:ea typeface="Cambria Math" panose="02040503050406030204" pitchFamily="18" charset="0"/>
                              </a:rPr>
                              <m:t>ℝ</m:t>
                            </m:r>
                            <m:r>
                              <a:rPr lang="pt-BR" sz="2400" b="1" i="1">
                                <a:latin typeface="Cambria Math" panose="02040503050406030204" pitchFamily="18" charset="0"/>
                              </a:rPr>
                              <m:t> </m:t>
                            </m:r>
                          </m:lim>
                        </m:limLow>
                      </m:fName>
                      <m:e>
                        <m:d>
                          <m:dPr>
                            <m:ctrlPr>
                              <a:rPr lang="pt-BR" sz="2400" b="1" i="1" smtClean="0">
                                <a:latin typeface="Cambria Math" panose="02040503050406030204" pitchFamily="18" charset="0"/>
                              </a:rPr>
                            </m:ctrlPr>
                          </m:dPr>
                          <m:e>
                            <m:sSup>
                              <m:sSupPr>
                                <m:ctrlPr>
                                  <a:rPr lang="pt-BR" sz="2400" i="1">
                                    <a:latin typeface="Cambria Math" panose="02040503050406030204" pitchFamily="18" charset="0"/>
                                  </a:rPr>
                                </m:ctrlPr>
                              </m:sSupPr>
                              <m:e>
                                <m:d>
                                  <m:dPr>
                                    <m:begChr m:val="‖"/>
                                    <m:endChr m:val="‖"/>
                                    <m:ctrlPr>
                                      <a:rPr lang="pt-BR" sz="2400" i="1">
                                        <a:latin typeface="Cambria Math" panose="02040503050406030204" pitchFamily="18" charset="0"/>
                                      </a:rPr>
                                    </m:ctrlPr>
                                  </m:dPr>
                                  <m:e>
                                    <m:r>
                                      <a:rPr lang="pt-BR" sz="2400" b="1" i="1">
                                        <a:latin typeface="Cambria Math" panose="02040503050406030204" pitchFamily="18" charset="0"/>
                                      </a:rPr>
                                      <m:t>𝒚</m:t>
                                    </m:r>
                                    <m:r>
                                      <a:rPr lang="pt-BR" sz="2400" i="1">
                                        <a:latin typeface="Cambria Math" panose="02040503050406030204" pitchFamily="18" charset="0"/>
                                      </a:rPr>
                                      <m:t> −</m:t>
                                    </m:r>
                                    <m:r>
                                      <a:rPr lang="el-GR" sz="2400" b="1" i="1">
                                        <a:latin typeface="Cambria Math" panose="02040503050406030204" pitchFamily="18" charset="0"/>
                                      </a:rPr>
                                      <m:t>𝜱</m:t>
                                    </m:r>
                                    <m:r>
                                      <a:rPr lang="pt-BR" sz="2400" b="1" i="1">
                                        <a:latin typeface="Cambria Math" panose="02040503050406030204" pitchFamily="18" charset="0"/>
                                      </a:rPr>
                                      <m:t>𝒂</m:t>
                                    </m:r>
                                  </m:e>
                                </m:d>
                              </m:e>
                              <m:sup>
                                <m:r>
                                  <a:rPr lang="pt-BR" sz="2400" i="1">
                                    <a:latin typeface="Cambria Math" panose="02040503050406030204" pitchFamily="18" charset="0"/>
                                  </a:rPr>
                                  <m:t>2</m:t>
                                </m:r>
                              </m:sup>
                            </m:sSup>
                            <m:r>
                              <a:rPr lang="pt-BR" sz="2400" i="1">
                                <a:latin typeface="Cambria Math" panose="02040503050406030204" pitchFamily="18" charset="0"/>
                              </a:rPr>
                              <m:t>+</m:t>
                            </m:r>
                            <m:r>
                              <a:rPr lang="pt-BR" sz="2400" i="1">
                                <a:latin typeface="Cambria Math" panose="02040503050406030204" pitchFamily="18" charset="0"/>
                                <a:ea typeface="Cambria Math" panose="02040503050406030204" pitchFamily="18" charset="0"/>
                              </a:rPr>
                              <m:t>𝜆</m:t>
                            </m:r>
                            <m:sSubSup>
                              <m:sSubSupPr>
                                <m:ctrlPr>
                                  <a:rPr lang="pt-BR" sz="2400" i="1">
                                    <a:latin typeface="Cambria Math" panose="02040503050406030204" pitchFamily="18" charset="0"/>
                                    <a:ea typeface="Cambria Math" panose="02040503050406030204" pitchFamily="18" charset="0"/>
                                  </a:rPr>
                                </m:ctrlPr>
                              </m:sSubSupPr>
                              <m:e>
                                <m:d>
                                  <m:dPr>
                                    <m:begChr m:val="‖"/>
                                    <m:endChr m:val="‖"/>
                                    <m:ctrlPr>
                                      <a:rPr lang="pt-BR" sz="2400" i="1">
                                        <a:latin typeface="Cambria Math" panose="02040503050406030204" pitchFamily="18" charset="0"/>
                                        <a:ea typeface="Cambria Math" panose="02040503050406030204" pitchFamily="18" charset="0"/>
                                      </a:rPr>
                                    </m:ctrlPr>
                                  </m:dPr>
                                  <m:e>
                                    <m:r>
                                      <a:rPr lang="pt-BR" sz="2400" b="1" i="1">
                                        <a:latin typeface="Cambria Math" panose="02040503050406030204" pitchFamily="18" charset="0"/>
                                      </a:rPr>
                                      <m:t>𝒂</m:t>
                                    </m:r>
                                  </m:e>
                                </m:d>
                              </m:e>
                              <m:sub>
                                <m:r>
                                  <a:rPr lang="pt-BR" sz="2400" i="1">
                                    <a:latin typeface="Cambria Math" panose="02040503050406030204" pitchFamily="18" charset="0"/>
                                    <a:ea typeface="Cambria Math" panose="02040503050406030204" pitchFamily="18" charset="0"/>
                                  </a:rPr>
                                  <m:t>2</m:t>
                                </m:r>
                              </m:sub>
                              <m:sup>
                                <m:r>
                                  <a:rPr lang="pt-BR" sz="2400" i="1">
                                    <a:latin typeface="Cambria Math" panose="02040503050406030204" pitchFamily="18" charset="0"/>
                                    <a:ea typeface="Cambria Math" panose="02040503050406030204" pitchFamily="18" charset="0"/>
                                  </a:rPr>
                                  <m:t>2</m:t>
                                </m:r>
                              </m:sup>
                            </m:sSubSup>
                          </m:e>
                        </m:d>
                      </m:e>
                    </m:func>
                  </m:oMath>
                </a14:m>
                <a:r>
                  <a:rPr lang="pt-BR" sz="2400" dirty="0" smtClean="0"/>
                  <a:t>,</a:t>
                </a:r>
                <a:endParaRPr lang="pt-BR" sz="2400" dirty="0"/>
              </a:p>
              <a:p>
                <a:pPr marL="0" indent="0">
                  <a:buNone/>
                </a:pPr>
                <a:r>
                  <a:rPr lang="pt-BR" dirty="0"/>
                  <a:t>onde </a:t>
                </a:r>
                <a14:m>
                  <m:oMath xmlns:m="http://schemas.openxmlformats.org/officeDocument/2006/math">
                    <m:r>
                      <a:rPr lang="pt-BR" i="1">
                        <a:latin typeface="Cambria Math" panose="02040503050406030204" pitchFamily="18" charset="0"/>
                        <a:ea typeface="Cambria Math" panose="02040503050406030204" pitchFamily="18" charset="0"/>
                      </a:rPr>
                      <m:t>𝜆</m:t>
                    </m:r>
                    <m:r>
                      <a:rPr lang="pt-BR"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0</m:t>
                    </m:r>
                    <m:r>
                      <a:rPr lang="pt-BR" i="1">
                        <a:latin typeface="Cambria Math" panose="02040503050406030204" pitchFamily="18" charset="0"/>
                        <a:ea typeface="Cambria Math" panose="02040503050406030204" pitchFamily="18" charset="0"/>
                      </a:rPr>
                      <m:t> </m:t>
                    </m:r>
                  </m:oMath>
                </a14:m>
                <a:r>
                  <a:rPr lang="pt-BR" dirty="0"/>
                  <a:t>é o </a:t>
                </a:r>
                <a:r>
                  <a:rPr lang="pt-BR" b="1" i="1" dirty="0" smtClean="0"/>
                  <a:t>fator </a:t>
                </a:r>
                <a:r>
                  <a:rPr lang="pt-BR" b="1" i="1" dirty="0"/>
                  <a:t>de </a:t>
                </a:r>
                <a:r>
                  <a:rPr lang="pt-BR" b="1" i="1" dirty="0" smtClean="0"/>
                  <a:t>regularização</a:t>
                </a:r>
                <a:r>
                  <a:rPr lang="pt-BR" dirty="0" smtClean="0"/>
                  <a:t>, </a:t>
                </a:r>
                <a14:m>
                  <m:oMath xmlns:m="http://schemas.openxmlformats.org/officeDocument/2006/math">
                    <m:r>
                      <a:rPr lang="el-GR" b="1" i="1">
                        <a:latin typeface="Cambria Math" panose="02040503050406030204" pitchFamily="18" charset="0"/>
                      </a:rPr>
                      <m:t>𝜱</m:t>
                    </m:r>
                    <m:r>
                      <a:rPr lang="el-GR" b="1" i="1">
                        <a:latin typeface="Cambria Math" panose="02040503050406030204" pitchFamily="18" charset="0"/>
                      </a:rPr>
                      <m:t> </m:t>
                    </m:r>
                  </m:oMath>
                </a14:m>
                <a:r>
                  <a:rPr lang="pt-BR" dirty="0" smtClean="0"/>
                  <a:t>é a matriz de atributos e </a:t>
                </a:r>
                <a14:m>
                  <m:oMath xmlns:m="http://schemas.openxmlformats.org/officeDocument/2006/math">
                    <m:r>
                      <a:rPr lang="pt-BR" b="1" i="1">
                        <a:latin typeface="Cambria Math" panose="02040503050406030204" pitchFamily="18" charset="0"/>
                      </a:rPr>
                      <m:t>𝒂</m:t>
                    </m:r>
                  </m:oMath>
                </a14:m>
                <a:r>
                  <a:rPr lang="pt-BR" b="1" i="1" dirty="0" smtClean="0"/>
                  <a:t> </a:t>
                </a:r>
                <a:r>
                  <a:rPr lang="pt-BR" dirty="0" smtClean="0"/>
                  <a:t>é o vetor de pesos.</a:t>
                </a:r>
              </a:p>
              <a:p>
                <a:r>
                  <a:rPr lang="pt-BR" dirty="0"/>
                  <a:t>O aumento na </a:t>
                </a:r>
                <a:r>
                  <a:rPr lang="pt-BR" b="1" i="1" dirty="0"/>
                  <a:t>flexibilidade</a:t>
                </a:r>
                <a:r>
                  <a:rPr lang="pt-BR" dirty="0"/>
                  <a:t> de um modelo é representado pelo aumento de seus pesos e, se quisermos minimizar a função de erro, esses pesos precisam ser pequenos</a:t>
                </a:r>
                <a:r>
                  <a:rPr lang="pt-BR" dirty="0" smtClean="0"/>
                  <a:t>.</a:t>
                </a:r>
                <a:endParaRPr lang="pt-BR" dirty="0"/>
              </a:p>
              <a:p>
                <a:r>
                  <a:rPr lang="pt-BR" b="1" dirty="0"/>
                  <a:t>OBS</a:t>
                </a:r>
                <a:r>
                  <a:rPr lang="pt-BR" dirty="0" smtClean="0"/>
                  <a:t>.: </a:t>
                </a:r>
                <a:r>
                  <a:rPr lang="pt-BR" dirty="0"/>
                  <a:t>o</a:t>
                </a:r>
                <a:r>
                  <a:rPr lang="pt-BR" dirty="0" smtClean="0"/>
                  <a:t> </a:t>
                </a:r>
                <a:r>
                  <a:rPr lang="pt-BR" dirty="0"/>
                  <a:t>peso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0</m:t>
                        </m:r>
                      </m:sub>
                    </m:sSub>
                  </m:oMath>
                </a14:m>
                <a:r>
                  <a:rPr lang="pt-BR" dirty="0"/>
                  <a:t> não é considerado no cálculo da </a:t>
                </a:r>
                <a:r>
                  <a:rPr lang="pt-BR" b="1" i="1" dirty="0"/>
                  <a:t>norma L2</a:t>
                </a:r>
                <a:r>
                  <a:rPr lang="pt-BR" dirty="0"/>
                  <a:t>, pois a </a:t>
                </a:r>
                <a:r>
                  <a:rPr lang="pt-BR" b="1" i="1" dirty="0"/>
                  <a:t>complexidade</a:t>
                </a:r>
                <a:r>
                  <a:rPr lang="pt-BR" dirty="0"/>
                  <a:t> se deve à ordem do </a:t>
                </a:r>
                <a:r>
                  <a:rPr lang="pt-BR" dirty="0" smtClean="0"/>
                  <a:t>modelo. </a:t>
                </a:r>
              </a:p>
              <a:p>
                <a:pPr lvl="1">
                  <a:buFont typeface="Wingdings" panose="05000000000000000000" pitchFamily="2" charset="2"/>
                  <a:buChar char="§"/>
                </a:pPr>
                <a14:m>
                  <m:oMath xmlns:m="http://schemas.openxmlformats.org/officeDocument/2006/math">
                    <m:sSub>
                      <m:sSubPr>
                        <m:ctrlPr>
                          <a:rPr lang="pt-BR" i="1">
                            <a:latin typeface="Cambria Math" panose="02040503050406030204" pitchFamily="18" charset="0"/>
                          </a:rPr>
                        </m:ctrlPr>
                      </m:sSubPr>
                      <m:e>
                        <m:r>
                          <a:rPr lang="pt-BR">
                            <a:latin typeface="Cambria Math" panose="02040503050406030204" pitchFamily="18" charset="0"/>
                          </a:rPr>
                          <m:t>𝑎</m:t>
                        </m:r>
                      </m:e>
                      <m:sub>
                        <m:r>
                          <a:rPr lang="pt-BR">
                            <a:latin typeface="Cambria Math" panose="02040503050406030204" pitchFamily="18" charset="0"/>
                          </a:rPr>
                          <m:t>0</m:t>
                        </m:r>
                      </m:sub>
                    </m:sSub>
                  </m:oMath>
                </a14:m>
                <a:r>
                  <a:rPr lang="pt-BR" dirty="0"/>
                  <a:t> apenas dita o </a:t>
                </a:r>
                <a:r>
                  <a:rPr lang="pt-BR" b="1" i="1" dirty="0"/>
                  <a:t>deslocamento</a:t>
                </a:r>
                <a:r>
                  <a:rPr lang="pt-BR" dirty="0"/>
                  <a:t> em relação ao eixo </a:t>
                </a:r>
                <a14:m>
                  <m:oMath xmlns:m="http://schemas.openxmlformats.org/officeDocument/2006/math">
                    <m:r>
                      <a:rPr lang="pt-BR">
                        <a:latin typeface="Cambria Math" panose="02040503050406030204" pitchFamily="18" charset="0"/>
                      </a:rPr>
                      <m:t>𝑦</m:t>
                    </m:r>
                  </m:oMath>
                </a14:m>
                <a:r>
                  <a:rPr lang="pt-BR" dirty="0"/>
                  <a:t> </a:t>
                </a:r>
                <a:r>
                  <a:rPr lang="pt-BR" dirty="0" smtClean="0"/>
                  <a:t>e não </a:t>
                </a:r>
                <a:r>
                  <a:rPr lang="pt-BR" dirty="0"/>
                  <a:t>influência na complexidade da </a:t>
                </a:r>
                <a:r>
                  <a:rPr lang="pt-BR" b="1" i="1" dirty="0"/>
                  <a:t>hipótese</a:t>
                </a:r>
                <a:r>
                  <a:rPr lang="pt-BR" dirty="0"/>
                  <a:t> pois não é multiplicado por nenhum atributo. </a:t>
                </a:r>
                <a:endParaRPr lang="pt-BR" dirty="0" smtClean="0"/>
              </a:p>
              <a:p>
                <a:pPr lvl="1">
                  <a:buFont typeface="Wingdings" panose="05000000000000000000" pitchFamily="2" charset="2"/>
                  <a:buChar char="§"/>
                </a:pPr>
                <a:r>
                  <a:rPr lang="pt-BR" dirty="0" smtClean="0"/>
                  <a:t>Assim, a norma L2 é dada por</a:t>
                </a:r>
                <a:endParaRPr lang="pt-BR" dirty="0"/>
              </a:p>
              <a:p>
                <a:pPr marL="0" indent="0" algn="ctr">
                  <a:buNone/>
                </a:pPr>
                <a14:m>
                  <m:oMath xmlns:m="http://schemas.openxmlformats.org/officeDocument/2006/math">
                    <m:sSubSup>
                      <m:sSubSupPr>
                        <m:ctrlPr>
                          <a:rPr lang="pt-BR" sz="2400" b="0" i="1" smtClean="0">
                            <a:latin typeface="Cambria Math" panose="02040503050406030204" pitchFamily="18" charset="0"/>
                            <a:ea typeface="Cambria Math" panose="02040503050406030204" pitchFamily="18" charset="0"/>
                          </a:rPr>
                        </m:ctrlPr>
                      </m:sSubSupPr>
                      <m:e>
                        <m:d>
                          <m:dPr>
                            <m:begChr m:val="‖"/>
                            <m:endChr m:val="‖"/>
                            <m:ctrlPr>
                              <a:rPr lang="pt-BR" sz="2400" i="1">
                                <a:latin typeface="Cambria Math" panose="02040503050406030204" pitchFamily="18" charset="0"/>
                                <a:ea typeface="Cambria Math" panose="02040503050406030204" pitchFamily="18" charset="0"/>
                              </a:rPr>
                            </m:ctrlPr>
                          </m:dPr>
                          <m:e>
                            <m:r>
                              <a:rPr lang="pt-BR" sz="2400" b="1" i="1">
                                <a:latin typeface="Cambria Math" panose="02040503050406030204" pitchFamily="18" charset="0"/>
                              </a:rPr>
                              <m:t>𝒂</m:t>
                            </m:r>
                          </m:e>
                        </m:d>
                      </m:e>
                      <m:sub>
                        <m:r>
                          <a:rPr lang="pt-BR" sz="2400" b="0" i="1" smtClean="0">
                            <a:latin typeface="Cambria Math" panose="02040503050406030204" pitchFamily="18" charset="0"/>
                            <a:ea typeface="Cambria Math" panose="02040503050406030204" pitchFamily="18" charset="0"/>
                          </a:rPr>
                          <m:t>2</m:t>
                        </m:r>
                      </m:sub>
                      <m:sup>
                        <m:r>
                          <a:rPr lang="pt-BR" sz="2400" b="0" i="1" smtClean="0">
                            <a:latin typeface="Cambria Math" panose="02040503050406030204" pitchFamily="18" charset="0"/>
                            <a:ea typeface="Cambria Math" panose="02040503050406030204" pitchFamily="18" charset="0"/>
                          </a:rPr>
                          <m:t>2</m:t>
                        </m:r>
                      </m:sup>
                    </m:sSubSup>
                    <m:r>
                      <a:rPr lang="pt-BR" sz="2400" b="0" i="1" smtClean="0">
                        <a:latin typeface="Cambria Math" panose="02040503050406030204" pitchFamily="18" charset="0"/>
                        <a:ea typeface="Cambria Math" panose="02040503050406030204" pitchFamily="18" charset="0"/>
                      </a:rPr>
                      <m:t>=</m:t>
                    </m:r>
                    <m:nary>
                      <m:naryPr>
                        <m:chr m:val="∑"/>
                        <m:limLoc m:val="subSup"/>
                        <m:ctrlPr>
                          <a:rPr lang="pt-BR" sz="2400" i="1" smtClean="0">
                            <a:latin typeface="Cambria Math" panose="02040503050406030204" pitchFamily="18" charset="0"/>
                            <a:ea typeface="Cambria Math" panose="02040503050406030204" pitchFamily="18" charset="0"/>
                          </a:rPr>
                        </m:ctrlPr>
                      </m:naryPr>
                      <m:sub>
                        <m:r>
                          <m:rPr>
                            <m:brk m:alnAt="25"/>
                          </m:rPr>
                          <a:rPr lang="pt-BR" sz="2400" b="0" i="1" smtClean="0">
                            <a:latin typeface="Cambria Math" panose="02040503050406030204" pitchFamily="18" charset="0"/>
                            <a:ea typeface="Cambria Math" panose="02040503050406030204" pitchFamily="18" charset="0"/>
                          </a:rPr>
                          <m:t>𝑖</m:t>
                        </m:r>
                        <m:r>
                          <a:rPr lang="pt-BR" sz="2400" b="0" i="1" smtClean="0">
                            <a:latin typeface="Cambria Math" panose="02040503050406030204" pitchFamily="18" charset="0"/>
                            <a:ea typeface="Cambria Math" panose="02040503050406030204" pitchFamily="18" charset="0"/>
                          </a:rPr>
                          <m:t>=1</m:t>
                        </m:r>
                      </m:sub>
                      <m:sup>
                        <m:r>
                          <a:rPr lang="pt-BR" sz="2400" b="0" i="1" smtClean="0">
                            <a:latin typeface="Cambria Math" panose="02040503050406030204" pitchFamily="18" charset="0"/>
                            <a:ea typeface="Cambria Math" panose="02040503050406030204" pitchFamily="18" charset="0"/>
                          </a:rPr>
                          <m:t>𝐾</m:t>
                        </m:r>
                      </m:sup>
                      <m:e>
                        <m:sSup>
                          <m:sSupPr>
                            <m:ctrlPr>
                              <a:rPr lang="pt-BR" sz="2400" i="1">
                                <a:latin typeface="Cambria Math" panose="02040503050406030204" pitchFamily="18" charset="0"/>
                                <a:ea typeface="Cambria Math" panose="02040503050406030204" pitchFamily="18" charset="0"/>
                              </a:rPr>
                            </m:ctrlPr>
                          </m:sSupPr>
                          <m:e>
                            <m:sSub>
                              <m:sSubPr>
                                <m:ctrlPr>
                                  <a:rPr lang="pt-BR" sz="2400" i="1">
                                    <a:latin typeface="Cambria Math" panose="02040503050406030204" pitchFamily="18" charset="0"/>
                                    <a:ea typeface="Cambria Math" panose="02040503050406030204" pitchFamily="18" charset="0"/>
                                  </a:rPr>
                                </m:ctrlPr>
                              </m:sSubPr>
                              <m:e>
                                <m:r>
                                  <a:rPr lang="pt-BR" sz="2400" i="1">
                                    <a:latin typeface="Cambria Math" panose="02040503050406030204" pitchFamily="18" charset="0"/>
                                    <a:ea typeface="Cambria Math" panose="02040503050406030204" pitchFamily="18" charset="0"/>
                                  </a:rPr>
                                  <m:t>𝑎</m:t>
                                </m:r>
                              </m:e>
                              <m:sub>
                                <m:r>
                                  <a:rPr lang="pt-BR" sz="2400" i="1">
                                    <a:latin typeface="Cambria Math" panose="02040503050406030204" pitchFamily="18" charset="0"/>
                                    <a:ea typeface="Cambria Math" panose="02040503050406030204" pitchFamily="18" charset="0"/>
                                  </a:rPr>
                                  <m:t>𝑖</m:t>
                                </m:r>
                              </m:sub>
                            </m:sSub>
                          </m:e>
                          <m:sup>
                            <m:r>
                              <a:rPr lang="pt-BR" sz="2400" i="1">
                                <a:latin typeface="Cambria Math" panose="02040503050406030204" pitchFamily="18" charset="0"/>
                                <a:ea typeface="Cambria Math" panose="02040503050406030204" pitchFamily="18" charset="0"/>
                              </a:rPr>
                              <m:t>2</m:t>
                            </m:r>
                          </m:sup>
                        </m:sSup>
                      </m:e>
                    </m:nary>
                  </m:oMath>
                </a14:m>
                <a:r>
                  <a:rPr lang="pt-BR" sz="2400" dirty="0" smtClean="0"/>
                  <a:t>.</a:t>
                </a:r>
                <a:endParaRPr lang="pt-BR"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22300" y="1760557"/>
                <a:ext cx="11387730" cy="5070146"/>
              </a:xfrm>
              <a:blipFill rotWithShape="0">
                <a:blip r:embed="rId3"/>
                <a:stretch>
                  <a:fillRect l="-964" t="-3005" r="-321" b="-12861"/>
                </a:stretch>
              </a:blipFill>
            </p:spPr>
            <p:txBody>
              <a:bodyPr/>
              <a:lstStyle/>
              <a:p>
                <a:r>
                  <a:rPr lang="pt-BR">
                    <a:noFill/>
                  </a:rPr>
                  <a:t> </a:t>
                </a:r>
              </a:p>
            </p:txBody>
          </p:sp>
        </mc:Fallback>
      </mc:AlternateContent>
      <p:sp>
        <p:nvSpPr>
          <p:cNvPr id="4" name="Rectangle 3"/>
          <p:cNvSpPr/>
          <p:nvPr/>
        </p:nvSpPr>
        <p:spPr>
          <a:xfrm>
            <a:off x="6931495" y="2592011"/>
            <a:ext cx="897661" cy="48519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6" name="Elbow Connector 5"/>
          <p:cNvCxnSpPr/>
          <p:nvPr/>
        </p:nvCxnSpPr>
        <p:spPr>
          <a:xfrm rot="10800000" flipV="1">
            <a:off x="6813417" y="6456027"/>
            <a:ext cx="978032" cy="184668"/>
          </a:xfrm>
          <a:prstGeom prst="bentConnector3">
            <a:avLst>
              <a:gd name="adj1" fmla="val 31608"/>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7791449" y="6256373"/>
            <a:ext cx="2119491" cy="338554"/>
          </a:xfrm>
          <a:prstGeom prst="rect">
            <a:avLst/>
          </a:prstGeom>
          <a:noFill/>
        </p:spPr>
        <p:txBody>
          <a:bodyPr wrap="none" rtlCol="0">
            <a:spAutoFit/>
          </a:bodyPr>
          <a:lstStyle/>
          <a:p>
            <a:r>
              <a:rPr lang="pt-BR" sz="1600" dirty="0"/>
              <a:t>Início em 1 e não em 0.</a:t>
            </a:r>
          </a:p>
        </p:txBody>
      </p:sp>
      <p:sp>
        <p:nvSpPr>
          <p:cNvPr id="5" name="Rectangle 4"/>
          <p:cNvSpPr/>
          <p:nvPr/>
        </p:nvSpPr>
        <p:spPr>
          <a:xfrm>
            <a:off x="110853" y="6550223"/>
            <a:ext cx="5150577" cy="307777"/>
          </a:xfrm>
          <a:prstGeom prst="rect">
            <a:avLst/>
          </a:prstGeom>
        </p:spPr>
        <p:txBody>
          <a:bodyPr wrap="none">
            <a:spAutoFit/>
          </a:bodyPr>
          <a:lstStyle/>
          <a:p>
            <a:r>
              <a:rPr lang="pt-BR" sz="1400" b="1" dirty="0" smtClean="0">
                <a:solidFill>
                  <a:srgbClr val="00B0F0"/>
                </a:solidFill>
              </a:rPr>
              <a:t>Exemplo: absolute_value_of_weights_when_model_overfits.ipynb</a:t>
            </a:r>
            <a:endParaRPr lang="pt-BR" sz="1400" b="1" dirty="0">
              <a:solidFill>
                <a:srgbClr val="00B0F0"/>
              </a:solidFill>
            </a:endParaRPr>
          </a:p>
        </p:txBody>
      </p:sp>
      <p:cxnSp>
        <p:nvCxnSpPr>
          <p:cNvPr id="8" name="Straight Arrow Connector 7"/>
          <p:cNvCxnSpPr/>
          <p:nvPr/>
        </p:nvCxnSpPr>
        <p:spPr>
          <a:xfrm>
            <a:off x="5030987" y="2311641"/>
            <a:ext cx="1900508" cy="28037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0" name="Picture 2" descr="Introduction to Regularization Methods in Deep Learning | by John Kaller |  unpackAI | Medium"/>
          <p:cNvPicPr>
            <a:picLocks noChangeAspect="1" noChangeArrowheads="1"/>
          </p:cNvPicPr>
          <p:nvPr/>
        </p:nvPicPr>
        <p:blipFill rotWithShape="1">
          <a:blip r:embed="rId4">
            <a:extLst>
              <a:ext uri="{28A0092B-C50C-407E-A947-70E740481C1C}">
                <a14:useLocalDpi xmlns:a14="http://schemas.microsoft.com/office/drawing/2010/main" val="0"/>
              </a:ext>
            </a:extLst>
          </a:blip>
          <a:srcRect l="59624" t="5351" r="3408" b="3790"/>
          <a:stretch/>
        </p:blipFill>
        <p:spPr bwMode="auto">
          <a:xfrm>
            <a:off x="7357024" y="52626"/>
            <a:ext cx="1133715" cy="16894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567330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Ridge regression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690688"/>
                <a:ext cx="11103592" cy="5167312"/>
              </a:xfrm>
            </p:spPr>
            <p:txBody>
              <a:bodyPr>
                <a:normAutofit lnSpcReduction="10000"/>
              </a:bodyPr>
              <a:lstStyle/>
              <a:p>
                <a:r>
                  <a:rPr lang="pt-BR" dirty="0"/>
                  <a:t>Podemos re-escrever o problema de regularização acima como um problema de otimização com restrições da seguinte forma</a:t>
                </a:r>
              </a:p>
              <a:p>
                <a:pPr marL="0" indent="0">
                  <a:buNone/>
                </a:pPr>
                <a14:m>
                  <m:oMathPara xmlns:m="http://schemas.openxmlformats.org/officeDocument/2006/math">
                    <m:oMathParaPr>
                      <m:jc m:val="centerGroup"/>
                    </m:oMathParaPr>
                    <m:oMath xmlns:m="http://schemas.openxmlformats.org/officeDocument/2006/math">
                      <m:func>
                        <m:funcPr>
                          <m:ctrlPr>
                            <a:rPr lang="nl-BE" i="1">
                              <a:latin typeface="Cambria Math" panose="02040503050406030204" pitchFamily="18" charset="0"/>
                            </a:rPr>
                          </m:ctrlPr>
                        </m:funcPr>
                        <m:fName>
                          <m:limLow>
                            <m:limLowPr>
                              <m:ctrlPr>
                                <a:rPr lang="nl-BE" i="1">
                                  <a:latin typeface="Cambria Math" panose="02040503050406030204" pitchFamily="18" charset="0"/>
                                </a:rPr>
                              </m:ctrlPr>
                            </m:limLowPr>
                            <m:e>
                              <m:r>
                                <m:rPr>
                                  <m:sty m:val="p"/>
                                </m:rPr>
                                <a:rPr lang="nl-BE">
                                  <a:latin typeface="Cambria Math" panose="02040503050406030204" pitchFamily="18" charset="0"/>
                                </a:rPr>
                                <m:t>min</m:t>
                              </m:r>
                            </m:e>
                            <m:lim>
                              <m:r>
                                <a:rPr lang="pt-BR" b="1" i="1">
                                  <a:latin typeface="Cambria Math" panose="02040503050406030204" pitchFamily="18" charset="0"/>
                                </a:rPr>
                                <m:t>𝒂</m:t>
                              </m:r>
                              <m:r>
                                <a:rPr lang="pt-BR" b="1"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ℝ</m:t>
                              </m:r>
                              <m:r>
                                <a:rPr lang="pt-BR" b="1" i="1">
                                  <a:latin typeface="Cambria Math" panose="02040503050406030204" pitchFamily="18" charset="0"/>
                                </a:rPr>
                                <m:t> </m:t>
                              </m:r>
                            </m:lim>
                          </m:limLow>
                        </m:fName>
                        <m:e>
                          <m:sSup>
                            <m:sSupPr>
                              <m:ctrlPr>
                                <a:rPr lang="pt-BR" i="1">
                                  <a:latin typeface="Cambria Math" panose="02040503050406030204" pitchFamily="18" charset="0"/>
                                </a:rPr>
                              </m:ctrlPr>
                            </m:sSupPr>
                            <m:e>
                              <m:d>
                                <m:dPr>
                                  <m:begChr m:val="‖"/>
                                  <m:endChr m:val="‖"/>
                                  <m:ctrlPr>
                                    <a:rPr lang="pt-BR" i="1">
                                      <a:latin typeface="Cambria Math" panose="02040503050406030204" pitchFamily="18" charset="0"/>
                                    </a:rPr>
                                  </m:ctrlPr>
                                </m:dPr>
                                <m:e>
                                  <m:r>
                                    <a:rPr lang="pt-BR" b="1" i="1">
                                      <a:latin typeface="Cambria Math" panose="02040503050406030204" pitchFamily="18" charset="0"/>
                                    </a:rPr>
                                    <m:t>𝒚</m:t>
                                  </m:r>
                                  <m:r>
                                    <a:rPr lang="pt-BR" i="1">
                                      <a:latin typeface="Cambria Math" panose="02040503050406030204" pitchFamily="18" charset="0"/>
                                    </a:rPr>
                                    <m:t> −</m:t>
                                  </m:r>
                                  <m:r>
                                    <a:rPr lang="el-GR" b="1" i="1">
                                      <a:latin typeface="Cambria Math" panose="02040503050406030204" pitchFamily="18" charset="0"/>
                                    </a:rPr>
                                    <m:t>𝜱</m:t>
                                  </m:r>
                                  <m:r>
                                    <a:rPr lang="pt-BR" b="1" i="1">
                                      <a:latin typeface="Cambria Math" panose="02040503050406030204" pitchFamily="18" charset="0"/>
                                    </a:rPr>
                                    <m:t>𝒂</m:t>
                                  </m:r>
                                </m:e>
                              </m:d>
                            </m:e>
                            <m:sup>
                              <m:r>
                                <a:rPr lang="pt-BR" i="1">
                                  <a:latin typeface="Cambria Math" panose="02040503050406030204" pitchFamily="18" charset="0"/>
                                </a:rPr>
                                <m:t>2</m:t>
                              </m:r>
                            </m:sup>
                          </m:sSup>
                        </m:e>
                      </m:func>
                    </m:oMath>
                  </m:oMathPara>
                </a14:m>
                <a:endParaRPr lang="pt-BR" dirty="0"/>
              </a:p>
              <a:p>
                <a:pPr marL="0" indent="0">
                  <a:buNone/>
                </a:pPr>
                <a14:m>
                  <m:oMathPara xmlns:m="http://schemas.openxmlformats.org/officeDocument/2006/math">
                    <m:oMathParaPr>
                      <m:jc m:val="centerGroup"/>
                    </m:oMathParaPr>
                    <m:oMath xmlns:m="http://schemas.openxmlformats.org/officeDocument/2006/math">
                      <m:r>
                        <m:rPr>
                          <m:sty m:val="p"/>
                        </m:rPr>
                        <a:rPr lang="pt-BR" i="1" smtClean="0">
                          <a:latin typeface="Cambria Math" panose="02040503050406030204" pitchFamily="18" charset="0"/>
                        </a:rPr>
                        <m:t>s</m:t>
                      </m:r>
                      <m:r>
                        <a:rPr lang="pt-BR" b="0" i="1" smtClean="0">
                          <a:latin typeface="Cambria Math" panose="02040503050406030204" pitchFamily="18" charset="0"/>
                        </a:rPr>
                        <m:t>.</m:t>
                      </m:r>
                      <m:r>
                        <a:rPr lang="pt-BR" b="0" i="1" smtClean="0">
                          <a:latin typeface="Cambria Math" panose="02040503050406030204" pitchFamily="18" charset="0"/>
                        </a:rPr>
                        <m:t>𝑎</m:t>
                      </m:r>
                      <m:r>
                        <a:rPr lang="pt-BR" b="0" i="1" smtClean="0">
                          <a:latin typeface="Cambria Math" panose="02040503050406030204" pitchFamily="18" charset="0"/>
                        </a:rPr>
                        <m:t>.</m:t>
                      </m:r>
                      <m:sSubSup>
                        <m:sSubSupPr>
                          <m:ctrlPr>
                            <a:rPr lang="pt-BR" i="1">
                              <a:latin typeface="Cambria Math" panose="02040503050406030204" pitchFamily="18" charset="0"/>
                              <a:ea typeface="Cambria Math" panose="02040503050406030204" pitchFamily="18" charset="0"/>
                            </a:rPr>
                          </m:ctrlPr>
                        </m:sSubSupPr>
                        <m:e>
                          <m:d>
                            <m:dPr>
                              <m:begChr m:val="‖"/>
                              <m:endChr m:val="‖"/>
                              <m:ctrlPr>
                                <a:rPr lang="pt-BR"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rPr>
                                <m:t>𝒂</m:t>
                              </m:r>
                            </m:e>
                          </m:d>
                        </m:e>
                        <m:sub>
                          <m:r>
                            <a:rPr lang="pt-BR" i="1">
                              <a:latin typeface="Cambria Math" panose="02040503050406030204" pitchFamily="18" charset="0"/>
                              <a:ea typeface="Cambria Math" panose="02040503050406030204" pitchFamily="18" charset="0"/>
                            </a:rPr>
                            <m:t>2</m:t>
                          </m:r>
                        </m:sub>
                        <m:sup>
                          <m:r>
                            <a:rPr lang="pt-BR" i="1">
                              <a:latin typeface="Cambria Math" panose="02040503050406030204" pitchFamily="18" charset="0"/>
                              <a:ea typeface="Cambria Math" panose="02040503050406030204" pitchFamily="18" charset="0"/>
                            </a:rPr>
                            <m:t>2</m:t>
                          </m:r>
                        </m:sup>
                      </m:sSubSup>
                      <m:r>
                        <a:rPr lang="pt-BR"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𝑐</m:t>
                      </m:r>
                      <m:r>
                        <a:rPr lang="pt-BR" b="0" i="1" smtClean="0">
                          <a:latin typeface="Cambria Math" panose="02040503050406030204" pitchFamily="18" charset="0"/>
                          <a:ea typeface="Cambria Math" panose="02040503050406030204" pitchFamily="18" charset="0"/>
                        </a:rPr>
                        <m:t>,</m:t>
                      </m:r>
                    </m:oMath>
                  </m:oMathPara>
                </a14:m>
                <a:endParaRPr lang="pt-BR" dirty="0"/>
              </a:p>
              <a:p>
                <a:pPr marL="0" indent="0">
                  <a:buNone/>
                </a:pPr>
                <a:r>
                  <a:rPr lang="pt-BR" dirty="0"/>
                  <a:t>onde </a:t>
                </a:r>
                <a14:m>
                  <m:oMath xmlns:m="http://schemas.openxmlformats.org/officeDocument/2006/math">
                    <m:r>
                      <a:rPr lang="pt-BR" i="1">
                        <a:latin typeface="Cambria Math" panose="02040503050406030204" pitchFamily="18" charset="0"/>
                        <a:ea typeface="Cambria Math" panose="02040503050406030204" pitchFamily="18" charset="0"/>
                      </a:rPr>
                      <m:t>𝑐</m:t>
                    </m:r>
                  </m:oMath>
                </a14:m>
                <a:r>
                  <a:rPr lang="pt-BR" dirty="0"/>
                  <a:t> restringe a magnitude dos pesos e é inversamente proporcional à </a:t>
                </a:r>
                <a14:m>
                  <m:oMath xmlns:m="http://schemas.openxmlformats.org/officeDocument/2006/math">
                    <m:r>
                      <a:rPr lang="pt-BR" i="1">
                        <a:latin typeface="Cambria Math" panose="02040503050406030204" pitchFamily="18" charset="0"/>
                        <a:ea typeface="Cambria Math" panose="02040503050406030204" pitchFamily="18" charset="0"/>
                      </a:rPr>
                      <m:t>𝜆</m:t>
                    </m:r>
                  </m:oMath>
                </a14:m>
                <a:r>
                  <a:rPr lang="pt-BR" dirty="0"/>
                  <a:t>.</a:t>
                </a:r>
              </a:p>
              <a:p>
                <a:r>
                  <a:rPr lang="pt-BR" dirty="0"/>
                  <a:t>Observe que há a imposição de uma restrição à norma Euclidiana do vetor de pesos.</a:t>
                </a:r>
              </a:p>
              <a:p>
                <a:pPr lvl="1"/>
                <a:r>
                  <a:rPr lang="pt-BR" dirty="0"/>
                  <a:t>Conforme o valor de </a:t>
                </a:r>
                <a14:m>
                  <m:oMath xmlns:m="http://schemas.openxmlformats.org/officeDocument/2006/math">
                    <m:r>
                      <a:rPr lang="pt-BR" i="1">
                        <a:latin typeface="Cambria Math" panose="02040503050406030204" pitchFamily="18" charset="0"/>
                        <a:ea typeface="Cambria Math" panose="02040503050406030204" pitchFamily="18" charset="0"/>
                      </a:rPr>
                      <m:t>𝑐</m:t>
                    </m:r>
                  </m:oMath>
                </a14:m>
                <a:r>
                  <a:rPr lang="pt-BR" dirty="0"/>
                  <a:t> diminui, maior é a redução da magnitude dos pesos, até o limite em que </a:t>
                </a:r>
                <a14:m>
                  <m:oMath xmlns:m="http://schemas.openxmlformats.org/officeDocument/2006/math">
                    <m:r>
                      <a:rPr lang="pt-BR" i="1" smtClean="0">
                        <a:latin typeface="Cambria Math" panose="02040503050406030204" pitchFamily="18" charset="0"/>
                        <a:ea typeface="Cambria Math" panose="02040503050406030204" pitchFamily="18" charset="0"/>
                      </a:rPr>
                      <m:t>𝑐</m:t>
                    </m:r>
                    <m:r>
                      <a:rPr lang="pt-BR" i="1" smtClean="0">
                        <a:latin typeface="Cambria Math" panose="02040503050406030204" pitchFamily="18" charset="0"/>
                        <a:ea typeface="Cambria Math" panose="02040503050406030204" pitchFamily="18" charset="0"/>
                      </a:rPr>
                      <m:t>→0</m:t>
                    </m:r>
                  </m:oMath>
                </a14:m>
                <a:r>
                  <a:rPr lang="pt-BR" dirty="0"/>
                  <a:t>, quando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𝑖</m:t>
                        </m:r>
                      </m:sub>
                    </m:sSub>
                  </m:oMath>
                </a14:m>
                <a:r>
                  <a:rPr lang="pt-BR" dirty="0">
                    <a:ea typeface="Cambria Math" panose="02040503050406030204" pitchFamily="18" charset="0"/>
                  </a:rPr>
                  <a:t> </a:t>
                </a:r>
                <a14:m>
                  <m:oMath xmlns:m="http://schemas.openxmlformats.org/officeDocument/2006/math">
                    <m:r>
                      <a:rPr lang="pt-BR" i="1">
                        <a:latin typeface="Cambria Math" panose="02040503050406030204" pitchFamily="18" charset="0"/>
                        <a:ea typeface="Cambria Math" panose="02040503050406030204" pitchFamily="18" charset="0"/>
                      </a:rPr>
                      <m:t>→0</m:t>
                    </m:r>
                  </m:oMath>
                </a14:m>
                <a:r>
                  <a:rPr lang="pt-BR" dirty="0"/>
                  <a:t>.</a:t>
                </a:r>
              </a:p>
              <a:p>
                <a:pPr lvl="1"/>
                <a:r>
                  <a:rPr lang="pt-BR" dirty="0"/>
                  <a:t>Por outro lado, conforme </a:t>
                </a:r>
                <a14:m>
                  <m:oMath xmlns:m="http://schemas.openxmlformats.org/officeDocument/2006/math">
                    <m:r>
                      <a:rPr lang="pt-BR" i="1">
                        <a:latin typeface="Cambria Math" panose="02040503050406030204" pitchFamily="18" charset="0"/>
                        <a:ea typeface="Cambria Math" panose="02040503050406030204" pitchFamily="18" charset="0"/>
                      </a:rPr>
                      <m:t>𝑐</m:t>
                    </m:r>
                    <m:r>
                      <a:rPr lang="pt-BR" i="1">
                        <a:latin typeface="Cambria Math" panose="02040503050406030204" pitchFamily="18" charset="0"/>
                        <a:ea typeface="Cambria Math" panose="02040503050406030204" pitchFamily="18" charset="0"/>
                      </a:rPr>
                      <m:t> </m:t>
                    </m:r>
                  </m:oMath>
                </a14:m>
                <a:r>
                  <a:rPr lang="pt-BR" dirty="0"/>
                  <a:t>aumenta, maior será a magnitude dos </a:t>
                </a:r>
                <a:r>
                  <a:rPr lang="pt-BR" dirty="0" smtClean="0"/>
                  <a:t>pesos (i.e., eles podem assumir valores maiores), </a:t>
                </a:r>
                <a:r>
                  <a:rPr lang="pt-BR" dirty="0"/>
                  <a:t>até que </a:t>
                </a:r>
                <a14:m>
                  <m:oMath xmlns:m="http://schemas.openxmlformats.org/officeDocument/2006/math">
                    <m:r>
                      <a:rPr lang="pt-BR" i="1">
                        <a:latin typeface="Cambria Math" panose="02040503050406030204" pitchFamily="18" charset="0"/>
                        <a:ea typeface="Cambria Math" panose="02040503050406030204" pitchFamily="18" charset="0"/>
                      </a:rPr>
                      <m:t>𝑐</m:t>
                    </m:r>
                    <m:r>
                      <a:rPr lang="pt-BR" i="1">
                        <a:latin typeface="Cambria Math" panose="02040503050406030204" pitchFamily="18" charset="0"/>
                        <a:ea typeface="Cambria Math" panose="02040503050406030204" pitchFamily="18" charset="0"/>
                      </a:rPr>
                      <m:t>→∞</m:t>
                    </m:r>
                  </m:oMath>
                </a14:m>
                <a:r>
                  <a:rPr lang="pt-BR" dirty="0"/>
                  <a:t>, quando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𝑖</m:t>
                        </m:r>
                      </m:sub>
                    </m:sSub>
                  </m:oMath>
                </a14:m>
                <a:r>
                  <a:rPr lang="pt-BR" dirty="0">
                    <a:ea typeface="Cambria Math" panose="02040503050406030204" pitchFamily="18" charset="0"/>
                  </a:rPr>
                  <a:t> </a:t>
                </a:r>
                <a14:m>
                  <m:oMath xmlns:m="http://schemas.openxmlformats.org/officeDocument/2006/math">
                    <m:r>
                      <a:rPr lang="pt-BR" i="1">
                        <a:latin typeface="Cambria Math" panose="02040503050406030204" pitchFamily="18" charset="0"/>
                        <a:ea typeface="Cambria Math" panose="02040503050406030204" pitchFamily="18" charset="0"/>
                      </a:rPr>
                      <m:t>→</m:t>
                    </m:r>
                    <m:r>
                      <a:rPr lang="pt-BR" i="1" smtClean="0">
                        <a:latin typeface="Cambria Math" panose="02040503050406030204" pitchFamily="18" charset="0"/>
                        <a:ea typeface="Cambria Math" panose="02040503050406030204" pitchFamily="18" charset="0"/>
                      </a:rPr>
                      <m:t>∞</m:t>
                    </m:r>
                  </m:oMath>
                </a14:m>
                <a:r>
                  <a:rPr lang="pt-BR" dirty="0"/>
                  <a:t>.</a:t>
                </a:r>
              </a:p>
              <a:p>
                <a:pPr lvl="1"/>
                <a:r>
                  <a:rPr lang="pt-BR" dirty="0"/>
                  <a:t>Portanto, o parâmetro </a:t>
                </a:r>
                <a14:m>
                  <m:oMath xmlns:m="http://schemas.openxmlformats.org/officeDocument/2006/math">
                    <m:r>
                      <a:rPr lang="pt-BR" i="1">
                        <a:latin typeface="Cambria Math" panose="02040503050406030204" pitchFamily="18" charset="0"/>
                        <a:ea typeface="Cambria Math" panose="02040503050406030204" pitchFamily="18" charset="0"/>
                      </a:rPr>
                      <m:t>𝑐</m:t>
                    </m:r>
                    <m:r>
                      <a:rPr lang="pt-BR" i="1">
                        <a:latin typeface="Cambria Math" panose="02040503050406030204" pitchFamily="18" charset="0"/>
                        <a:ea typeface="Cambria Math" panose="02040503050406030204" pitchFamily="18" charset="0"/>
                      </a:rPr>
                      <m:t> </m:t>
                    </m:r>
                  </m:oMath>
                </a14:m>
                <a:r>
                  <a:rPr lang="pt-BR" dirty="0"/>
                  <a:t>(e consequentemente </a:t>
                </a:r>
                <a14:m>
                  <m:oMath xmlns:m="http://schemas.openxmlformats.org/officeDocument/2006/math">
                    <m:r>
                      <a:rPr lang="pt-BR" i="1">
                        <a:latin typeface="Cambria Math" panose="02040503050406030204" pitchFamily="18" charset="0"/>
                        <a:ea typeface="Cambria Math" panose="02040503050406030204" pitchFamily="18" charset="0"/>
                      </a:rPr>
                      <m:t>𝜆</m:t>
                    </m:r>
                  </m:oMath>
                </a14:m>
                <a:r>
                  <a:rPr lang="pt-BR" dirty="0"/>
                  <a:t>) controla, o balanço entre a redução do erro de aproximação e a limitação da magnitude dos pesos.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690688"/>
                <a:ext cx="11103592" cy="5167312"/>
              </a:xfrm>
              <a:blipFill rotWithShape="0">
                <a:blip r:embed="rId3"/>
                <a:stretch>
                  <a:fillRect l="-1098" t="-2594" r="-439"/>
                </a:stretch>
              </a:blipFill>
            </p:spPr>
            <p:txBody>
              <a:bodyPr/>
              <a:lstStyle/>
              <a:p>
                <a:r>
                  <a:rPr lang="pt-BR">
                    <a:noFill/>
                  </a:rPr>
                  <a:t> </a:t>
                </a:r>
              </a:p>
            </p:txBody>
          </p:sp>
        </mc:Fallback>
      </mc:AlternateContent>
      <p:pic>
        <p:nvPicPr>
          <p:cNvPr id="4" name="Picture 2" descr="Introduction to Regularization Methods in Deep Learning | by John Kaller |  unpackAI | Medium"/>
          <p:cNvPicPr>
            <a:picLocks noChangeAspect="1" noChangeArrowheads="1"/>
          </p:cNvPicPr>
          <p:nvPr/>
        </p:nvPicPr>
        <p:blipFill rotWithShape="1">
          <a:blip r:embed="rId4">
            <a:extLst>
              <a:ext uri="{28A0092B-C50C-407E-A947-70E740481C1C}">
                <a14:useLocalDpi xmlns:a14="http://schemas.microsoft.com/office/drawing/2010/main" val="0"/>
              </a:ext>
            </a:extLst>
          </a:blip>
          <a:srcRect l="59624" t="5351" r="3408" b="3790"/>
          <a:stretch/>
        </p:blipFill>
        <p:spPr bwMode="auto">
          <a:xfrm>
            <a:off x="7316081" y="13648"/>
            <a:ext cx="1133715" cy="168945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5" name="Rectangle 4"/>
              <p:cNvSpPr/>
              <p:nvPr/>
            </p:nvSpPr>
            <p:spPr>
              <a:xfrm>
                <a:off x="8671695" y="450402"/>
                <a:ext cx="1984067" cy="830997"/>
              </a:xfrm>
              <a:prstGeom prst="rect">
                <a:avLst/>
              </a:prstGeom>
            </p:spPr>
            <p:txBody>
              <a:bodyPr wrap="square">
                <a:spAutoFit/>
              </a:bodyPr>
              <a:lstStyle/>
              <a:p>
                <a:pPr algn="ctr"/>
                <a14:m>
                  <m:oMath xmlns:m="http://schemas.openxmlformats.org/officeDocument/2006/math">
                    <m:r>
                      <a:rPr lang="pt-BR" sz="1600" i="1">
                        <a:latin typeface="Cambria Math" panose="02040503050406030204" pitchFamily="18" charset="0"/>
                        <a:ea typeface="Cambria Math" panose="02040503050406030204" pitchFamily="18" charset="0"/>
                      </a:rPr>
                      <m:t>𝑐</m:t>
                    </m:r>
                  </m:oMath>
                </a14:m>
                <a:r>
                  <a:rPr lang="pt-BR" sz="1600" dirty="0" smtClean="0"/>
                  <a:t> limita os possíveis valores que os pesos podem assumir.</a:t>
                </a:r>
                <a:endParaRPr lang="pt-BR" sz="1600" dirty="0"/>
              </a:p>
            </p:txBody>
          </p:sp>
        </mc:Choice>
        <mc:Fallback xmlns="">
          <p:sp>
            <p:nvSpPr>
              <p:cNvPr id="5" name="Rectangle 4"/>
              <p:cNvSpPr>
                <a:spLocks noRot="1" noChangeAspect="1" noMove="1" noResize="1" noEditPoints="1" noAdjustHandles="1" noChangeArrowheads="1" noChangeShapeType="1" noTextEdit="1"/>
              </p:cNvSpPr>
              <p:nvPr/>
            </p:nvSpPr>
            <p:spPr>
              <a:xfrm>
                <a:off x="8671695" y="450402"/>
                <a:ext cx="1984067" cy="830997"/>
              </a:xfrm>
              <a:prstGeom prst="rect">
                <a:avLst/>
              </a:prstGeom>
              <a:blipFill rotWithShape="0">
                <a:blip r:embed="rId5"/>
                <a:stretch>
                  <a:fillRect t="-2206" r="-1538" b="-8824"/>
                </a:stretch>
              </a:blipFill>
            </p:spPr>
            <p:txBody>
              <a:bodyPr/>
              <a:lstStyle/>
              <a:p>
                <a:r>
                  <a:rPr lang="pt-BR">
                    <a:noFill/>
                  </a:rPr>
                  <a:t> </a:t>
                </a:r>
              </a:p>
            </p:txBody>
          </p:sp>
        </mc:Fallback>
      </mc:AlternateContent>
    </p:spTree>
    <p:extLst>
      <p:ext uri="{BB962C8B-B14F-4D97-AF65-F5344CB8AC3E}">
        <p14:creationId xmlns:p14="http://schemas.microsoft.com/office/powerpoint/2010/main" val="83608741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88149"/>
            <a:ext cx="10515600" cy="1003133"/>
          </a:xfrm>
        </p:spPr>
        <p:txBody>
          <a:bodyPr/>
          <a:lstStyle/>
          <a:p>
            <a:r>
              <a:rPr lang="pt-BR" dirty="0"/>
              <a:t>Ridge </a:t>
            </a:r>
            <a:r>
              <a:rPr lang="pt-BR" dirty="0" smtClean="0"/>
              <a:t>Regression</a:t>
            </a:r>
            <a:endParaRPr lang="pt-BR"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283110"/>
                <a:ext cx="11103592" cy="5456903"/>
              </a:xfrm>
            </p:spPr>
            <p:txBody>
              <a:bodyPr>
                <a:normAutofit fontScale="85000" lnSpcReduction="20000"/>
              </a:bodyPr>
              <a:lstStyle/>
              <a:p>
                <a:r>
                  <a:rPr lang="pt-BR" dirty="0" smtClean="0"/>
                  <a:t>A </a:t>
                </a:r>
                <a:r>
                  <a:rPr lang="pt-BR" dirty="0"/>
                  <a:t>equação </a:t>
                </a:r>
                <a:r>
                  <a:rPr lang="pt-BR" dirty="0" smtClean="0"/>
                  <a:t>de erro regularizado, </a:t>
                </a:r>
                <a14:m>
                  <m:oMath xmlns:m="http://schemas.openxmlformats.org/officeDocument/2006/math">
                    <m:sSup>
                      <m:sSupPr>
                        <m:ctrlPr>
                          <a:rPr lang="pt-BR" i="1">
                            <a:latin typeface="Cambria Math" panose="02040503050406030204" pitchFamily="18" charset="0"/>
                          </a:rPr>
                        </m:ctrlPr>
                      </m:sSupPr>
                      <m:e>
                        <m:d>
                          <m:dPr>
                            <m:begChr m:val="‖"/>
                            <m:endChr m:val="‖"/>
                            <m:ctrlPr>
                              <a:rPr lang="pt-BR" i="1">
                                <a:latin typeface="Cambria Math" panose="02040503050406030204" pitchFamily="18" charset="0"/>
                              </a:rPr>
                            </m:ctrlPr>
                          </m:dPr>
                          <m:e>
                            <m:r>
                              <a:rPr lang="pt-BR" b="1" i="1">
                                <a:latin typeface="Cambria Math" panose="02040503050406030204" pitchFamily="18" charset="0"/>
                              </a:rPr>
                              <m:t>𝒚</m:t>
                            </m:r>
                            <m:r>
                              <a:rPr lang="pt-BR" i="1">
                                <a:latin typeface="Cambria Math" panose="02040503050406030204" pitchFamily="18" charset="0"/>
                              </a:rPr>
                              <m:t> −</m:t>
                            </m:r>
                            <m:r>
                              <a:rPr lang="el-GR" b="1" i="1">
                                <a:latin typeface="Cambria Math" panose="02040503050406030204" pitchFamily="18" charset="0"/>
                              </a:rPr>
                              <m:t>𝜱</m:t>
                            </m:r>
                            <m:r>
                              <a:rPr lang="pt-BR" b="1" i="1">
                                <a:latin typeface="Cambria Math" panose="02040503050406030204" pitchFamily="18" charset="0"/>
                              </a:rPr>
                              <m:t>𝒂</m:t>
                            </m:r>
                          </m:e>
                        </m:d>
                      </m:e>
                      <m:sup>
                        <m:r>
                          <a:rPr lang="pt-BR" i="1">
                            <a:latin typeface="Cambria Math" panose="02040503050406030204" pitchFamily="18" charset="0"/>
                          </a:rPr>
                          <m:t>2</m:t>
                        </m:r>
                      </m:sup>
                    </m:sSup>
                    <m:r>
                      <a:rPr lang="pt-BR" i="1">
                        <a:latin typeface="Cambria Math" panose="02040503050406030204" pitchFamily="18" charset="0"/>
                      </a:rPr>
                      <m:t>+</m:t>
                    </m:r>
                    <m:r>
                      <a:rPr lang="pt-BR" i="1">
                        <a:latin typeface="Cambria Math" panose="02040503050406030204" pitchFamily="18" charset="0"/>
                        <a:ea typeface="Cambria Math" panose="02040503050406030204" pitchFamily="18" charset="0"/>
                      </a:rPr>
                      <m:t>𝜆</m:t>
                    </m:r>
                    <m:sSubSup>
                      <m:sSubSupPr>
                        <m:ctrlPr>
                          <a:rPr lang="pt-BR" i="1">
                            <a:latin typeface="Cambria Math" panose="02040503050406030204" pitchFamily="18" charset="0"/>
                            <a:ea typeface="Cambria Math" panose="02040503050406030204" pitchFamily="18" charset="0"/>
                          </a:rPr>
                        </m:ctrlPr>
                      </m:sSubSupPr>
                      <m:e>
                        <m:d>
                          <m:dPr>
                            <m:begChr m:val="‖"/>
                            <m:endChr m:val="‖"/>
                            <m:ctrlPr>
                              <a:rPr lang="pt-BR"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rPr>
                              <m:t>𝒂</m:t>
                            </m:r>
                          </m:e>
                        </m:d>
                      </m:e>
                      <m:sub>
                        <m:r>
                          <a:rPr lang="pt-BR" i="1">
                            <a:latin typeface="Cambria Math" panose="02040503050406030204" pitchFamily="18" charset="0"/>
                            <a:ea typeface="Cambria Math" panose="02040503050406030204" pitchFamily="18" charset="0"/>
                          </a:rPr>
                          <m:t>2</m:t>
                        </m:r>
                      </m:sub>
                      <m:sup>
                        <m:r>
                          <a:rPr lang="pt-BR" i="1">
                            <a:latin typeface="Cambria Math" panose="02040503050406030204" pitchFamily="18" charset="0"/>
                            <a:ea typeface="Cambria Math" panose="02040503050406030204" pitchFamily="18" charset="0"/>
                          </a:rPr>
                          <m:t>2</m:t>
                        </m:r>
                      </m:sup>
                    </m:sSubSup>
                  </m:oMath>
                </a14:m>
                <a:r>
                  <a:rPr lang="pt-BR" dirty="0" smtClean="0"/>
                  <a:t>, </a:t>
                </a:r>
                <a:r>
                  <a:rPr lang="pt-BR" dirty="0"/>
                  <a:t>continua sendo quadrática com relação aos </a:t>
                </a:r>
                <a:r>
                  <a:rPr lang="pt-BR" dirty="0" smtClean="0"/>
                  <a:t>pesos, e portanto, a </a:t>
                </a:r>
                <a:r>
                  <a:rPr lang="pt-BR" dirty="0"/>
                  <a:t>superfície de erro continua </a:t>
                </a:r>
                <a:r>
                  <a:rPr lang="pt-BR" dirty="0" smtClean="0"/>
                  <a:t>sendo convexa</a:t>
                </a:r>
                <a:r>
                  <a:rPr lang="pt-BR" dirty="0"/>
                  <a:t>.</a:t>
                </a:r>
              </a:p>
              <a:p>
                <a:r>
                  <a:rPr lang="pt-BR" dirty="0" smtClean="0"/>
                  <a:t>Desta forma, podemos encontrar uma </a:t>
                </a:r>
                <a:r>
                  <a:rPr lang="pt-BR" dirty="0"/>
                  <a:t>solução de forma fechada seguindo o mesmo procedimento que usamos para encontrar a </a:t>
                </a:r>
                <a:r>
                  <a:rPr lang="pt-BR" b="1" i="1" dirty="0"/>
                  <a:t>equação </a:t>
                </a:r>
                <a:r>
                  <a:rPr lang="pt-BR" b="1" i="1" dirty="0" smtClean="0"/>
                  <a:t>normal</a:t>
                </a:r>
                <a:r>
                  <a:rPr lang="pt-BR" dirty="0" smtClean="0"/>
                  <a:t>:</a:t>
                </a:r>
                <a:endParaRPr lang="pt-BR" dirty="0"/>
              </a:p>
              <a:p>
                <a:pPr marL="0" indent="0" algn="ctr">
                  <a:buNone/>
                </a:pPr>
                <a:endParaRPr lang="pt-BR" b="1" i="1" dirty="0">
                  <a:latin typeface="Cambria Math" panose="02040503050406030204" pitchFamily="18" charset="0"/>
                </a:endParaRPr>
              </a:p>
              <a:p>
                <a:pPr marL="0" indent="0" algn="ctr">
                  <a:buNone/>
                </a:pPr>
                <a14:m>
                  <m:oMath xmlns:m="http://schemas.openxmlformats.org/officeDocument/2006/math">
                    <m:r>
                      <a:rPr lang="pt-BR" b="1" i="1">
                        <a:latin typeface="Cambria Math" panose="02040503050406030204" pitchFamily="18" charset="0"/>
                      </a:rPr>
                      <m:t>𝒂</m:t>
                    </m:r>
                    <m:r>
                      <a:rPr lang="pt-BR" b="1" i="1">
                        <a:latin typeface="Cambria Math" panose="02040503050406030204" pitchFamily="18" charset="0"/>
                      </a:rPr>
                      <m:t> </m:t>
                    </m:r>
                    <m:r>
                      <a:rPr lang="pt-BR">
                        <a:latin typeface="Cambria Math" panose="02040503050406030204" pitchFamily="18" charset="0"/>
                      </a:rPr>
                      <m:t>=</m:t>
                    </m:r>
                    <m:sSup>
                      <m:sSupPr>
                        <m:ctrlPr>
                          <a:rPr lang="pt-BR" i="1">
                            <a:latin typeface="Cambria Math" panose="02040503050406030204" pitchFamily="18" charset="0"/>
                          </a:rPr>
                        </m:ctrlPr>
                      </m:sSupPr>
                      <m:e>
                        <m:d>
                          <m:dPr>
                            <m:ctrlPr>
                              <a:rPr lang="pt-BR" i="1">
                                <a:latin typeface="Cambria Math" panose="02040503050406030204" pitchFamily="18" charset="0"/>
                              </a:rPr>
                            </m:ctrlPr>
                          </m:dPr>
                          <m:e>
                            <m:sSup>
                              <m:sSupPr>
                                <m:ctrlPr>
                                  <a:rPr lang="pt-BR" i="1">
                                    <a:latin typeface="Cambria Math" panose="02040503050406030204" pitchFamily="18" charset="0"/>
                                  </a:rPr>
                                </m:ctrlPr>
                              </m:sSupPr>
                              <m:e>
                                <m:r>
                                  <a:rPr lang="pt-BR" b="1" i="1">
                                    <a:latin typeface="Cambria Math" panose="02040503050406030204" pitchFamily="18" charset="0"/>
                                  </a:rPr>
                                  <m:t>𝜱</m:t>
                                </m:r>
                              </m:e>
                              <m:sup>
                                <m:r>
                                  <a:rPr lang="pt-BR" i="1">
                                    <a:latin typeface="Cambria Math" panose="02040503050406030204" pitchFamily="18" charset="0"/>
                                  </a:rPr>
                                  <m:t>𝑇</m:t>
                                </m:r>
                              </m:sup>
                            </m:sSup>
                            <m:r>
                              <a:rPr lang="pt-BR" b="1" i="1">
                                <a:latin typeface="Cambria Math" panose="02040503050406030204" pitchFamily="18" charset="0"/>
                              </a:rPr>
                              <m:t>𝜱</m:t>
                            </m:r>
                            <m:r>
                              <a:rPr lang="pt-BR" b="1" i="1" smtClean="0">
                                <a:latin typeface="Cambria Math" panose="02040503050406030204" pitchFamily="18" charset="0"/>
                              </a:rPr>
                              <m:t>+</m:t>
                            </m:r>
                            <m:r>
                              <a:rPr lang="pt-BR" i="1">
                                <a:latin typeface="Cambria Math" panose="02040503050406030204" pitchFamily="18" charset="0"/>
                                <a:ea typeface="Cambria Math" panose="02040503050406030204" pitchFamily="18" charset="0"/>
                              </a:rPr>
                              <m:t>𝜆</m:t>
                            </m:r>
                            <m:r>
                              <a:rPr lang="pt-BR" b="1" i="1" smtClean="0">
                                <a:latin typeface="Cambria Math" panose="02040503050406030204" pitchFamily="18" charset="0"/>
                                <a:ea typeface="Cambria Math" panose="02040503050406030204" pitchFamily="18" charset="0"/>
                              </a:rPr>
                              <m:t>𝑰</m:t>
                            </m:r>
                            <m:r>
                              <a:rPr lang="pt-BR" b="1" i="1" smtClean="0">
                                <a:latin typeface="Cambria Math" panose="02040503050406030204" pitchFamily="18" charset="0"/>
                                <a:ea typeface="Cambria Math" panose="02040503050406030204" pitchFamily="18" charset="0"/>
                              </a:rPr>
                              <m:t>′</m:t>
                            </m:r>
                          </m:e>
                        </m:d>
                      </m:e>
                      <m:sup>
                        <m:r>
                          <a:rPr lang="pt-BR" i="1">
                            <a:latin typeface="Cambria Math" panose="02040503050406030204" pitchFamily="18" charset="0"/>
                          </a:rPr>
                          <m:t>−1</m:t>
                        </m:r>
                      </m:sup>
                    </m:sSup>
                    <m:sSup>
                      <m:sSupPr>
                        <m:ctrlPr>
                          <a:rPr lang="pt-BR" i="1">
                            <a:latin typeface="Cambria Math" panose="02040503050406030204" pitchFamily="18" charset="0"/>
                          </a:rPr>
                        </m:ctrlPr>
                      </m:sSupPr>
                      <m:e>
                        <m:r>
                          <a:rPr lang="pt-BR" i="1">
                            <a:latin typeface="Cambria Math" panose="02040503050406030204" pitchFamily="18" charset="0"/>
                          </a:rPr>
                          <m:t> </m:t>
                        </m:r>
                        <m:r>
                          <a:rPr lang="pt-BR" b="1" i="1">
                            <a:latin typeface="Cambria Math" panose="02040503050406030204" pitchFamily="18" charset="0"/>
                          </a:rPr>
                          <m:t>𝜱</m:t>
                        </m:r>
                      </m:e>
                      <m:sup>
                        <m:r>
                          <a:rPr lang="pt-BR" i="1">
                            <a:latin typeface="Cambria Math" panose="02040503050406030204" pitchFamily="18" charset="0"/>
                          </a:rPr>
                          <m:t>𝑇</m:t>
                        </m:r>
                      </m:sup>
                    </m:sSup>
                    <m:r>
                      <a:rPr lang="pt-BR" b="1" i="1">
                        <a:latin typeface="Cambria Math" panose="02040503050406030204" pitchFamily="18" charset="0"/>
                      </a:rPr>
                      <m:t>𝒚</m:t>
                    </m:r>
                  </m:oMath>
                </a14:m>
                <a:r>
                  <a:rPr lang="pt-BR" dirty="0"/>
                  <a:t>, onde </a:t>
                </a:r>
                <a14:m>
                  <m:oMath xmlns:m="http://schemas.openxmlformats.org/officeDocument/2006/math">
                    <m:sSup>
                      <m:sSupPr>
                        <m:ctrlPr>
                          <a:rPr lang="pt-BR" b="1" i="1" smtClean="0">
                            <a:latin typeface="Cambria Math" panose="02040503050406030204" pitchFamily="18" charset="0"/>
                            <a:ea typeface="Cambria Math" panose="02040503050406030204" pitchFamily="18" charset="0"/>
                          </a:rPr>
                        </m:ctrlPr>
                      </m:sSupPr>
                      <m:e>
                        <m:r>
                          <a:rPr lang="pt-BR" b="1" i="1">
                            <a:latin typeface="Cambria Math" panose="02040503050406030204" pitchFamily="18" charset="0"/>
                            <a:ea typeface="Cambria Math" panose="02040503050406030204" pitchFamily="18" charset="0"/>
                          </a:rPr>
                          <m:t>𝑰</m:t>
                        </m:r>
                      </m:e>
                      <m:sup>
                        <m:r>
                          <a:rPr lang="pt-BR" b="1" i="1" smtClean="0">
                            <a:latin typeface="Cambria Math" panose="02040503050406030204" pitchFamily="18" charset="0"/>
                            <a:ea typeface="Cambria Math" panose="02040503050406030204" pitchFamily="18" charset="0"/>
                          </a:rPr>
                          <m:t>′</m:t>
                        </m:r>
                      </m:sup>
                    </m:sSup>
                    <m:r>
                      <a:rPr lang="pt-BR" b="1" i="1" smtClean="0">
                        <a:latin typeface="Cambria Math" panose="02040503050406030204" pitchFamily="18" charset="0"/>
                        <a:ea typeface="Cambria Math" panose="02040503050406030204" pitchFamily="18" charset="0"/>
                      </a:rPr>
                      <m:t>=</m:t>
                    </m:r>
                    <m:d>
                      <m:dPr>
                        <m:begChr m:val="["/>
                        <m:endChr m:val="]"/>
                        <m:ctrlPr>
                          <a:rPr lang="pt-BR" i="1" smtClean="0">
                            <a:latin typeface="Cambria Math" panose="02040503050406030204" pitchFamily="18" charset="0"/>
                            <a:ea typeface="Cambria Math" panose="02040503050406030204" pitchFamily="18" charset="0"/>
                          </a:rPr>
                        </m:ctrlPr>
                      </m:dPr>
                      <m:e>
                        <m:m>
                          <m:mPr>
                            <m:mcs>
                              <m:mc>
                                <m:mcPr>
                                  <m:count m:val="2"/>
                                  <m:mcJc m:val="center"/>
                                </m:mcPr>
                              </m:mc>
                            </m:mcs>
                            <m:ctrlPr>
                              <a:rPr lang="pt-BR" i="1" smtClean="0">
                                <a:latin typeface="Cambria Math" panose="02040503050406030204" pitchFamily="18" charset="0"/>
                                <a:ea typeface="Cambria Math" panose="02040503050406030204" pitchFamily="18" charset="0"/>
                              </a:rPr>
                            </m:ctrlPr>
                          </m:mPr>
                          <m:mr>
                            <m:e>
                              <m:m>
                                <m:mPr>
                                  <m:mcs>
                                    <m:mc>
                                      <m:mcPr>
                                        <m:count m:val="2"/>
                                        <m:mcJc m:val="center"/>
                                      </m:mcPr>
                                    </m:mc>
                                  </m:mcs>
                                  <m:ctrlPr>
                                    <a:rPr lang="pt-BR" i="1" smtClean="0">
                                      <a:latin typeface="Cambria Math" panose="02040503050406030204" pitchFamily="18" charset="0"/>
                                      <a:ea typeface="Cambria Math" panose="02040503050406030204" pitchFamily="18" charset="0"/>
                                    </a:rPr>
                                  </m:ctrlPr>
                                </m:mPr>
                                <m:mr>
                                  <m:e>
                                    <m:m>
                                      <m:mPr>
                                        <m:mcs>
                                          <m:mc>
                                            <m:mcPr>
                                              <m:count m:val="2"/>
                                              <m:mcJc m:val="center"/>
                                            </m:mcPr>
                                          </m:mc>
                                        </m:mcs>
                                        <m:ctrlPr>
                                          <a:rPr lang="pt-BR" i="1" smtClean="0">
                                            <a:latin typeface="Cambria Math" panose="02040503050406030204" pitchFamily="18" charset="0"/>
                                            <a:ea typeface="Cambria Math" panose="02040503050406030204" pitchFamily="18" charset="0"/>
                                          </a:rPr>
                                        </m:ctrlPr>
                                      </m:mPr>
                                      <m:mr>
                                        <m:e>
                                          <m:m>
                                            <m:mPr>
                                              <m:mcs>
                                                <m:mc>
                                                  <m:mcPr>
                                                    <m:count m:val="1"/>
                                                    <m:mcJc m:val="center"/>
                                                  </m:mcPr>
                                                </m:mc>
                                              </m:mcs>
                                              <m:ctrlPr>
                                                <a:rPr lang="pt-BR" i="1" smtClean="0">
                                                  <a:latin typeface="Cambria Math" panose="02040503050406030204" pitchFamily="18" charset="0"/>
                                                  <a:ea typeface="Cambria Math" panose="02040503050406030204" pitchFamily="18" charset="0"/>
                                                </a:rPr>
                                              </m:ctrlPr>
                                            </m:mPr>
                                            <m:mr>
                                              <m:e>
                                                <m:m>
                                                  <m:mPr>
                                                    <m:mcs>
                                                      <m:mc>
                                                        <m:mcPr>
                                                          <m:count m:val="1"/>
                                                          <m:mcJc m:val="center"/>
                                                        </m:mcPr>
                                                      </m:mc>
                                                    </m:mcs>
                                                    <m:ctrlPr>
                                                      <a:rPr lang="pt-BR" i="1" smtClean="0">
                                                        <a:latin typeface="Cambria Math" panose="02040503050406030204" pitchFamily="18" charset="0"/>
                                                        <a:ea typeface="Cambria Math" panose="02040503050406030204" pitchFamily="18" charset="0"/>
                                                      </a:rPr>
                                                    </m:ctrlPr>
                                                  </m:mPr>
                                                  <m:mr>
                                                    <m:e>
                                                      <m:r>
                                                        <m:rPr>
                                                          <m:brk m:alnAt="7"/>
                                                        </m:rPr>
                                                        <a:rPr lang="pt-BR" b="0" i="1" smtClean="0">
                                                          <a:latin typeface="Cambria Math" panose="02040503050406030204" pitchFamily="18" charset="0"/>
                                                          <a:ea typeface="Cambria Math" panose="02040503050406030204" pitchFamily="18" charset="0"/>
                                                        </a:rPr>
                                                        <m:t>0</m:t>
                                                      </m:r>
                                                    </m:e>
                                                  </m:mr>
                                                  <m:mr>
                                                    <m:e>
                                                      <m:r>
                                                        <a:rPr lang="pt-BR" b="0" i="1" smtClean="0">
                                                          <a:latin typeface="Cambria Math" panose="02040503050406030204" pitchFamily="18" charset="0"/>
                                                          <a:ea typeface="Cambria Math" panose="02040503050406030204" pitchFamily="18" charset="0"/>
                                                        </a:rPr>
                                                        <m:t>0</m:t>
                                                      </m:r>
                                                    </m:e>
                                                  </m:mr>
                                                </m:m>
                                              </m:e>
                                            </m:mr>
                                            <m:mr>
                                              <m:e>
                                                <m:r>
                                                  <a:rPr lang="pt-BR" b="0" i="1" smtClean="0">
                                                    <a:latin typeface="Cambria Math" panose="02040503050406030204" pitchFamily="18" charset="0"/>
                                                    <a:ea typeface="Cambria Math" panose="02040503050406030204" pitchFamily="18" charset="0"/>
                                                  </a:rPr>
                                                  <m:t>⋮</m:t>
                                                </m:r>
                                              </m:e>
                                            </m:mr>
                                            <m:mr>
                                              <m:e>
                                                <m:r>
                                                  <a:rPr lang="pt-BR" b="0" i="1" smtClean="0">
                                                    <a:latin typeface="Cambria Math" panose="02040503050406030204" pitchFamily="18" charset="0"/>
                                                    <a:ea typeface="Cambria Math" panose="02040503050406030204" pitchFamily="18" charset="0"/>
                                                  </a:rPr>
                                                  <m:t>0</m:t>
                                                </m:r>
                                              </m:e>
                                            </m:mr>
                                          </m:m>
                                        </m:e>
                                        <m:e>
                                          <m:m>
                                            <m:mPr>
                                              <m:mcs>
                                                <m:mc>
                                                  <m:mcPr>
                                                    <m:count m:val="1"/>
                                                    <m:mcJc m:val="center"/>
                                                  </m:mcPr>
                                                </m:mc>
                                              </m:mcs>
                                              <m:ctrlPr>
                                                <a:rPr lang="pt-BR" i="1" smtClean="0">
                                                  <a:latin typeface="Cambria Math" panose="02040503050406030204" pitchFamily="18" charset="0"/>
                                                  <a:ea typeface="Cambria Math" panose="02040503050406030204" pitchFamily="18" charset="0"/>
                                                </a:rPr>
                                              </m:ctrlPr>
                                            </m:mPr>
                                            <m:mr>
                                              <m:e>
                                                <m:m>
                                                  <m:mPr>
                                                    <m:mcs>
                                                      <m:mc>
                                                        <m:mcPr>
                                                          <m:count m:val="1"/>
                                                          <m:mcJc m:val="center"/>
                                                        </m:mcPr>
                                                      </m:mc>
                                                    </m:mcs>
                                                    <m:ctrlPr>
                                                      <a:rPr lang="pt-BR" i="1" smtClean="0">
                                                        <a:latin typeface="Cambria Math" panose="02040503050406030204" pitchFamily="18" charset="0"/>
                                                        <a:ea typeface="Cambria Math" panose="02040503050406030204" pitchFamily="18" charset="0"/>
                                                      </a:rPr>
                                                    </m:ctrlPr>
                                                  </m:mPr>
                                                  <m:mr>
                                                    <m:e>
                                                      <m:r>
                                                        <m:rPr>
                                                          <m:brk m:alnAt="7"/>
                                                        </m:rPr>
                                                        <a:rPr lang="pt-BR" b="0" i="1" smtClean="0">
                                                          <a:latin typeface="Cambria Math" panose="02040503050406030204" pitchFamily="18" charset="0"/>
                                                          <a:ea typeface="Cambria Math" panose="02040503050406030204" pitchFamily="18" charset="0"/>
                                                        </a:rPr>
                                                        <m:t>0</m:t>
                                                      </m:r>
                                                    </m:e>
                                                  </m:mr>
                                                  <m:mr>
                                                    <m:e>
                                                      <m:r>
                                                        <a:rPr lang="pt-BR" b="0" i="1" smtClean="0">
                                                          <a:latin typeface="Cambria Math" panose="02040503050406030204" pitchFamily="18" charset="0"/>
                                                          <a:ea typeface="Cambria Math" panose="02040503050406030204" pitchFamily="18" charset="0"/>
                                                        </a:rPr>
                                                        <m:t>1</m:t>
                                                      </m:r>
                                                    </m:e>
                                                  </m:mr>
                                                </m:m>
                                              </m:e>
                                            </m:mr>
                                            <m:mr>
                                              <m:e>
                                                <m:r>
                                                  <a:rPr lang="pt-BR" i="1" smtClean="0">
                                                    <a:latin typeface="Cambria Math" panose="02040503050406030204" pitchFamily="18" charset="0"/>
                                                    <a:ea typeface="Cambria Math" panose="02040503050406030204" pitchFamily="18" charset="0"/>
                                                  </a:rPr>
                                                  <m:t>⋮</m:t>
                                                </m:r>
                                              </m:e>
                                            </m:mr>
                                            <m:mr>
                                              <m:e>
                                                <m:r>
                                                  <a:rPr lang="pt-BR" b="0" i="1" smtClean="0">
                                                    <a:latin typeface="Cambria Math" panose="02040503050406030204" pitchFamily="18" charset="0"/>
                                                    <a:ea typeface="Cambria Math" panose="02040503050406030204" pitchFamily="18" charset="0"/>
                                                  </a:rPr>
                                                  <m:t>0</m:t>
                                                </m:r>
                                              </m:e>
                                            </m:mr>
                                          </m:m>
                                        </m:e>
                                      </m:mr>
                                    </m:m>
                                  </m:e>
                                  <m:e>
                                    <m:m>
                                      <m:mPr>
                                        <m:mcs>
                                          <m:mc>
                                            <m:mcPr>
                                              <m:count m:val="1"/>
                                              <m:mcJc m:val="center"/>
                                            </m:mcPr>
                                          </m:mc>
                                        </m:mcs>
                                        <m:ctrlPr>
                                          <a:rPr lang="pt-BR" i="1" smtClean="0">
                                            <a:latin typeface="Cambria Math" panose="02040503050406030204" pitchFamily="18" charset="0"/>
                                            <a:ea typeface="Cambria Math" panose="02040503050406030204" pitchFamily="18" charset="0"/>
                                          </a:rPr>
                                        </m:ctrlPr>
                                      </m:mPr>
                                      <m:mr>
                                        <m:e>
                                          <m:m>
                                            <m:mPr>
                                              <m:mcs>
                                                <m:mc>
                                                  <m:mcPr>
                                                    <m:count m:val="1"/>
                                                    <m:mcJc m:val="center"/>
                                                  </m:mcPr>
                                                </m:mc>
                                              </m:mcs>
                                              <m:ctrlPr>
                                                <a:rPr lang="pt-BR" i="1" smtClean="0">
                                                  <a:latin typeface="Cambria Math" panose="02040503050406030204" pitchFamily="18" charset="0"/>
                                                  <a:ea typeface="Cambria Math" panose="02040503050406030204" pitchFamily="18" charset="0"/>
                                                </a:rPr>
                                              </m:ctrlPr>
                                            </m:mPr>
                                            <m:mr>
                                              <m:e>
                                                <m:r>
                                                  <m:rPr>
                                                    <m:brk m:alnAt="7"/>
                                                  </m:rPr>
                                                  <a:rPr lang="pt-BR" i="1" smtClean="0">
                                                    <a:latin typeface="Cambria Math" panose="02040503050406030204" pitchFamily="18" charset="0"/>
                                                    <a:ea typeface="Cambria Math" panose="02040503050406030204" pitchFamily="18" charset="0"/>
                                                  </a:rPr>
                                                  <m:t>…</m:t>
                                                </m:r>
                                              </m:e>
                                            </m:mr>
                                            <m:mr>
                                              <m:e>
                                                <m:r>
                                                  <a:rPr lang="pt-BR" i="1" smtClean="0">
                                                    <a:latin typeface="Cambria Math" panose="02040503050406030204" pitchFamily="18" charset="0"/>
                                                    <a:ea typeface="Cambria Math" panose="02040503050406030204" pitchFamily="18" charset="0"/>
                                                  </a:rPr>
                                                  <m:t>⋯</m:t>
                                                </m:r>
                                              </m:e>
                                            </m:mr>
                                          </m:m>
                                        </m:e>
                                      </m:mr>
                                      <m:mr>
                                        <m:e>
                                          <m:r>
                                            <a:rPr lang="pt-BR" i="1" smtClean="0">
                                              <a:latin typeface="Cambria Math" panose="02040503050406030204" pitchFamily="18" charset="0"/>
                                              <a:ea typeface="Cambria Math" panose="02040503050406030204" pitchFamily="18" charset="0"/>
                                            </a:rPr>
                                            <m:t>⋱</m:t>
                                          </m:r>
                                        </m:e>
                                      </m:mr>
                                      <m:mr>
                                        <m:e>
                                          <m:r>
                                            <a:rPr lang="pt-BR" i="1" smtClean="0">
                                              <a:latin typeface="Cambria Math" panose="02040503050406030204" pitchFamily="18" charset="0"/>
                                              <a:ea typeface="Cambria Math" panose="02040503050406030204" pitchFamily="18" charset="0"/>
                                            </a:rPr>
                                            <m:t>…</m:t>
                                          </m:r>
                                        </m:e>
                                      </m:mr>
                                    </m:m>
                                  </m:e>
                                </m:mr>
                              </m:m>
                            </m:e>
                            <m:e>
                              <m:m>
                                <m:mPr>
                                  <m:mcs>
                                    <m:mc>
                                      <m:mcPr>
                                        <m:count m:val="1"/>
                                        <m:mcJc m:val="center"/>
                                      </m:mcPr>
                                    </m:mc>
                                  </m:mcs>
                                  <m:ctrlPr>
                                    <a:rPr lang="pt-BR" i="1" smtClean="0">
                                      <a:latin typeface="Cambria Math" panose="02040503050406030204" pitchFamily="18" charset="0"/>
                                      <a:ea typeface="Cambria Math" panose="02040503050406030204" pitchFamily="18" charset="0"/>
                                    </a:rPr>
                                  </m:ctrlPr>
                                </m:mPr>
                                <m:mr>
                                  <m:e>
                                    <m:m>
                                      <m:mPr>
                                        <m:mcs>
                                          <m:mc>
                                            <m:mcPr>
                                              <m:count m:val="1"/>
                                              <m:mcJc m:val="center"/>
                                            </m:mcPr>
                                          </m:mc>
                                        </m:mcs>
                                        <m:ctrlPr>
                                          <a:rPr lang="pt-BR" i="1" smtClean="0">
                                            <a:latin typeface="Cambria Math" panose="02040503050406030204" pitchFamily="18" charset="0"/>
                                            <a:ea typeface="Cambria Math" panose="02040503050406030204" pitchFamily="18" charset="0"/>
                                          </a:rPr>
                                        </m:ctrlPr>
                                      </m:mPr>
                                      <m:mr>
                                        <m:e>
                                          <m:r>
                                            <m:rPr>
                                              <m:brk m:alnAt="7"/>
                                            </m:rPr>
                                            <a:rPr lang="pt-BR" b="0" i="1" smtClean="0">
                                              <a:latin typeface="Cambria Math" panose="02040503050406030204" pitchFamily="18" charset="0"/>
                                              <a:ea typeface="Cambria Math" panose="02040503050406030204" pitchFamily="18" charset="0"/>
                                            </a:rPr>
                                            <m:t>0</m:t>
                                          </m:r>
                                        </m:e>
                                      </m:mr>
                                      <m:mr>
                                        <m:e>
                                          <m:r>
                                            <a:rPr lang="pt-BR" b="0" i="1" smtClean="0">
                                              <a:latin typeface="Cambria Math" panose="02040503050406030204" pitchFamily="18" charset="0"/>
                                              <a:ea typeface="Cambria Math" panose="02040503050406030204" pitchFamily="18" charset="0"/>
                                            </a:rPr>
                                            <m:t>0</m:t>
                                          </m:r>
                                        </m:e>
                                      </m:mr>
                                    </m:m>
                                  </m:e>
                                </m:mr>
                                <m:mr>
                                  <m:e>
                                    <m:r>
                                      <a:rPr lang="pt-BR" i="1" smtClean="0">
                                        <a:latin typeface="Cambria Math" panose="02040503050406030204" pitchFamily="18" charset="0"/>
                                        <a:ea typeface="Cambria Math" panose="02040503050406030204" pitchFamily="18" charset="0"/>
                                      </a:rPr>
                                      <m:t>⋮</m:t>
                                    </m:r>
                                  </m:e>
                                </m:mr>
                                <m:mr>
                                  <m:e>
                                    <m:r>
                                      <a:rPr lang="pt-BR" b="0" i="1" smtClean="0">
                                        <a:latin typeface="Cambria Math" panose="02040503050406030204" pitchFamily="18" charset="0"/>
                                        <a:ea typeface="Cambria Math" panose="02040503050406030204" pitchFamily="18" charset="0"/>
                                      </a:rPr>
                                      <m:t>1</m:t>
                                    </m:r>
                                  </m:e>
                                </m:mr>
                              </m:m>
                            </m:e>
                          </m:mr>
                        </m:m>
                      </m:e>
                    </m:d>
                  </m:oMath>
                </a14:m>
                <a:endParaRPr lang="pt-BR" b="1" dirty="0"/>
              </a:p>
              <a:p>
                <a:r>
                  <a:rPr lang="pt-BR" b="1" dirty="0"/>
                  <a:t>OBS.1</a:t>
                </a:r>
                <a:r>
                  <a:rPr lang="pt-BR" dirty="0"/>
                  <a:t>: mesmo que a matriz </a:t>
                </a:r>
                <a14:m>
                  <m:oMath xmlns:m="http://schemas.openxmlformats.org/officeDocument/2006/math">
                    <m:r>
                      <a:rPr lang="pt-BR" b="1" i="1">
                        <a:latin typeface="Cambria Math" panose="02040503050406030204" pitchFamily="18" charset="0"/>
                      </a:rPr>
                      <m:t>𝜱</m:t>
                    </m:r>
                    <m:r>
                      <a:rPr lang="pt-BR" b="1" i="1">
                        <a:latin typeface="Cambria Math" panose="02040503050406030204" pitchFamily="18" charset="0"/>
                      </a:rPr>
                      <m:t> </m:t>
                    </m:r>
                  </m:oMath>
                </a14:m>
                <a:r>
                  <a:rPr lang="pt-BR" dirty="0"/>
                  <a:t>não possua </a:t>
                </a:r>
                <a:r>
                  <a:rPr lang="pt-BR" b="1" i="1" dirty="0"/>
                  <a:t>posto </a:t>
                </a:r>
                <a:r>
                  <a:rPr lang="pt-BR" b="1" i="1" dirty="0" smtClean="0"/>
                  <a:t>completo </a:t>
                </a:r>
                <a:r>
                  <a:rPr lang="pt-BR" dirty="0" smtClean="0"/>
                  <a:t>(i.e., matriz singular), </a:t>
                </a:r>
                <a:r>
                  <a:rPr lang="pt-BR" dirty="0"/>
                  <a:t>a inversa na </a:t>
                </a:r>
                <a:r>
                  <a:rPr lang="pt-BR" dirty="0" smtClean="0"/>
                  <a:t>equação </a:t>
                </a:r>
                <a:r>
                  <a:rPr lang="pt-BR" dirty="0"/>
                  <a:t>acima sempre </a:t>
                </a:r>
                <a:r>
                  <a:rPr lang="pt-BR" dirty="0" smtClean="0"/>
                  <a:t>existirá </a:t>
                </a:r>
                <a:r>
                  <a:rPr lang="pt-BR" dirty="0"/>
                  <a:t>por conta da adição do </a:t>
                </a:r>
                <a:r>
                  <a:rPr lang="pt-BR" b="1" i="1" dirty="0"/>
                  <a:t>termo de regularização </a:t>
                </a:r>
                <a:r>
                  <a:rPr lang="pt-BR" dirty="0"/>
                  <a:t>à diagonal </a:t>
                </a:r>
                <a:r>
                  <a:rPr lang="pt-BR" dirty="0" smtClean="0"/>
                  <a:t>principal da matriz quadrada </a:t>
                </a:r>
                <a14:m>
                  <m:oMath xmlns:m="http://schemas.openxmlformats.org/officeDocument/2006/math">
                    <m:sSup>
                      <m:sSupPr>
                        <m:ctrlPr>
                          <a:rPr lang="pt-BR" i="1">
                            <a:latin typeface="Cambria Math" panose="02040503050406030204" pitchFamily="18" charset="0"/>
                          </a:rPr>
                        </m:ctrlPr>
                      </m:sSupPr>
                      <m:e>
                        <m:r>
                          <a:rPr lang="pt-BR" b="1" i="1">
                            <a:latin typeface="Cambria Math" panose="02040503050406030204" pitchFamily="18" charset="0"/>
                          </a:rPr>
                          <m:t>𝜱</m:t>
                        </m:r>
                      </m:e>
                      <m:sup>
                        <m:r>
                          <a:rPr lang="pt-BR" i="1">
                            <a:latin typeface="Cambria Math" panose="02040503050406030204" pitchFamily="18" charset="0"/>
                          </a:rPr>
                          <m:t>𝑇</m:t>
                        </m:r>
                      </m:sup>
                    </m:sSup>
                    <m:r>
                      <a:rPr lang="pt-BR" b="1" i="1">
                        <a:latin typeface="Cambria Math" panose="02040503050406030204" pitchFamily="18" charset="0"/>
                      </a:rPr>
                      <m:t>𝜱</m:t>
                    </m:r>
                  </m:oMath>
                </a14:m>
                <a:r>
                  <a:rPr lang="pt-BR" dirty="0" smtClean="0"/>
                  <a:t>.</a:t>
                </a:r>
                <a:endParaRPr lang="pt-BR" dirty="0"/>
              </a:p>
              <a:p>
                <a:r>
                  <a:rPr lang="pt-BR" b="1" dirty="0"/>
                  <a:t>OBS.2</a:t>
                </a:r>
                <a:r>
                  <a:rPr lang="pt-BR" dirty="0"/>
                  <a:t>: como a </a:t>
                </a:r>
                <a:r>
                  <a:rPr lang="pt-BR" b="1" dirty="0"/>
                  <a:t>norma L2 </a:t>
                </a:r>
                <a:r>
                  <a:rPr lang="pt-BR" dirty="0"/>
                  <a:t>é diferenciável, os problemas de aprendizagem usando a regularização de </a:t>
                </a:r>
                <a:r>
                  <a:rPr lang="pt-BR" dirty="0" smtClean="0"/>
                  <a:t>Ridge também </a:t>
                </a:r>
                <a:r>
                  <a:rPr lang="pt-BR" dirty="0"/>
                  <a:t>podem ser resolvidos iterativamente através do </a:t>
                </a:r>
                <a:r>
                  <a:rPr lang="pt-BR" b="1" i="1" dirty="0" smtClean="0"/>
                  <a:t>algoritmo </a:t>
                </a:r>
                <a:r>
                  <a:rPr lang="pt-BR" b="1" i="1" dirty="0"/>
                  <a:t>do gradiente descendente</a:t>
                </a:r>
                <a:r>
                  <a:rPr lang="pt-BR" dirty="0"/>
                  <a:t>.</a:t>
                </a:r>
              </a:p>
              <a:p>
                <a:r>
                  <a:rPr lang="pt-BR" b="1" dirty="0"/>
                  <a:t>OBS.3</a:t>
                </a:r>
                <a:r>
                  <a:rPr lang="pt-BR" dirty="0"/>
                  <a:t>: o termo de regularização deve ser adicionado apenas à função de erro durante o treinamento. Depois que o modelo é treinado, a avaliação do desempenho do modelo não utiliza a regularização.</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283110"/>
                <a:ext cx="11103592" cy="5456903"/>
              </a:xfrm>
              <a:blipFill rotWithShape="0">
                <a:blip r:embed="rId3"/>
                <a:stretch>
                  <a:fillRect l="-714" t="-2567" r="-933" b="-1451"/>
                </a:stretch>
              </a:blipFill>
            </p:spPr>
            <p:txBody>
              <a:bodyPr/>
              <a:lstStyle/>
              <a:p>
                <a:r>
                  <a:rPr lang="pt-BR">
                    <a:noFill/>
                  </a:rPr>
                  <a:t> </a:t>
                </a:r>
              </a:p>
            </p:txBody>
          </p:sp>
        </mc:Fallback>
      </mc:AlternateContent>
      <p:sp>
        <p:nvSpPr>
          <p:cNvPr id="4" name="Rectangle 3"/>
          <p:cNvSpPr/>
          <p:nvPr/>
        </p:nvSpPr>
        <p:spPr>
          <a:xfrm>
            <a:off x="4555762" y="3119762"/>
            <a:ext cx="679915" cy="48519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6" name="Straight Arrow Connector 5"/>
          <p:cNvCxnSpPr/>
          <p:nvPr/>
        </p:nvCxnSpPr>
        <p:spPr>
          <a:xfrm flipH="1" flipV="1">
            <a:off x="4895719" y="3604955"/>
            <a:ext cx="4371111" cy="72138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2540127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Ridge </a:t>
            </a:r>
            <a:r>
              <a:rPr lang="pt-BR" dirty="0" smtClean="0"/>
              <a:t>regression com gradiente descendente</a:t>
            </a:r>
            <a:endParaRPr lang="pt-BR"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11142306" cy="4687142"/>
              </a:xfrm>
            </p:spPr>
            <p:txBody>
              <a:bodyPr>
                <a:normAutofit fontScale="85000" lnSpcReduction="20000"/>
              </a:bodyPr>
              <a:lstStyle/>
              <a:p>
                <a:pPr marL="0" indent="0">
                  <a:buNone/>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nary>
                        <m:naryPr>
                          <m:chr m:val="∑"/>
                          <m:ctrlPr>
                            <a:rPr lang="pt-BR" i="1">
                              <a:latin typeface="Cambria Math" panose="02040503050406030204" pitchFamily="18" charset="0"/>
                            </a:rPr>
                          </m:ctrlPr>
                        </m:naryPr>
                        <m:sub>
                          <m:r>
                            <m:rPr>
                              <m:brk m:alnAt="23"/>
                            </m:rPr>
                            <a:rPr lang="pt-BR" i="1">
                              <a:latin typeface="Cambria Math" panose="02040503050406030204" pitchFamily="18" charset="0"/>
                            </a:rPr>
                            <m:t>𝑖</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sSup>
                            <m:sSupPr>
                              <m:ctrlPr>
                                <a:rPr lang="pt-BR" i="1">
                                  <a:latin typeface="Cambria Math" panose="02040503050406030204" pitchFamily="18" charset="0"/>
                                </a:rPr>
                              </m:ctrlPr>
                            </m:sSupPr>
                            <m:e>
                              <m:d>
                                <m:dPr>
                                  <m:ctrlPr>
                                    <a:rPr lang="pt-BR" i="1">
                                      <a:latin typeface="Cambria Math" panose="02040503050406030204" pitchFamily="18" charset="0"/>
                                    </a:rPr>
                                  </m:ctrlPr>
                                </m:dPr>
                                <m:e>
                                  <m:r>
                                    <a:rPr lang="pt-BR" i="1" smtClean="0">
                                      <a:latin typeface="Cambria Math" panose="02040503050406030204" pitchFamily="18" charset="0"/>
                                    </a:rPr>
                                    <m:t>𝑦</m:t>
                                  </m:r>
                                  <m:r>
                                    <a:rPr lang="pt-BR" b="1" i="1">
                                      <a:latin typeface="Cambria Math" panose="02040503050406030204" pitchFamily="18" charset="0"/>
                                    </a:rPr>
                                    <m:t>(</m:t>
                                  </m:r>
                                  <m:r>
                                    <a:rPr lang="pt-BR" i="1">
                                      <a:latin typeface="Cambria Math" panose="02040503050406030204" pitchFamily="18" charset="0"/>
                                    </a:rPr>
                                    <m:t>𝑖</m:t>
                                  </m:r>
                                  <m:r>
                                    <a:rPr lang="pt-BR" b="1" i="1">
                                      <a:latin typeface="Cambria Math" panose="02040503050406030204" pitchFamily="18" charset="0"/>
                                    </a:rPr>
                                    <m:t>)</m:t>
                                  </m:r>
                                  <m:r>
                                    <a:rPr lang="pt-BR" i="1" dirty="0">
                                      <a:latin typeface="Cambria Math" panose="02040503050406030204" pitchFamily="18" charset="0"/>
                                    </a:rPr>
                                    <m:t>−</m:t>
                                  </m:r>
                                  <m:acc>
                                    <m:accPr>
                                      <m:chr m:val="̂"/>
                                      <m:ctrlPr>
                                        <a:rPr lang="pt-BR" i="1" dirty="0">
                                          <a:latin typeface="Cambria Math" panose="02040503050406030204" pitchFamily="18" charset="0"/>
                                        </a:rPr>
                                      </m:ctrlPr>
                                    </m:accPr>
                                    <m:e>
                                      <m:r>
                                        <a:rPr lang="pt-BR" i="1" dirty="0">
                                          <a:latin typeface="Cambria Math" panose="02040503050406030204" pitchFamily="18" charset="0"/>
                                        </a:rPr>
                                        <m:t>𝑦</m:t>
                                      </m:r>
                                    </m:e>
                                  </m:acc>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e>
                              </m:d>
                            </m:e>
                            <m:sup>
                              <m:r>
                                <a:rPr lang="pt-BR" i="1">
                                  <a:latin typeface="Cambria Math" panose="02040503050406030204" pitchFamily="18" charset="0"/>
                                </a:rPr>
                                <m:t>2</m:t>
                              </m:r>
                            </m:sup>
                          </m:sSup>
                        </m:e>
                      </m:nary>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nary>
                        <m:naryPr>
                          <m:chr m:val="∑"/>
                          <m:ctrlPr>
                            <a:rPr lang="pt-BR" i="1">
                              <a:latin typeface="Cambria Math" panose="02040503050406030204" pitchFamily="18" charset="0"/>
                            </a:rPr>
                          </m:ctrlPr>
                        </m:naryPr>
                        <m:sub>
                          <m:r>
                            <m:rPr>
                              <m:brk m:alnAt="23"/>
                            </m:rPr>
                            <a:rPr lang="pt-BR" i="1">
                              <a:latin typeface="Cambria Math" panose="02040503050406030204" pitchFamily="18" charset="0"/>
                            </a:rPr>
                            <m:t>𝑖</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sSup>
                            <m:sSupPr>
                              <m:ctrlPr>
                                <a:rPr lang="pt-BR" i="1">
                                  <a:latin typeface="Cambria Math" panose="02040503050406030204" pitchFamily="18" charset="0"/>
                                </a:rPr>
                              </m:ctrlPr>
                            </m:sSupPr>
                            <m:e>
                              <m:d>
                                <m:dPr>
                                  <m:ctrlPr>
                                    <a:rPr lang="pt-BR" i="1">
                                      <a:latin typeface="Cambria Math" panose="02040503050406030204" pitchFamily="18" charset="0"/>
                                    </a:rPr>
                                  </m:ctrlPr>
                                </m:dPr>
                                <m:e>
                                  <m:r>
                                    <a:rPr lang="pt-BR" i="1">
                                      <a:latin typeface="Cambria Math" panose="02040503050406030204" pitchFamily="18" charset="0"/>
                                    </a:rPr>
                                    <m:t>𝑦</m:t>
                                  </m:r>
                                  <m:r>
                                    <a:rPr lang="pt-BR" b="1" i="1">
                                      <a:latin typeface="Cambria Math" panose="02040503050406030204" pitchFamily="18" charset="0"/>
                                    </a:rPr>
                                    <m:t>(</m:t>
                                  </m:r>
                                  <m:r>
                                    <a:rPr lang="pt-BR" i="1">
                                      <a:latin typeface="Cambria Math" panose="02040503050406030204" pitchFamily="18" charset="0"/>
                                    </a:rPr>
                                    <m:t>𝑖</m:t>
                                  </m:r>
                                  <m:r>
                                    <a:rPr lang="pt-BR" b="1" i="1">
                                      <a:latin typeface="Cambria Math" panose="02040503050406030204" pitchFamily="18" charset="0"/>
                                    </a:rPr>
                                    <m:t>)</m:t>
                                  </m:r>
                                  <m:r>
                                    <a:rPr lang="pt-BR" i="1" dirty="0">
                                      <a:latin typeface="Cambria Math" panose="02040503050406030204" pitchFamily="18" charset="0"/>
                                    </a:rPr>
                                    <m:t>−</m:t>
                                  </m:r>
                                  <m:r>
                                    <a:rPr lang="pt-BR" i="1">
                                      <a:latin typeface="Cambria Math" panose="02040503050406030204" pitchFamily="18" charset="0"/>
                                    </a:rPr>
                                    <m:t>h</m:t>
                                  </m:r>
                                  <m:d>
                                    <m:dPr>
                                      <m:ctrlPr>
                                        <a:rPr lang="pt-BR" b="1" i="1">
                                          <a:latin typeface="Cambria Math" panose="02040503050406030204" pitchFamily="18" charset="0"/>
                                        </a:rPr>
                                      </m:ctrlPr>
                                    </m:dPr>
                                    <m:e>
                                      <m:r>
                                        <a:rPr lang="pt-BR" b="1" i="1">
                                          <a:latin typeface="Cambria Math" panose="02040503050406030204" pitchFamily="18" charset="0"/>
                                        </a:rPr>
                                        <m:t>𝒙</m:t>
                                      </m:r>
                                      <m:r>
                                        <a:rPr lang="pt-BR" b="1" i="1">
                                          <a:latin typeface="Cambria Math" panose="02040503050406030204" pitchFamily="18" charset="0"/>
                                        </a:rPr>
                                        <m:t>(</m:t>
                                      </m:r>
                                      <m:r>
                                        <a:rPr lang="pt-BR" i="1">
                                          <a:latin typeface="Cambria Math" panose="02040503050406030204" pitchFamily="18" charset="0"/>
                                        </a:rPr>
                                        <m:t>𝑖</m:t>
                                      </m:r>
                                      <m:r>
                                        <a:rPr lang="pt-BR" b="1" i="1">
                                          <a:latin typeface="Cambria Math" panose="02040503050406030204" pitchFamily="18" charset="0"/>
                                        </a:rPr>
                                        <m:t>),</m:t>
                                      </m:r>
                                      <m:r>
                                        <a:rPr lang="pt-BR" b="1" i="1">
                                          <a:latin typeface="Cambria Math" panose="02040503050406030204" pitchFamily="18" charset="0"/>
                                        </a:rPr>
                                        <m:t>𝒂</m:t>
                                      </m:r>
                                    </m:e>
                                  </m:d>
                                </m:e>
                              </m:d>
                            </m:e>
                            <m:sup>
                              <m:r>
                                <a:rPr lang="pt-BR" i="1">
                                  <a:latin typeface="Cambria Math" panose="02040503050406030204" pitchFamily="18" charset="0"/>
                                </a:rPr>
                                <m:t>2</m:t>
                              </m:r>
                            </m:sup>
                          </m:sSup>
                        </m:e>
                      </m:nary>
                    </m:oMath>
                  </m:oMathPara>
                </a14:m>
                <a:endParaRPr lang="pt-BR"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sSup>
                        <m:sSupPr>
                          <m:ctrlPr>
                            <a:rPr lang="pt-BR" i="1">
                              <a:latin typeface="Cambria Math" panose="02040503050406030204" pitchFamily="18" charset="0"/>
                            </a:rPr>
                          </m:ctrlPr>
                        </m:sSupPr>
                        <m:e>
                          <m:d>
                            <m:dPr>
                              <m:begChr m:val="‖"/>
                              <m:endChr m:val="‖"/>
                              <m:ctrlPr>
                                <a:rPr lang="pt-BR" i="1">
                                  <a:latin typeface="Cambria Math" panose="02040503050406030204" pitchFamily="18" charset="0"/>
                                </a:rPr>
                              </m:ctrlPr>
                            </m:dPr>
                            <m:e>
                              <m:r>
                                <a:rPr lang="pt-BR" b="1" i="1">
                                  <a:latin typeface="Cambria Math" panose="02040503050406030204" pitchFamily="18" charset="0"/>
                                </a:rPr>
                                <m:t>𝒚</m:t>
                              </m:r>
                              <m:r>
                                <a:rPr lang="pt-BR" i="1">
                                  <a:latin typeface="Cambria Math" panose="02040503050406030204" pitchFamily="18" charset="0"/>
                                </a:rPr>
                                <m:t> −</m:t>
                              </m:r>
                              <m:r>
                                <a:rPr lang="el-GR" b="1" i="1">
                                  <a:latin typeface="Cambria Math" panose="02040503050406030204" pitchFamily="18" charset="0"/>
                                </a:rPr>
                                <m:t>𝜱</m:t>
                              </m:r>
                              <m:r>
                                <a:rPr lang="pt-BR" b="1" i="1">
                                  <a:latin typeface="Cambria Math" panose="02040503050406030204" pitchFamily="18" charset="0"/>
                                </a:rPr>
                                <m:t>𝒂</m:t>
                              </m:r>
                            </m:e>
                          </m:d>
                        </m:e>
                        <m:sup>
                          <m:r>
                            <a:rPr lang="pt-BR" i="1">
                              <a:latin typeface="Cambria Math" panose="02040503050406030204" pitchFamily="18" charset="0"/>
                            </a:rPr>
                            <m:t>2</m:t>
                          </m:r>
                        </m:sup>
                      </m:sSup>
                      <m:r>
                        <a:rPr lang="pt-BR" i="1">
                          <a:latin typeface="Cambria Math" panose="02040503050406030204" pitchFamily="18" charset="0"/>
                        </a:rPr>
                        <m:t>+</m:t>
                      </m:r>
                      <m:r>
                        <a:rPr lang="pt-BR" i="1">
                          <a:latin typeface="Cambria Math" panose="02040503050406030204" pitchFamily="18" charset="0"/>
                          <a:ea typeface="Cambria Math" panose="02040503050406030204" pitchFamily="18" charset="0"/>
                        </a:rPr>
                        <m:t>𝜆</m:t>
                      </m:r>
                      <m:sSubSup>
                        <m:sSubSupPr>
                          <m:ctrlPr>
                            <a:rPr lang="pt-BR" i="1">
                              <a:latin typeface="Cambria Math" panose="02040503050406030204" pitchFamily="18" charset="0"/>
                              <a:ea typeface="Cambria Math" panose="02040503050406030204" pitchFamily="18" charset="0"/>
                            </a:rPr>
                          </m:ctrlPr>
                        </m:sSubSupPr>
                        <m:e>
                          <m:d>
                            <m:dPr>
                              <m:begChr m:val="‖"/>
                              <m:endChr m:val="‖"/>
                              <m:ctrlPr>
                                <a:rPr lang="pt-BR"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rPr>
                                <m:t>𝒂</m:t>
                              </m:r>
                            </m:e>
                          </m:d>
                        </m:e>
                        <m:sub>
                          <m:r>
                            <a:rPr lang="pt-BR" i="1">
                              <a:latin typeface="Cambria Math" panose="02040503050406030204" pitchFamily="18" charset="0"/>
                              <a:ea typeface="Cambria Math" panose="02040503050406030204" pitchFamily="18" charset="0"/>
                            </a:rPr>
                            <m:t>2</m:t>
                          </m:r>
                        </m:sub>
                        <m:sup>
                          <m:r>
                            <a:rPr lang="pt-BR" i="1">
                              <a:latin typeface="Cambria Math" panose="02040503050406030204" pitchFamily="18" charset="0"/>
                              <a:ea typeface="Cambria Math" panose="02040503050406030204" pitchFamily="18" charset="0"/>
                            </a:rPr>
                            <m:t>2</m:t>
                          </m:r>
                        </m:sup>
                      </m:sSubSup>
                    </m:oMath>
                  </m:oMathPara>
                </a14:m>
                <a:endParaRPr lang="pt-BR" dirty="0" smtClean="0"/>
              </a:p>
              <a:p>
                <a:pPr marL="0" indent="0" algn="ctr">
                  <a:buNone/>
                </a:pPr>
                <a14:m>
                  <m:oMath xmlns:m="http://schemas.openxmlformats.org/officeDocument/2006/math">
                    <m:f>
                      <m:fPr>
                        <m:ctrlPr>
                          <a:rPr lang="pt-BR" i="1">
                            <a:latin typeface="Cambria Math" panose="02040503050406030204" pitchFamily="18" charset="0"/>
                            <a:ea typeface="Cambria Math" panose="02040503050406030204" pitchFamily="18" charset="0"/>
                          </a:rPr>
                        </m:ctrlPr>
                      </m:fPr>
                      <m:num>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𝐽</m:t>
                            </m:r>
                          </m:e>
                          <m:sub>
                            <m:r>
                              <a:rPr lang="pt-BR" i="1">
                                <a:latin typeface="Cambria Math" panose="02040503050406030204" pitchFamily="18" charset="0"/>
                                <a:ea typeface="Cambria Math" panose="02040503050406030204" pitchFamily="18" charset="0"/>
                              </a:rPr>
                              <m:t>𝑒</m:t>
                            </m:r>
                          </m:sub>
                        </m:sSub>
                        <m:d>
                          <m:dPr>
                            <m:ctrlPr>
                              <a:rPr lang="pt-BR"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𝒂</m:t>
                            </m:r>
                          </m:e>
                        </m:d>
                      </m:num>
                      <m:den>
                        <m:r>
                          <a:rPr lang="pt-BR" i="1">
                            <a:latin typeface="Cambria Math" panose="02040503050406030204" pitchFamily="18" charset="0"/>
                            <a:ea typeface="Cambria Math" panose="02040503050406030204" pitchFamily="18" charset="0"/>
                          </a:rPr>
                          <m:t>𝜕</m:t>
                        </m:r>
                        <m:sSub>
                          <m:sSubPr>
                            <m:ctrlPr>
                              <a:rPr lang="nl-BE"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𝑘</m:t>
                            </m:r>
                          </m:sub>
                        </m:sSub>
                      </m:den>
                    </m:f>
                    <m:r>
                      <a:rPr lang="pt-BR" b="0" i="1" smtClean="0">
                        <a:latin typeface="Cambria Math" panose="02040503050406030204" pitchFamily="18" charset="0"/>
                      </a:rPr>
                      <m:t>=</m:t>
                    </m:r>
                    <m:f>
                      <m:fPr>
                        <m:ctrlPr>
                          <a:rPr lang="pt-BR" i="1">
                            <a:latin typeface="Cambria Math" panose="02040503050406030204" pitchFamily="18" charset="0"/>
                          </a:rPr>
                        </m:ctrlPr>
                      </m:fPr>
                      <m:num>
                        <m:r>
                          <a:rPr lang="pt-BR" b="0" i="1" smtClean="0">
                            <a:latin typeface="Cambria Math" panose="02040503050406030204" pitchFamily="18" charset="0"/>
                          </a:rPr>
                          <m:t>−2</m:t>
                        </m:r>
                      </m:num>
                      <m:den>
                        <m:r>
                          <a:rPr lang="pt-BR" i="1">
                            <a:latin typeface="Cambria Math" panose="02040503050406030204" pitchFamily="18" charset="0"/>
                          </a:rPr>
                          <m:t>𝑁</m:t>
                        </m:r>
                      </m:den>
                    </m:f>
                    <m:nary>
                      <m:naryPr>
                        <m:chr m:val="∑"/>
                        <m:ctrlPr>
                          <a:rPr lang="pt-BR" i="1">
                            <a:latin typeface="Cambria Math" panose="02040503050406030204" pitchFamily="18" charset="0"/>
                          </a:rPr>
                        </m:ctrlPr>
                      </m:naryPr>
                      <m:sub>
                        <m:r>
                          <m:rPr>
                            <m:brk m:alnAt="23"/>
                          </m:rPr>
                          <a:rPr lang="pt-BR" i="1">
                            <a:latin typeface="Cambria Math" panose="02040503050406030204" pitchFamily="18" charset="0"/>
                          </a:rPr>
                          <m:t>𝑖</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d>
                          <m:dPr>
                            <m:begChr m:val="["/>
                            <m:endChr m:val="]"/>
                            <m:ctrlPr>
                              <a:rPr lang="pt-BR" i="1">
                                <a:latin typeface="Cambria Math" panose="02040503050406030204" pitchFamily="18" charset="0"/>
                              </a:rPr>
                            </m:ctrlPr>
                          </m:dPr>
                          <m:e>
                            <m:r>
                              <a:rPr lang="pt-BR" i="1">
                                <a:latin typeface="Cambria Math" panose="02040503050406030204" pitchFamily="18" charset="0"/>
                              </a:rPr>
                              <m:t>𝑦</m:t>
                            </m:r>
                            <m:d>
                              <m:dPr>
                                <m:ctrlPr>
                                  <a:rPr lang="pt-BR" i="1">
                                    <a:latin typeface="Cambria Math" panose="02040503050406030204" pitchFamily="18" charset="0"/>
                                    <a:ea typeface="Cambria Math" panose="02040503050406030204" pitchFamily="18" charset="0"/>
                                  </a:rPr>
                                </m:ctrlPr>
                              </m:dPr>
                              <m:e>
                                <m:r>
                                  <a:rPr lang="pt-BR" i="1">
                                    <a:latin typeface="Cambria Math" panose="02040503050406030204" pitchFamily="18" charset="0"/>
                                    <a:ea typeface="Cambria Math" panose="02040503050406030204" pitchFamily="18" charset="0"/>
                                  </a:rPr>
                                  <m:t>𝑖</m:t>
                                </m:r>
                              </m:e>
                            </m:d>
                            <m:r>
                              <a:rPr lang="pt-BR" i="1" dirty="0">
                                <a:latin typeface="Cambria Math" panose="02040503050406030204" pitchFamily="18" charset="0"/>
                              </a:rPr>
                              <m:t>−</m:t>
                            </m:r>
                            <m:acc>
                              <m:accPr>
                                <m:chr m:val="̂"/>
                                <m:ctrlPr>
                                  <a:rPr lang="pt-BR" i="1" dirty="0" smtClean="0">
                                    <a:latin typeface="Cambria Math" panose="02040503050406030204" pitchFamily="18" charset="0"/>
                                    <a:ea typeface="Cambria Math" panose="02040503050406030204" pitchFamily="18" charset="0"/>
                                  </a:rPr>
                                </m:ctrlPr>
                              </m:accPr>
                              <m:e>
                                <m:r>
                                  <a:rPr lang="pt-BR" b="0" i="1" dirty="0" smtClean="0">
                                    <a:latin typeface="Cambria Math" panose="02040503050406030204" pitchFamily="18" charset="0"/>
                                    <a:ea typeface="Cambria Math" panose="02040503050406030204" pitchFamily="18" charset="0"/>
                                  </a:rPr>
                                  <m:t>𝑦</m:t>
                                </m:r>
                              </m:e>
                            </m:acc>
                            <m:d>
                              <m:dPr>
                                <m:ctrlPr>
                                  <a:rPr lang="pt-BR" b="0" i="1" smtClean="0">
                                    <a:latin typeface="Cambria Math" panose="02040503050406030204" pitchFamily="18" charset="0"/>
                                    <a:ea typeface="Cambria Math" panose="02040503050406030204" pitchFamily="18" charset="0"/>
                                  </a:rPr>
                                </m:ctrlPr>
                              </m:dPr>
                              <m:e>
                                <m:r>
                                  <a:rPr lang="pt-BR" b="0" i="1" smtClean="0">
                                    <a:latin typeface="Cambria Math" panose="02040503050406030204" pitchFamily="18" charset="0"/>
                                    <a:ea typeface="Cambria Math" panose="02040503050406030204" pitchFamily="18" charset="0"/>
                                  </a:rPr>
                                  <m:t>𝑖</m:t>
                                </m:r>
                              </m:e>
                            </m:d>
                          </m:e>
                        </m:d>
                      </m:e>
                    </m:nary>
                    <m:sSub>
                      <m:sSubPr>
                        <m:ctrlPr>
                          <a:rPr lang="en-US"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𝑘</m:t>
                        </m:r>
                      </m:sub>
                    </m:sSub>
                    <m:d>
                      <m:dPr>
                        <m:ctrlPr>
                          <a:rPr lang="pt-BR" i="1">
                            <a:latin typeface="Cambria Math" panose="02040503050406030204" pitchFamily="18" charset="0"/>
                          </a:rPr>
                        </m:ctrlPr>
                      </m:dPr>
                      <m:e>
                        <m:r>
                          <a:rPr lang="pt-BR" i="1">
                            <a:latin typeface="Cambria Math" panose="02040503050406030204" pitchFamily="18" charset="0"/>
                          </a:rPr>
                          <m:t>𝑖</m:t>
                        </m:r>
                      </m:e>
                    </m:d>
                    <m:r>
                      <a:rPr lang="pt-BR" b="0" i="1" smtClean="0">
                        <a:latin typeface="Cambria Math" panose="02040503050406030204" pitchFamily="18" charset="0"/>
                      </a:rPr>
                      <m:t>+2</m:t>
                    </m:r>
                    <m:r>
                      <a:rPr lang="pt-BR" b="0" i="1" smtClean="0">
                        <a:latin typeface="Cambria Math" panose="02040503050406030204" pitchFamily="18" charset="0"/>
                        <a:ea typeface="Cambria Math" panose="02040503050406030204" pitchFamily="18" charset="0"/>
                      </a:rPr>
                      <m:t>𝜆</m:t>
                    </m:r>
                    <m:sSub>
                      <m:sSubPr>
                        <m:ctrlPr>
                          <a:rPr lang="pt-BR" b="0" i="1" smtClean="0">
                            <a:latin typeface="Cambria Math" panose="02040503050406030204" pitchFamily="18" charset="0"/>
                            <a:ea typeface="Cambria Math" panose="02040503050406030204" pitchFamily="18" charset="0"/>
                          </a:rPr>
                        </m:ctrlPr>
                      </m:sSubPr>
                      <m:e>
                        <m:r>
                          <a:rPr lang="pt-BR" b="0" i="1" smtClean="0">
                            <a:latin typeface="Cambria Math" panose="02040503050406030204" pitchFamily="18" charset="0"/>
                            <a:ea typeface="Cambria Math" panose="02040503050406030204" pitchFamily="18" charset="0"/>
                          </a:rPr>
                          <m:t>𝑎</m:t>
                        </m:r>
                      </m:e>
                      <m:sub>
                        <m:r>
                          <a:rPr lang="pt-BR" b="0" i="1" smtClean="0">
                            <a:latin typeface="Cambria Math" panose="02040503050406030204" pitchFamily="18" charset="0"/>
                            <a:ea typeface="Cambria Math" panose="02040503050406030204" pitchFamily="18" charset="0"/>
                          </a:rPr>
                          <m:t>𝑘</m:t>
                        </m:r>
                      </m:sub>
                    </m:sSub>
                  </m:oMath>
                </a14:m>
                <a:r>
                  <a:rPr lang="nl-BE" dirty="0" smtClean="0"/>
                  <a:t> ,  </a:t>
                </a:r>
                <a14:m>
                  <m:oMath xmlns:m="http://schemas.openxmlformats.org/officeDocument/2006/math">
                    <m:r>
                      <a:rPr lang="pt-BR" i="1">
                        <a:latin typeface="Cambria Math" panose="02040503050406030204" pitchFamily="18" charset="0"/>
                      </a:rPr>
                      <m:t>𝑘</m:t>
                    </m:r>
                    <m:r>
                      <a:rPr lang="pt-BR" i="1">
                        <a:latin typeface="Cambria Math" panose="02040503050406030204" pitchFamily="18" charset="0"/>
                      </a:rPr>
                      <m:t>=1,...,</m:t>
                    </m:r>
                    <m:r>
                      <a:rPr lang="pt-BR" b="0" i="1" smtClean="0">
                        <a:latin typeface="Cambria Math" panose="02040503050406030204" pitchFamily="18" charset="0"/>
                      </a:rPr>
                      <m:t>𝐾</m:t>
                    </m:r>
                  </m:oMath>
                </a14:m>
                <a:endParaRPr lang="pt-BR" dirty="0" smtClean="0"/>
              </a:p>
              <a:p>
                <a:pPr marL="0" indent="0" algn="ctr">
                  <a:buNone/>
                </a:pPr>
                <a14:m>
                  <m:oMath xmlns:m="http://schemas.openxmlformats.org/officeDocument/2006/math">
                    <m:f>
                      <m:fPr>
                        <m:ctrlPr>
                          <a:rPr lang="pt-BR" i="1">
                            <a:latin typeface="Cambria Math" panose="02040503050406030204" pitchFamily="18" charset="0"/>
                            <a:ea typeface="Cambria Math" panose="02040503050406030204" pitchFamily="18" charset="0"/>
                          </a:rPr>
                        </m:ctrlPr>
                      </m:fPr>
                      <m:num>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𝐽</m:t>
                            </m:r>
                          </m:e>
                          <m:sub>
                            <m:r>
                              <a:rPr lang="pt-BR" i="1">
                                <a:latin typeface="Cambria Math" panose="02040503050406030204" pitchFamily="18" charset="0"/>
                                <a:ea typeface="Cambria Math" panose="02040503050406030204" pitchFamily="18" charset="0"/>
                              </a:rPr>
                              <m:t>𝑒</m:t>
                            </m:r>
                          </m:sub>
                        </m:sSub>
                        <m:d>
                          <m:dPr>
                            <m:ctrlPr>
                              <a:rPr lang="pt-BR"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𝒂</m:t>
                            </m:r>
                          </m:e>
                        </m:d>
                      </m:num>
                      <m:den>
                        <m:r>
                          <a:rPr lang="pt-BR" i="1">
                            <a:latin typeface="Cambria Math" panose="02040503050406030204" pitchFamily="18" charset="0"/>
                            <a:ea typeface="Cambria Math" panose="02040503050406030204" pitchFamily="18" charset="0"/>
                          </a:rPr>
                          <m:t>𝜕</m:t>
                        </m:r>
                        <m:sSub>
                          <m:sSubPr>
                            <m:ctrlPr>
                              <a:rPr lang="nl-BE" i="1">
                                <a:latin typeface="Cambria Math" panose="02040503050406030204" pitchFamily="18" charset="0"/>
                              </a:rPr>
                            </m:ctrlPr>
                          </m:sSubPr>
                          <m:e>
                            <m:r>
                              <a:rPr lang="en-US" i="1">
                                <a:latin typeface="Cambria Math" panose="02040503050406030204" pitchFamily="18" charset="0"/>
                              </a:rPr>
                              <m:t>𝑎</m:t>
                            </m:r>
                          </m:e>
                          <m:sub>
                            <m:r>
                              <a:rPr lang="pt-BR" b="0" i="1" smtClean="0">
                                <a:latin typeface="Cambria Math" panose="02040503050406030204" pitchFamily="18" charset="0"/>
                              </a:rPr>
                              <m:t>0</m:t>
                            </m:r>
                          </m:sub>
                        </m:sSub>
                      </m:den>
                    </m:f>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−2</m:t>
                        </m:r>
                      </m:num>
                      <m:den>
                        <m:r>
                          <a:rPr lang="pt-BR" i="1">
                            <a:latin typeface="Cambria Math" panose="02040503050406030204" pitchFamily="18" charset="0"/>
                          </a:rPr>
                          <m:t>𝑁</m:t>
                        </m:r>
                      </m:den>
                    </m:f>
                    <m:nary>
                      <m:naryPr>
                        <m:chr m:val="∑"/>
                        <m:ctrlPr>
                          <a:rPr lang="pt-BR" i="1">
                            <a:latin typeface="Cambria Math" panose="02040503050406030204" pitchFamily="18" charset="0"/>
                          </a:rPr>
                        </m:ctrlPr>
                      </m:naryPr>
                      <m:sub>
                        <m:r>
                          <m:rPr>
                            <m:brk m:alnAt="23"/>
                          </m:rPr>
                          <a:rPr lang="pt-BR" i="1">
                            <a:latin typeface="Cambria Math" panose="02040503050406030204" pitchFamily="18" charset="0"/>
                          </a:rPr>
                          <m:t>𝑖</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d>
                          <m:dPr>
                            <m:begChr m:val="["/>
                            <m:endChr m:val="]"/>
                            <m:ctrlPr>
                              <a:rPr lang="pt-BR" i="1">
                                <a:latin typeface="Cambria Math" panose="02040503050406030204" pitchFamily="18" charset="0"/>
                              </a:rPr>
                            </m:ctrlPr>
                          </m:dPr>
                          <m:e>
                            <m:r>
                              <a:rPr lang="pt-BR" i="1">
                                <a:latin typeface="Cambria Math" panose="02040503050406030204" pitchFamily="18" charset="0"/>
                              </a:rPr>
                              <m:t>𝑦</m:t>
                            </m:r>
                            <m:d>
                              <m:dPr>
                                <m:ctrlPr>
                                  <a:rPr lang="pt-BR" i="1">
                                    <a:latin typeface="Cambria Math" panose="02040503050406030204" pitchFamily="18" charset="0"/>
                                    <a:ea typeface="Cambria Math" panose="02040503050406030204" pitchFamily="18" charset="0"/>
                                  </a:rPr>
                                </m:ctrlPr>
                              </m:dPr>
                              <m:e>
                                <m:r>
                                  <a:rPr lang="pt-BR" i="1">
                                    <a:latin typeface="Cambria Math" panose="02040503050406030204" pitchFamily="18" charset="0"/>
                                    <a:ea typeface="Cambria Math" panose="02040503050406030204" pitchFamily="18" charset="0"/>
                                  </a:rPr>
                                  <m:t>𝑖</m:t>
                                </m:r>
                              </m:e>
                            </m:d>
                            <m:r>
                              <a:rPr lang="pt-BR" i="1" dirty="0">
                                <a:latin typeface="Cambria Math" panose="02040503050406030204" pitchFamily="18" charset="0"/>
                              </a:rPr>
                              <m:t>−</m:t>
                            </m:r>
                            <m:acc>
                              <m:accPr>
                                <m:chr m:val="̂"/>
                                <m:ctrlPr>
                                  <a:rPr lang="pt-BR" i="1" dirty="0">
                                    <a:latin typeface="Cambria Math" panose="02040503050406030204" pitchFamily="18" charset="0"/>
                                    <a:ea typeface="Cambria Math" panose="02040503050406030204" pitchFamily="18" charset="0"/>
                                  </a:rPr>
                                </m:ctrlPr>
                              </m:accPr>
                              <m:e>
                                <m:r>
                                  <a:rPr lang="pt-BR" i="1" dirty="0">
                                    <a:latin typeface="Cambria Math" panose="02040503050406030204" pitchFamily="18" charset="0"/>
                                    <a:ea typeface="Cambria Math" panose="02040503050406030204" pitchFamily="18" charset="0"/>
                                  </a:rPr>
                                  <m:t>𝑦</m:t>
                                </m:r>
                              </m:e>
                            </m:acc>
                            <m:d>
                              <m:dPr>
                                <m:ctrlPr>
                                  <a:rPr lang="pt-BR" i="1">
                                    <a:latin typeface="Cambria Math" panose="02040503050406030204" pitchFamily="18" charset="0"/>
                                    <a:ea typeface="Cambria Math" panose="02040503050406030204" pitchFamily="18" charset="0"/>
                                  </a:rPr>
                                </m:ctrlPr>
                              </m:dPr>
                              <m:e>
                                <m:r>
                                  <a:rPr lang="pt-BR" i="1">
                                    <a:latin typeface="Cambria Math" panose="02040503050406030204" pitchFamily="18" charset="0"/>
                                    <a:ea typeface="Cambria Math" panose="02040503050406030204" pitchFamily="18" charset="0"/>
                                  </a:rPr>
                                  <m:t>𝑖</m:t>
                                </m:r>
                              </m:e>
                            </m:d>
                          </m:e>
                        </m:d>
                      </m:e>
                    </m:nary>
                    <m:sSub>
                      <m:sSubPr>
                        <m:ctrlPr>
                          <a:rPr lang="en-US"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0</m:t>
                        </m:r>
                      </m:sub>
                    </m:sSub>
                    <m:d>
                      <m:dPr>
                        <m:ctrlPr>
                          <a:rPr lang="pt-BR" i="1">
                            <a:latin typeface="Cambria Math" panose="02040503050406030204" pitchFamily="18" charset="0"/>
                          </a:rPr>
                        </m:ctrlPr>
                      </m:dPr>
                      <m:e>
                        <m:r>
                          <a:rPr lang="pt-BR" i="1">
                            <a:latin typeface="Cambria Math" panose="02040503050406030204" pitchFamily="18" charset="0"/>
                          </a:rPr>
                          <m:t>𝑖</m:t>
                        </m:r>
                      </m:e>
                    </m:d>
                  </m:oMath>
                </a14:m>
                <a:r>
                  <a:rPr lang="nl-BE" dirty="0"/>
                  <a:t> , </a:t>
                </a:r>
                <a:endParaRPr lang="pt-BR" dirty="0" smtClean="0"/>
              </a:p>
              <a:p>
                <a:pPr marL="0" indent="0">
                  <a:buNone/>
                </a:pPr>
                <a14:m>
                  <m:oMathPara xmlns:m="http://schemas.openxmlformats.org/officeDocument/2006/math">
                    <m:oMathParaPr>
                      <m:jc m:val="centerGroup"/>
                    </m:oMathParaPr>
                    <m:oMath xmlns:m="http://schemas.openxmlformats.org/officeDocument/2006/math">
                      <m:f>
                        <m:fPr>
                          <m:ctrlPr>
                            <a:rPr lang="pt-BR" i="1">
                              <a:latin typeface="Cambria Math" panose="02040503050406030204" pitchFamily="18" charset="0"/>
                              <a:ea typeface="Cambria Math" panose="02040503050406030204" pitchFamily="18" charset="0"/>
                            </a:rPr>
                          </m:ctrlPr>
                        </m:fPr>
                        <m:num>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𝐽</m:t>
                              </m:r>
                            </m:e>
                            <m:sub>
                              <m:r>
                                <a:rPr lang="pt-BR" i="1">
                                  <a:latin typeface="Cambria Math" panose="02040503050406030204" pitchFamily="18" charset="0"/>
                                  <a:ea typeface="Cambria Math" panose="02040503050406030204" pitchFamily="18" charset="0"/>
                                </a:rPr>
                                <m:t>𝑒</m:t>
                              </m:r>
                            </m:sub>
                          </m:sSub>
                          <m:d>
                            <m:dPr>
                              <m:ctrlPr>
                                <a:rPr lang="pt-BR"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𝒂</m:t>
                              </m:r>
                            </m:e>
                          </m:d>
                        </m:num>
                        <m:den>
                          <m:r>
                            <a:rPr lang="pt-BR"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𝒂</m:t>
                          </m:r>
                        </m:den>
                      </m:f>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−2</m:t>
                          </m:r>
                        </m:num>
                        <m:den>
                          <m:r>
                            <a:rPr lang="pt-BR" i="1">
                              <a:latin typeface="Cambria Math" panose="02040503050406030204" pitchFamily="18" charset="0"/>
                            </a:rPr>
                            <m:t>𝑁</m:t>
                          </m:r>
                        </m:den>
                      </m:f>
                      <m:sSup>
                        <m:sSupPr>
                          <m:ctrlPr>
                            <a:rPr lang="pt-BR" i="1" smtClean="0">
                              <a:latin typeface="Cambria Math" panose="02040503050406030204" pitchFamily="18" charset="0"/>
                            </a:rPr>
                          </m:ctrlPr>
                        </m:sSupPr>
                        <m:e>
                          <m:r>
                            <a:rPr lang="el-GR" b="1" i="1">
                              <a:latin typeface="Cambria Math" panose="02040503050406030204" pitchFamily="18" charset="0"/>
                            </a:rPr>
                            <m:t>𝜱</m:t>
                          </m:r>
                        </m:e>
                        <m:sup>
                          <m:r>
                            <a:rPr lang="pt-BR" b="0" i="1" smtClean="0">
                              <a:latin typeface="Cambria Math" panose="02040503050406030204" pitchFamily="18" charset="0"/>
                            </a:rPr>
                            <m:t>𝑇</m:t>
                          </m:r>
                        </m:sup>
                      </m:sSup>
                      <m:d>
                        <m:dPr>
                          <m:ctrlPr>
                            <a:rPr lang="pt-BR" i="1" smtClean="0">
                              <a:latin typeface="Cambria Math" panose="02040503050406030204" pitchFamily="18" charset="0"/>
                            </a:rPr>
                          </m:ctrlPr>
                        </m:dPr>
                        <m:e>
                          <m:r>
                            <a:rPr lang="pt-BR" b="1" i="1">
                              <a:latin typeface="Cambria Math" panose="02040503050406030204" pitchFamily="18" charset="0"/>
                            </a:rPr>
                            <m:t>𝒚</m:t>
                          </m:r>
                          <m:r>
                            <a:rPr lang="pt-BR" i="1">
                              <a:latin typeface="Cambria Math" panose="02040503050406030204" pitchFamily="18" charset="0"/>
                            </a:rPr>
                            <m:t> −</m:t>
                          </m:r>
                          <m:r>
                            <a:rPr lang="el-GR" b="1" i="1">
                              <a:latin typeface="Cambria Math" panose="02040503050406030204" pitchFamily="18" charset="0"/>
                            </a:rPr>
                            <m:t>𝜱</m:t>
                          </m:r>
                          <m:r>
                            <a:rPr lang="pt-BR" b="1" i="1">
                              <a:latin typeface="Cambria Math" panose="02040503050406030204" pitchFamily="18" charset="0"/>
                            </a:rPr>
                            <m:t>𝒂</m:t>
                          </m:r>
                        </m:e>
                      </m:d>
                      <m:r>
                        <m:rPr>
                          <m:nor/>
                        </m:rPr>
                        <a:rPr lang="pt-BR" b="0" i="0" smtClean="0">
                          <a:latin typeface="Cambria Math" panose="02040503050406030204" pitchFamily="18" charset="0"/>
                        </a:rPr>
                        <m:t>+2</m:t>
                      </m:r>
                      <m:r>
                        <a:rPr lang="pt-BR" i="1">
                          <a:latin typeface="Cambria Math" panose="02040503050406030204" pitchFamily="18" charset="0"/>
                          <a:ea typeface="Cambria Math" panose="02040503050406030204" pitchFamily="18" charset="0"/>
                        </a:rPr>
                        <m:t>𝜆</m:t>
                      </m:r>
                      <m:sSup>
                        <m:sSupPr>
                          <m:ctrlPr>
                            <a:rPr lang="pt-BR" b="1" i="1">
                              <a:latin typeface="Cambria Math" panose="02040503050406030204" pitchFamily="18" charset="0"/>
                              <a:ea typeface="Cambria Math" panose="02040503050406030204" pitchFamily="18" charset="0"/>
                            </a:rPr>
                          </m:ctrlPr>
                        </m:sSupPr>
                        <m:e>
                          <m:r>
                            <a:rPr lang="pt-BR" b="1" i="1">
                              <a:latin typeface="Cambria Math" panose="02040503050406030204" pitchFamily="18" charset="0"/>
                              <a:ea typeface="Cambria Math" panose="02040503050406030204" pitchFamily="18" charset="0"/>
                            </a:rPr>
                            <m:t>𝑰</m:t>
                          </m:r>
                        </m:e>
                        <m:sup>
                          <m:r>
                            <a:rPr lang="pt-BR" b="1" i="1">
                              <a:latin typeface="Cambria Math" panose="02040503050406030204" pitchFamily="18" charset="0"/>
                              <a:ea typeface="Cambria Math" panose="02040503050406030204" pitchFamily="18" charset="0"/>
                            </a:rPr>
                            <m:t>′</m:t>
                          </m:r>
                        </m:sup>
                      </m:sSup>
                      <m:r>
                        <a:rPr lang="pt-BR" b="1" i="1">
                          <a:latin typeface="Cambria Math" panose="02040503050406030204" pitchFamily="18" charset="0"/>
                        </a:rPr>
                        <m:t>𝒂</m:t>
                      </m:r>
                      <m:r>
                        <m:rPr>
                          <m:nor/>
                        </m:rPr>
                        <a:rPr lang="pt-BR" dirty="0"/>
                        <m:t>,</m:t>
                      </m:r>
                    </m:oMath>
                  </m:oMathPara>
                </a14:m>
                <a:endParaRPr lang="pt-BR" dirty="0" smtClean="0"/>
              </a:p>
              <a:p>
                <a:pPr marL="0" indent="0">
                  <a:buNone/>
                </a:pPr>
                <a:r>
                  <a:rPr lang="pt-BR" dirty="0"/>
                  <a:t>o</a:t>
                </a:r>
                <a:r>
                  <a:rPr lang="pt-BR" dirty="0" smtClean="0"/>
                  <a:t>nde </a:t>
                </a:r>
                <a14:m>
                  <m:oMath xmlns:m="http://schemas.openxmlformats.org/officeDocument/2006/math">
                    <m:sSup>
                      <m:sSupPr>
                        <m:ctrlPr>
                          <a:rPr lang="pt-BR" b="1" i="1">
                            <a:latin typeface="Cambria Math" panose="02040503050406030204" pitchFamily="18" charset="0"/>
                            <a:ea typeface="Cambria Math" panose="02040503050406030204" pitchFamily="18" charset="0"/>
                          </a:rPr>
                        </m:ctrlPr>
                      </m:sSupPr>
                      <m:e>
                        <m:r>
                          <a:rPr lang="pt-BR" b="1" i="1">
                            <a:latin typeface="Cambria Math" panose="02040503050406030204" pitchFamily="18" charset="0"/>
                            <a:ea typeface="Cambria Math" panose="02040503050406030204" pitchFamily="18" charset="0"/>
                          </a:rPr>
                          <m:t>𝑰</m:t>
                        </m:r>
                      </m:e>
                      <m:sup>
                        <m:r>
                          <a:rPr lang="pt-BR" b="1" i="1">
                            <a:latin typeface="Cambria Math" panose="02040503050406030204" pitchFamily="18" charset="0"/>
                            <a:ea typeface="Cambria Math" panose="02040503050406030204" pitchFamily="18" charset="0"/>
                          </a:rPr>
                          <m:t>′</m:t>
                        </m:r>
                      </m:sup>
                    </m:sSup>
                  </m:oMath>
                </a14:m>
                <a:r>
                  <a:rPr lang="pt-BR" dirty="0" smtClean="0"/>
                  <a:t> </a:t>
                </a:r>
                <a:r>
                  <a:rPr lang="pt-BR" dirty="0"/>
                  <a:t>é </a:t>
                </a:r>
                <a:r>
                  <a:rPr lang="pt-BR" dirty="0" smtClean="0"/>
                  <a:t>uma </a:t>
                </a:r>
                <a:r>
                  <a:rPr lang="pt-BR" b="1" i="1" dirty="0" smtClean="0"/>
                  <a:t>matriz </a:t>
                </a:r>
                <a:r>
                  <a:rPr lang="pt-BR" b="1" i="1" dirty="0"/>
                  <a:t>identidade</a:t>
                </a:r>
                <a:r>
                  <a:rPr lang="pt-BR" dirty="0"/>
                  <a:t> de tamanho </a:t>
                </a:r>
                <a14:m>
                  <m:oMath xmlns:m="http://schemas.openxmlformats.org/officeDocument/2006/math">
                    <m:r>
                      <a:rPr lang="pt-BR" i="1">
                        <a:latin typeface="Cambria Math" panose="02040503050406030204" pitchFamily="18" charset="0"/>
                      </a:rPr>
                      <m:t>𝐾</m:t>
                    </m:r>
                    <m:r>
                      <a:rPr lang="pt-BR" b="0" i="0" smtClean="0">
                        <a:latin typeface="Cambria Math" panose="02040503050406030204" pitchFamily="18" charset="0"/>
                      </a:rPr>
                      <m:t>+1</m:t>
                    </m:r>
                  </m:oMath>
                </a14:m>
                <a:r>
                  <a:rPr lang="pt-BR" dirty="0"/>
                  <a:t>, </a:t>
                </a:r>
                <a:r>
                  <a:rPr lang="pt-BR" dirty="0" smtClean="0"/>
                  <a:t>onde o </a:t>
                </a:r>
                <a:r>
                  <a:rPr lang="pt-BR" dirty="0"/>
                  <a:t>primeiro elemento é </a:t>
                </a:r>
                <a:r>
                  <a:rPr lang="pt-BR" dirty="0" smtClean="0"/>
                  <a:t>feito igual a 0, pois não queremos regularizar o peso de bias.</a:t>
                </a:r>
              </a:p>
              <a:p>
                <a:pPr marL="0" indent="0" algn="ctr">
                  <a:buNone/>
                </a:pPr>
                <a14:m>
                  <m:oMath xmlns:m="http://schemas.openxmlformats.org/officeDocument/2006/math">
                    <m:r>
                      <a:rPr lang="pt-BR" b="1" i="1">
                        <a:latin typeface="Cambria Math" panose="02040503050406030204" pitchFamily="18" charset="0"/>
                        <a:ea typeface="Cambria Math" panose="02040503050406030204" pitchFamily="18" charset="0"/>
                      </a:rPr>
                      <m:t>𝒂</m:t>
                    </m:r>
                  </m:oMath>
                </a14:m>
                <a:r>
                  <a:rPr lang="pt-BR" dirty="0" smtClean="0"/>
                  <a:t> =</a:t>
                </a:r>
                <a:r>
                  <a:rPr lang="pt-BR" b="1" dirty="0">
                    <a:ea typeface="Cambria Math" panose="02040503050406030204" pitchFamily="18" charset="0"/>
                  </a:rPr>
                  <a:t> </a:t>
                </a:r>
                <a14:m>
                  <m:oMath xmlns:m="http://schemas.openxmlformats.org/officeDocument/2006/math">
                    <m:r>
                      <a:rPr lang="pt-BR" b="1" i="1">
                        <a:latin typeface="Cambria Math" panose="02040503050406030204" pitchFamily="18" charset="0"/>
                        <a:ea typeface="Cambria Math" panose="02040503050406030204" pitchFamily="18" charset="0"/>
                      </a:rPr>
                      <m:t>𝒂</m:t>
                    </m:r>
                    <m:r>
                      <a:rPr lang="pt-BR" b="1"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2</m:t>
                    </m:r>
                    <m:r>
                      <a:rPr lang="pt-BR" b="0" i="1" smtClean="0">
                        <a:latin typeface="Cambria Math" panose="02040503050406030204" pitchFamily="18" charset="0"/>
                        <a:ea typeface="Cambria Math" panose="02040503050406030204" pitchFamily="18" charset="0"/>
                      </a:rPr>
                      <m:t>𝛼</m:t>
                    </m:r>
                    <m:d>
                      <m:dPr>
                        <m:begChr m:val="["/>
                        <m:endChr m:val="]"/>
                        <m:ctrlPr>
                          <a:rPr lang="pt-BR" b="0" i="1" smtClean="0">
                            <a:latin typeface="Cambria Math" panose="02040503050406030204" pitchFamily="18" charset="0"/>
                            <a:ea typeface="Cambria Math" panose="02040503050406030204" pitchFamily="18" charset="0"/>
                          </a:rPr>
                        </m:ctrlPr>
                      </m:dPr>
                      <m:e>
                        <m:f>
                          <m:fPr>
                            <m:ctrlPr>
                              <a:rPr lang="pt-BR" i="1">
                                <a:latin typeface="Cambria Math" panose="02040503050406030204" pitchFamily="18" charset="0"/>
                              </a:rPr>
                            </m:ctrlPr>
                          </m:fPr>
                          <m:num>
                            <m:r>
                              <a:rPr lang="pt-BR" b="0" i="1" smtClean="0">
                                <a:latin typeface="Cambria Math" panose="02040503050406030204" pitchFamily="18" charset="0"/>
                              </a:rPr>
                              <m:t>1</m:t>
                            </m:r>
                          </m:num>
                          <m:den>
                            <m:r>
                              <a:rPr lang="pt-BR" i="1">
                                <a:latin typeface="Cambria Math" panose="02040503050406030204" pitchFamily="18" charset="0"/>
                              </a:rPr>
                              <m:t>𝑁</m:t>
                            </m:r>
                          </m:den>
                        </m:f>
                        <m:sSup>
                          <m:sSupPr>
                            <m:ctrlPr>
                              <a:rPr lang="pt-BR" i="1">
                                <a:latin typeface="Cambria Math" panose="02040503050406030204" pitchFamily="18" charset="0"/>
                              </a:rPr>
                            </m:ctrlPr>
                          </m:sSupPr>
                          <m:e>
                            <m:r>
                              <a:rPr lang="el-GR" b="1" i="1">
                                <a:latin typeface="Cambria Math" panose="02040503050406030204" pitchFamily="18" charset="0"/>
                              </a:rPr>
                              <m:t>𝜱</m:t>
                            </m:r>
                          </m:e>
                          <m:sup>
                            <m:r>
                              <a:rPr lang="pt-BR" i="1">
                                <a:latin typeface="Cambria Math" panose="02040503050406030204" pitchFamily="18" charset="0"/>
                              </a:rPr>
                              <m:t>𝑇</m:t>
                            </m:r>
                          </m:sup>
                        </m:sSup>
                        <m:d>
                          <m:dPr>
                            <m:ctrlPr>
                              <a:rPr lang="pt-BR" i="1">
                                <a:latin typeface="Cambria Math" panose="02040503050406030204" pitchFamily="18" charset="0"/>
                              </a:rPr>
                            </m:ctrlPr>
                          </m:dPr>
                          <m:e>
                            <m:r>
                              <a:rPr lang="pt-BR" b="1" i="1">
                                <a:latin typeface="Cambria Math" panose="02040503050406030204" pitchFamily="18" charset="0"/>
                              </a:rPr>
                              <m:t>𝒚</m:t>
                            </m:r>
                            <m:r>
                              <a:rPr lang="pt-BR" i="1">
                                <a:latin typeface="Cambria Math" panose="02040503050406030204" pitchFamily="18" charset="0"/>
                              </a:rPr>
                              <m:t> −</m:t>
                            </m:r>
                            <m:r>
                              <a:rPr lang="el-GR" b="1" i="1">
                                <a:latin typeface="Cambria Math" panose="02040503050406030204" pitchFamily="18" charset="0"/>
                              </a:rPr>
                              <m:t>𝜱</m:t>
                            </m:r>
                            <m:r>
                              <a:rPr lang="pt-BR" b="1" i="1">
                                <a:latin typeface="Cambria Math" panose="02040503050406030204" pitchFamily="18" charset="0"/>
                              </a:rPr>
                              <m:t>𝒂</m:t>
                            </m:r>
                          </m:e>
                        </m:d>
                        <m:r>
                          <m:rPr>
                            <m:nor/>
                          </m:rPr>
                          <a:rPr lang="pt-BR" b="0" i="0" smtClean="0">
                            <a:latin typeface="Cambria Math" panose="02040503050406030204" pitchFamily="18" charset="0"/>
                          </a:rPr>
                          <m:t>−</m:t>
                        </m:r>
                        <m:r>
                          <a:rPr lang="pt-BR" i="1">
                            <a:latin typeface="Cambria Math" panose="02040503050406030204" pitchFamily="18" charset="0"/>
                            <a:ea typeface="Cambria Math" panose="02040503050406030204" pitchFamily="18" charset="0"/>
                          </a:rPr>
                          <m:t>𝜆</m:t>
                        </m:r>
                        <m:sSup>
                          <m:sSupPr>
                            <m:ctrlPr>
                              <a:rPr lang="pt-BR" b="1" i="1">
                                <a:latin typeface="Cambria Math" panose="02040503050406030204" pitchFamily="18" charset="0"/>
                                <a:ea typeface="Cambria Math" panose="02040503050406030204" pitchFamily="18" charset="0"/>
                              </a:rPr>
                            </m:ctrlPr>
                          </m:sSupPr>
                          <m:e>
                            <m:r>
                              <a:rPr lang="pt-BR" b="1" i="1">
                                <a:latin typeface="Cambria Math" panose="02040503050406030204" pitchFamily="18" charset="0"/>
                                <a:ea typeface="Cambria Math" panose="02040503050406030204" pitchFamily="18" charset="0"/>
                              </a:rPr>
                              <m:t>𝑰</m:t>
                            </m:r>
                          </m:e>
                          <m:sup>
                            <m:r>
                              <a:rPr lang="pt-BR" b="1" i="1">
                                <a:latin typeface="Cambria Math" panose="02040503050406030204" pitchFamily="18" charset="0"/>
                                <a:ea typeface="Cambria Math" panose="02040503050406030204" pitchFamily="18" charset="0"/>
                              </a:rPr>
                              <m:t>′</m:t>
                            </m:r>
                          </m:sup>
                        </m:sSup>
                        <m:r>
                          <a:rPr lang="pt-BR" b="1" i="1">
                            <a:latin typeface="Cambria Math" panose="02040503050406030204" pitchFamily="18" charset="0"/>
                          </a:rPr>
                          <m:t>𝒂</m:t>
                        </m:r>
                      </m:e>
                    </m:d>
                    <m:r>
                      <m:rPr>
                        <m:nor/>
                      </m:rPr>
                      <a:rPr lang="pt-BR" b="0" i="0" smtClean="0">
                        <a:latin typeface="Cambria Math" panose="02040503050406030204" pitchFamily="18" charset="0"/>
                      </a:rPr>
                      <m:t>.</m:t>
                    </m:r>
                  </m:oMath>
                </a14:m>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11142306" cy="4687142"/>
              </a:xfrm>
              <a:blipFill rotWithShape="0">
                <a:blip r:embed="rId3"/>
                <a:stretch>
                  <a:fillRect l="-876"/>
                </a:stretch>
              </a:blipFill>
            </p:spPr>
            <p:txBody>
              <a:bodyPr/>
              <a:lstStyle/>
              <a:p>
                <a:r>
                  <a:rPr lang="pt-BR">
                    <a:noFill/>
                  </a:rPr>
                  <a:t> </a:t>
                </a:r>
              </a:p>
            </p:txBody>
          </p:sp>
        </mc:Fallback>
      </mc:AlternateContent>
      <p:cxnSp>
        <p:nvCxnSpPr>
          <p:cNvPr id="8" name="Straight Arrow Connector 7"/>
          <p:cNvCxnSpPr/>
          <p:nvPr/>
        </p:nvCxnSpPr>
        <p:spPr>
          <a:xfrm flipH="1">
            <a:off x="9202057" y="4223658"/>
            <a:ext cx="769257" cy="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9920510" y="4583383"/>
            <a:ext cx="1607457" cy="523220"/>
          </a:xfrm>
          <a:prstGeom prst="rect">
            <a:avLst/>
          </a:prstGeom>
          <a:noFill/>
        </p:spPr>
        <p:txBody>
          <a:bodyPr wrap="square" rtlCol="0">
            <a:spAutoFit/>
          </a:bodyPr>
          <a:lstStyle/>
          <a:p>
            <a:pPr algn="ctr"/>
            <a:r>
              <a:rPr lang="pt-BR" sz="1400" b="1" dirty="0" smtClean="0"/>
              <a:t>Equação geral</a:t>
            </a:r>
            <a:r>
              <a:rPr lang="pt-BR" sz="1400" dirty="0" smtClean="0"/>
              <a:t> do vetor gradiente</a:t>
            </a:r>
            <a:endParaRPr lang="pt-BR" sz="1400" dirty="0"/>
          </a:p>
        </p:txBody>
      </p:sp>
      <p:cxnSp>
        <p:nvCxnSpPr>
          <p:cNvPr id="12" name="Straight Arrow Connector 11"/>
          <p:cNvCxnSpPr/>
          <p:nvPr/>
        </p:nvCxnSpPr>
        <p:spPr>
          <a:xfrm flipH="1">
            <a:off x="9202056" y="4844992"/>
            <a:ext cx="769257" cy="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9920510" y="3962048"/>
            <a:ext cx="1857410" cy="523220"/>
          </a:xfrm>
          <a:prstGeom prst="rect">
            <a:avLst/>
          </a:prstGeom>
          <a:noFill/>
        </p:spPr>
        <p:txBody>
          <a:bodyPr wrap="square" rtlCol="0">
            <a:spAutoFit/>
          </a:bodyPr>
          <a:lstStyle/>
          <a:p>
            <a:pPr algn="ctr"/>
            <a:r>
              <a:rPr lang="pt-BR" sz="1400" dirty="0" smtClean="0"/>
              <a:t>Gradiente com relação ao peso de bias</a:t>
            </a:r>
            <a:endParaRPr lang="pt-BR" sz="1400" dirty="0"/>
          </a:p>
        </p:txBody>
      </p:sp>
    </p:spTree>
    <p:extLst>
      <p:ext uri="{BB962C8B-B14F-4D97-AF65-F5344CB8AC3E}">
        <p14:creationId xmlns:p14="http://schemas.microsoft.com/office/powerpoint/2010/main" val="146125297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51441"/>
            <a:ext cx="10515600" cy="782110"/>
          </a:xfrm>
        </p:spPr>
        <p:txBody>
          <a:bodyPr/>
          <a:lstStyle/>
          <a:p>
            <a:r>
              <a:rPr lang="pt-BR" dirty="0"/>
              <a:t>Ridge </a:t>
            </a:r>
            <a:r>
              <a:rPr lang="pt-BR" dirty="0" smtClean="0"/>
              <a:t>Regression</a:t>
            </a:r>
            <a:r>
              <a:rPr lang="pt-BR" dirty="0"/>
              <a:t>: Exemplo</a:t>
            </a:r>
          </a:p>
        </p:txBody>
      </p:sp>
      <mc:AlternateContent xmlns:mc="http://schemas.openxmlformats.org/markup-compatibility/2006" xmlns:a14="http://schemas.microsoft.com/office/drawing/2010/main">
        <mc:Choice Requires="a14">
          <p:sp>
            <p:nvSpPr>
              <p:cNvPr id="11" name="Content Placeholder 2"/>
              <p:cNvSpPr>
                <a:spLocks noGrp="1"/>
              </p:cNvSpPr>
              <p:nvPr>
                <p:ph idx="1"/>
              </p:nvPr>
            </p:nvSpPr>
            <p:spPr>
              <a:xfrm>
                <a:off x="838199" y="3449344"/>
                <a:ext cx="11139437" cy="3386884"/>
              </a:xfrm>
            </p:spPr>
            <p:txBody>
              <a:bodyPr>
                <a:normAutofit fontScale="70000" lnSpcReduction="20000"/>
              </a:bodyPr>
              <a:lstStyle/>
              <a:p>
                <a:r>
                  <a:rPr lang="pt-BR" dirty="0"/>
                  <a:t>Função hipótese polinomial de grau 15</a:t>
                </a:r>
                <a:r>
                  <a:rPr lang="pt-BR" dirty="0" smtClean="0"/>
                  <a:t>.</a:t>
                </a:r>
              </a:p>
              <a:p>
                <a:r>
                  <a:rPr lang="pt-BR" dirty="0" smtClean="0"/>
                  <a:t>Modelo treinado com 30 amostras geradas a partir de </a:t>
                </a:r>
                <a14:m>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𝑦</m:t>
                        </m:r>
                      </m:e>
                      <m:sub>
                        <m:r>
                          <m:rPr>
                            <m:sty m:val="p"/>
                          </m:rPr>
                          <a:rPr lang="pt-BR" b="0" i="0" smtClean="0">
                            <a:latin typeface="Cambria Math" panose="02040503050406030204" pitchFamily="18" charset="0"/>
                          </a:rPr>
                          <m:t>noisy</m:t>
                        </m:r>
                      </m:sub>
                    </m:sSub>
                    <m:r>
                      <a:rPr lang="pt-BR" b="0" i="1" smtClean="0">
                        <a:latin typeface="Cambria Math" panose="02040503050406030204" pitchFamily="18" charset="0"/>
                      </a:rPr>
                      <m:t>=1+0.5</m:t>
                    </m:r>
                    <m:r>
                      <a:rPr lang="pt-BR" b="0" i="1" smtClean="0">
                        <a:latin typeface="Cambria Math" panose="02040503050406030204" pitchFamily="18" charset="0"/>
                      </a:rPr>
                      <m:t>𝑥</m:t>
                    </m:r>
                    <m:r>
                      <a:rPr lang="pt-BR" b="0" i="1" smtClean="0">
                        <a:latin typeface="Cambria Math" panose="02040503050406030204" pitchFamily="18" charset="0"/>
                      </a:rPr>
                      <m:t>+2</m:t>
                    </m:r>
                    <m:sSup>
                      <m:sSupPr>
                        <m:ctrlPr>
                          <a:rPr lang="pt-BR" b="0" i="1" smtClean="0">
                            <a:latin typeface="Cambria Math" panose="02040503050406030204" pitchFamily="18" charset="0"/>
                          </a:rPr>
                        </m:ctrlPr>
                      </m:sSupPr>
                      <m:e>
                        <m:r>
                          <a:rPr lang="pt-BR" b="0" i="1" smtClean="0">
                            <a:latin typeface="Cambria Math" panose="02040503050406030204" pitchFamily="18" charset="0"/>
                          </a:rPr>
                          <m:t>𝑥</m:t>
                        </m:r>
                      </m:e>
                      <m:sup>
                        <m:r>
                          <a:rPr lang="pt-BR" b="0" i="1" smtClean="0">
                            <a:latin typeface="Cambria Math" panose="02040503050406030204" pitchFamily="18" charset="0"/>
                          </a:rPr>
                          <m:t>2</m:t>
                        </m:r>
                      </m:sup>
                    </m:sSup>
                    <m:r>
                      <a:rPr lang="pt-BR" b="0" i="1" smtClean="0">
                        <a:latin typeface="Cambria Math" panose="02040503050406030204" pitchFamily="18" charset="0"/>
                      </a:rPr>
                      <m:t>+</m:t>
                    </m:r>
                    <m:r>
                      <a:rPr lang="pt-BR" b="0" i="1" smtClean="0">
                        <a:latin typeface="Cambria Math" panose="02040503050406030204" pitchFamily="18" charset="0"/>
                      </a:rPr>
                      <m:t>𝑤</m:t>
                    </m:r>
                  </m:oMath>
                </a14:m>
                <a:r>
                  <a:rPr lang="pt-BR" dirty="0" smtClean="0"/>
                  <a:t>, onde </a:t>
                </a:r>
                <a14:m>
                  <m:oMath xmlns:m="http://schemas.openxmlformats.org/officeDocument/2006/math">
                    <m:r>
                      <a:rPr lang="pt-BR" i="1">
                        <a:latin typeface="Cambria Math" panose="02040503050406030204" pitchFamily="18" charset="0"/>
                      </a:rPr>
                      <m:t>𝑥</m:t>
                    </m:r>
                    <m:r>
                      <a:rPr lang="pt-BR" b="0" i="1" smtClean="0">
                        <a:latin typeface="Cambria Math" panose="02040503050406030204" pitchFamily="18" charset="0"/>
                      </a:rPr>
                      <m:t> </m:t>
                    </m:r>
                    <m:r>
                      <a:rPr lang="pt-BR"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 </m:t>
                    </m:r>
                    <m:r>
                      <a:rPr lang="pt-BR" b="0" i="1" smtClean="0">
                        <a:latin typeface="Cambria Math" panose="02040503050406030204" pitchFamily="18" charset="0"/>
                        <a:ea typeface="Cambria Math" panose="02040503050406030204" pitchFamily="18" charset="0"/>
                      </a:rPr>
                      <m:t>𝑈</m:t>
                    </m:r>
                    <m:r>
                      <a:rPr lang="pt-BR" b="0" i="1" smtClean="0">
                        <a:latin typeface="Cambria Math" panose="02040503050406030204" pitchFamily="18" charset="0"/>
                        <a:ea typeface="Cambria Math" panose="02040503050406030204" pitchFamily="18" charset="0"/>
                      </a:rPr>
                      <m:t>(−1,1)</m:t>
                    </m:r>
                  </m:oMath>
                </a14:m>
                <a:r>
                  <a:rPr lang="pt-BR" dirty="0" smtClean="0"/>
                  <a:t> e </a:t>
                </a:r>
                <a14:m>
                  <m:oMath xmlns:m="http://schemas.openxmlformats.org/officeDocument/2006/math">
                    <m:r>
                      <a:rPr lang="pt-BR" b="0" i="1" smtClean="0">
                        <a:latin typeface="Cambria Math" panose="02040503050406030204" pitchFamily="18" charset="0"/>
                      </a:rPr>
                      <m:t>𝑤</m:t>
                    </m:r>
                    <m:r>
                      <a:rPr lang="pt-BR" b="0" i="1" smtClean="0">
                        <a:latin typeface="Cambria Math" panose="02040503050406030204" pitchFamily="18" charset="0"/>
                      </a:rPr>
                      <m:t> ~ </m:t>
                    </m:r>
                    <m:r>
                      <a:rPr lang="pt-BR" b="0" i="1" smtClean="0">
                        <a:latin typeface="Cambria Math" panose="02040503050406030204" pitchFamily="18" charset="0"/>
                        <a:ea typeface="Cambria Math" panose="02040503050406030204" pitchFamily="18" charset="0"/>
                      </a:rPr>
                      <m:t>𝑁</m:t>
                    </m:r>
                    <m:r>
                      <a:rPr lang="pt-BR" b="0" i="1" smtClean="0">
                        <a:latin typeface="Cambria Math" panose="02040503050406030204" pitchFamily="18" charset="0"/>
                        <a:ea typeface="Cambria Math" panose="02040503050406030204" pitchFamily="18" charset="0"/>
                      </a:rPr>
                      <m:t>(0,1)</m:t>
                    </m:r>
                  </m:oMath>
                </a14:m>
                <a:r>
                  <a:rPr lang="pt-BR" dirty="0" smtClean="0"/>
                  <a:t>. </a:t>
                </a:r>
              </a:p>
              <a:p>
                <a:r>
                  <a:rPr lang="pt-BR" dirty="0" smtClean="0"/>
                  <a:t>Com </a:t>
                </a:r>
                <a14:m>
                  <m:oMath xmlns:m="http://schemas.openxmlformats.org/officeDocument/2006/math">
                    <m:r>
                      <a:rPr lang="pt-BR" i="1" smtClean="0">
                        <a:latin typeface="Cambria Math" panose="02040503050406030204" pitchFamily="18" charset="0"/>
                        <a:ea typeface="Cambria Math" panose="02040503050406030204" pitchFamily="18" charset="0"/>
                      </a:rPr>
                      <m:t>𝜆</m:t>
                    </m:r>
                    <m:r>
                      <a:rPr lang="pt-BR" b="0" i="1" smtClean="0">
                        <a:latin typeface="Cambria Math" panose="02040503050406030204" pitchFamily="18" charset="0"/>
                        <a:ea typeface="Cambria Math" panose="02040503050406030204" pitchFamily="18" charset="0"/>
                      </a:rPr>
                      <m:t>=0</m:t>
                    </m:r>
                  </m:oMath>
                </a14:m>
                <a:r>
                  <a:rPr lang="pt-BR" dirty="0"/>
                  <a:t>, regressão de Ridge </a:t>
                </a:r>
                <a:r>
                  <a:rPr lang="pt-BR" dirty="0" smtClean="0"/>
                  <a:t>se torna uma regressão polinomial sem regularização.</a:t>
                </a:r>
                <a:endParaRPr lang="pt-BR" dirty="0"/>
              </a:p>
              <a:p>
                <a:r>
                  <a:rPr lang="pt-BR" dirty="0"/>
                  <a:t>Conforme </a:t>
                </a:r>
                <a14:m>
                  <m:oMath xmlns:m="http://schemas.openxmlformats.org/officeDocument/2006/math">
                    <m:r>
                      <a:rPr lang="pt-BR" i="1">
                        <a:latin typeface="Cambria Math" panose="02040503050406030204" pitchFamily="18" charset="0"/>
                        <a:ea typeface="Cambria Math" panose="02040503050406030204" pitchFamily="18" charset="0"/>
                      </a:rPr>
                      <m:t>𝜆</m:t>
                    </m:r>
                  </m:oMath>
                </a14:m>
                <a:r>
                  <a:rPr lang="pt-BR" dirty="0"/>
                  <a:t> aumenta, o modelo não se “</a:t>
                </a:r>
                <a:r>
                  <a:rPr lang="pt-BR" i="1" dirty="0"/>
                  <a:t>contorce”</a:t>
                </a:r>
                <a:r>
                  <a:rPr lang="pt-BR" dirty="0"/>
                  <a:t> tanto </a:t>
                </a:r>
                <a:r>
                  <a:rPr lang="pt-BR" dirty="0" smtClean="0"/>
                  <a:t>e passa a se </a:t>
                </a:r>
                <a:r>
                  <a:rPr lang="pt-BR" dirty="0"/>
                  <a:t>ajustar aos dados de treinamento.</a:t>
                </a:r>
              </a:p>
              <a:p>
                <a:r>
                  <a:rPr lang="pt-BR" dirty="0"/>
                  <a:t>Se </a:t>
                </a:r>
                <a14:m>
                  <m:oMath xmlns:m="http://schemas.openxmlformats.org/officeDocument/2006/math">
                    <m:r>
                      <a:rPr lang="pt-BR" i="1">
                        <a:latin typeface="Cambria Math" panose="02040503050406030204" pitchFamily="18" charset="0"/>
                        <a:ea typeface="Cambria Math" panose="02040503050406030204" pitchFamily="18" charset="0"/>
                      </a:rPr>
                      <m:t>𝜆</m:t>
                    </m:r>
                  </m:oMath>
                </a14:m>
                <a:r>
                  <a:rPr lang="pt-BR" dirty="0" smtClean="0"/>
                  <a:t> continuar aumentando, </a:t>
                </a:r>
                <a:r>
                  <a:rPr lang="pt-BR" dirty="0"/>
                  <a:t>todos os pesos acabarão muito próximos de zero e o resultado será uma linha reta que passa pela </a:t>
                </a:r>
                <a:r>
                  <a:rPr lang="pt-BR" b="1" i="1" dirty="0"/>
                  <a:t>média</a:t>
                </a:r>
                <a:r>
                  <a:rPr lang="pt-BR" dirty="0"/>
                  <a:t> </a:t>
                </a:r>
                <a:r>
                  <a:rPr lang="pt-BR" b="1" i="1" dirty="0"/>
                  <a:t>dos</a:t>
                </a:r>
                <a:r>
                  <a:rPr lang="pt-BR" dirty="0"/>
                  <a:t> </a:t>
                </a:r>
                <a:r>
                  <a:rPr lang="pt-BR" b="1" i="1" dirty="0"/>
                  <a:t>dados de treinamento</a:t>
                </a:r>
                <a:r>
                  <a:rPr lang="pt-BR" dirty="0"/>
                  <a:t>.</a:t>
                </a:r>
              </a:p>
              <a:p>
                <a:r>
                  <a:rPr lang="pt-BR" b="1" dirty="0" smtClean="0">
                    <a:solidFill>
                      <a:srgbClr val="00B050"/>
                    </a:solidFill>
                  </a:rPr>
                  <a:t>O aumento de </a:t>
                </a:r>
                <a14:m>
                  <m:oMath xmlns:m="http://schemas.openxmlformats.org/officeDocument/2006/math">
                    <m:r>
                      <a:rPr lang="pt-BR" b="1" i="0">
                        <a:solidFill>
                          <a:srgbClr val="00B050"/>
                        </a:solidFill>
                        <a:latin typeface="Cambria Math" panose="02040503050406030204" pitchFamily="18" charset="0"/>
                        <a:ea typeface="Cambria Math" panose="02040503050406030204" pitchFamily="18" charset="0"/>
                      </a:rPr>
                      <m:t>𝛌</m:t>
                    </m:r>
                  </m:oMath>
                </a14:m>
                <a:r>
                  <a:rPr lang="pt-BR" b="1" dirty="0">
                    <a:solidFill>
                      <a:srgbClr val="00B050"/>
                    </a:solidFill>
                  </a:rPr>
                  <a:t> leva a hipóteses </a:t>
                </a:r>
                <a:r>
                  <a:rPr lang="pt-BR" b="1" dirty="0" smtClean="0">
                    <a:solidFill>
                      <a:srgbClr val="00B050"/>
                    </a:solidFill>
                  </a:rPr>
                  <a:t>menos complexas. </a:t>
                </a:r>
                <a:r>
                  <a:rPr lang="pt-BR" dirty="0" smtClean="0"/>
                  <a:t>Isso </a:t>
                </a:r>
                <a:r>
                  <a:rPr lang="pt-BR" dirty="0"/>
                  <a:t>reduz a variância do modelo, mas aumenta seu bias. Ou seja, </a:t>
                </a:r>
                <a:r>
                  <a:rPr lang="pt-BR" dirty="0" smtClean="0"/>
                  <a:t>ele tende a </a:t>
                </a:r>
                <a:r>
                  <a:rPr lang="pt-BR" b="1" i="1" dirty="0" smtClean="0"/>
                  <a:t>subajustar</a:t>
                </a:r>
                <a:r>
                  <a:rPr lang="pt-BR" dirty="0" smtClean="0"/>
                  <a:t>.</a:t>
                </a:r>
              </a:p>
              <a:p>
                <a:r>
                  <a:rPr lang="pt-BR" dirty="0"/>
                  <a:t>Conforme </a:t>
                </a:r>
                <a14:m>
                  <m:oMath xmlns:m="http://schemas.openxmlformats.org/officeDocument/2006/math">
                    <m:r>
                      <a:rPr lang="pt-BR" i="1">
                        <a:latin typeface="Cambria Math" panose="02040503050406030204" pitchFamily="18" charset="0"/>
                        <a:ea typeface="Cambria Math" panose="02040503050406030204" pitchFamily="18" charset="0"/>
                      </a:rPr>
                      <m:t>𝜆</m:t>
                    </m:r>
                  </m:oMath>
                </a14:m>
                <a:r>
                  <a:rPr lang="pt-BR" dirty="0"/>
                  <a:t> aumenta, os pesos </a:t>
                </a:r>
                <a:r>
                  <a:rPr lang="pt-BR" dirty="0" smtClean="0"/>
                  <a:t>e a </a:t>
                </a:r>
                <a:r>
                  <a:rPr lang="pt-BR" dirty="0"/>
                  <a:t>norma L2 do vetor de </a:t>
                </a:r>
                <a:r>
                  <a:rPr lang="pt-BR" dirty="0" smtClean="0"/>
                  <a:t>pesos diminuem.</a:t>
                </a:r>
              </a:p>
              <a:p>
                <a:r>
                  <a:rPr lang="pt-BR" dirty="0" smtClean="0"/>
                  <a:t>Utiliza-se técnicas de </a:t>
                </a:r>
                <a:r>
                  <a:rPr lang="pt-BR" b="1" i="1" dirty="0" smtClean="0"/>
                  <a:t>validação cruzada </a:t>
                </a:r>
                <a:r>
                  <a:rPr lang="pt-BR" dirty="0" smtClean="0"/>
                  <a:t>para encontrar o valor ideal de </a:t>
                </a:r>
                <a14:m>
                  <m:oMath xmlns:m="http://schemas.openxmlformats.org/officeDocument/2006/math">
                    <m:r>
                      <a:rPr lang="pt-BR" i="1">
                        <a:latin typeface="Cambria Math" panose="02040503050406030204" pitchFamily="18" charset="0"/>
                        <a:ea typeface="Cambria Math" panose="02040503050406030204" pitchFamily="18" charset="0"/>
                      </a:rPr>
                      <m:t>𝜆</m:t>
                    </m:r>
                  </m:oMath>
                </a14:m>
                <a:r>
                  <a:rPr lang="pt-BR" dirty="0" smtClean="0"/>
                  <a:t>.</a:t>
                </a:r>
                <a:endParaRPr lang="pt-BR" dirty="0"/>
              </a:p>
            </p:txBody>
          </p:sp>
        </mc:Choice>
        <mc:Fallback xmlns="">
          <p:sp>
            <p:nvSpPr>
              <p:cNvPr id="11" name="Content Placeholder 2"/>
              <p:cNvSpPr>
                <a:spLocks noGrp="1" noRot="1" noChangeAspect="1" noMove="1" noResize="1" noEditPoints="1" noAdjustHandles="1" noChangeArrowheads="1" noChangeShapeType="1" noTextEdit="1"/>
              </p:cNvSpPr>
              <p:nvPr>
                <p:ph idx="1"/>
              </p:nvPr>
            </p:nvSpPr>
            <p:spPr>
              <a:xfrm>
                <a:off x="838199" y="3449344"/>
                <a:ext cx="11139437" cy="3386884"/>
              </a:xfrm>
              <a:blipFill rotWithShape="0">
                <a:blip r:embed="rId3"/>
                <a:stretch>
                  <a:fillRect l="-438" t="-3423" r="-164" b="-2703"/>
                </a:stretch>
              </a:blipFill>
            </p:spPr>
            <p:txBody>
              <a:bodyPr/>
              <a:lstStyle/>
              <a:p>
                <a:r>
                  <a:rPr lang="pt-BR">
                    <a:noFill/>
                  </a:rPr>
                  <a:t> </a:t>
                </a:r>
              </a:p>
            </p:txBody>
          </p:sp>
        </mc:Fallback>
      </mc:AlternateContent>
      <p:sp>
        <p:nvSpPr>
          <p:cNvPr id="19" name="Rectangle 18"/>
          <p:cNvSpPr/>
          <p:nvPr/>
        </p:nvSpPr>
        <p:spPr>
          <a:xfrm>
            <a:off x="9078188" y="6391003"/>
            <a:ext cx="2899448" cy="338554"/>
          </a:xfrm>
          <a:prstGeom prst="rect">
            <a:avLst/>
          </a:prstGeom>
        </p:spPr>
        <p:txBody>
          <a:bodyPr wrap="none">
            <a:spAutoFit/>
          </a:bodyPr>
          <a:lstStyle/>
          <a:p>
            <a:r>
              <a:rPr lang="pt-BR" sz="1600" dirty="0">
                <a:solidFill>
                  <a:srgbClr val="00B0F0"/>
                </a:solidFill>
              </a:rPr>
              <a:t>Exemplo: ridge_regression.ipynb</a:t>
            </a:r>
          </a:p>
        </p:txBody>
      </p:sp>
      <p:pic>
        <p:nvPicPr>
          <p:cNvPr id="41" name="Picture 40"/>
          <p:cNvPicPr>
            <a:picLocks noChangeAspect="1"/>
          </p:cNvPicPr>
          <p:nvPr/>
        </p:nvPicPr>
        <p:blipFill rotWithShape="1">
          <a:blip r:embed="rId4" cstate="print">
            <a:extLst>
              <a:ext uri="{28A0092B-C50C-407E-A947-70E740481C1C}">
                <a14:useLocalDpi xmlns:a14="http://schemas.microsoft.com/office/drawing/2010/main" val="0"/>
              </a:ext>
            </a:extLst>
          </a:blip>
          <a:srcRect l="1021" t="11395" r="9410" b="4252"/>
          <a:stretch/>
        </p:blipFill>
        <p:spPr>
          <a:xfrm>
            <a:off x="9697647" y="1054181"/>
            <a:ext cx="2468976" cy="2325213"/>
          </a:xfrm>
          <a:prstGeom prst="rect">
            <a:avLst/>
          </a:prstGeom>
        </p:spPr>
      </p:pic>
      <p:pic>
        <p:nvPicPr>
          <p:cNvPr id="42" name="Picture 41"/>
          <p:cNvPicPr>
            <a:picLocks noChangeAspect="1"/>
          </p:cNvPicPr>
          <p:nvPr/>
        </p:nvPicPr>
        <p:blipFill rotWithShape="1">
          <a:blip r:embed="rId5" cstate="print">
            <a:extLst>
              <a:ext uri="{28A0092B-C50C-407E-A947-70E740481C1C}">
                <a14:useLocalDpi xmlns:a14="http://schemas.microsoft.com/office/drawing/2010/main" val="0"/>
              </a:ext>
            </a:extLst>
          </a:blip>
          <a:srcRect l="794" t="9604" r="9365" b="3094"/>
          <a:stretch/>
        </p:blipFill>
        <p:spPr>
          <a:xfrm>
            <a:off x="29028" y="1054181"/>
            <a:ext cx="2397733" cy="2329952"/>
          </a:xfrm>
          <a:prstGeom prst="rect">
            <a:avLst/>
          </a:prstGeom>
        </p:spPr>
      </p:pic>
      <p:pic>
        <p:nvPicPr>
          <p:cNvPr id="43" name="Picture 42"/>
          <p:cNvPicPr>
            <a:picLocks noChangeAspect="1"/>
          </p:cNvPicPr>
          <p:nvPr/>
        </p:nvPicPr>
        <p:blipFill rotWithShape="1">
          <a:blip r:embed="rId6" cstate="print">
            <a:extLst>
              <a:ext uri="{28A0092B-C50C-407E-A947-70E740481C1C}">
                <a14:useLocalDpi xmlns:a14="http://schemas.microsoft.com/office/drawing/2010/main" val="0"/>
              </a:ext>
            </a:extLst>
          </a:blip>
          <a:srcRect l="1429" t="9921" r="9365" b="3412"/>
          <a:stretch/>
        </p:blipFill>
        <p:spPr>
          <a:xfrm>
            <a:off x="2426760" y="1049442"/>
            <a:ext cx="2398231" cy="2329952"/>
          </a:xfrm>
          <a:prstGeom prst="rect">
            <a:avLst/>
          </a:prstGeom>
        </p:spPr>
      </p:pic>
      <p:pic>
        <p:nvPicPr>
          <p:cNvPr id="44" name="Picture 43"/>
          <p:cNvPicPr>
            <a:picLocks noChangeAspect="1"/>
          </p:cNvPicPr>
          <p:nvPr/>
        </p:nvPicPr>
        <p:blipFill rotWithShape="1">
          <a:blip r:embed="rId7" cstate="print">
            <a:extLst>
              <a:ext uri="{28A0092B-C50C-407E-A947-70E740481C1C}">
                <a14:useLocalDpi xmlns:a14="http://schemas.microsoft.com/office/drawing/2010/main" val="0"/>
              </a:ext>
            </a:extLst>
          </a:blip>
          <a:srcRect l="1429" t="9921" r="9365" b="3412"/>
          <a:stretch/>
        </p:blipFill>
        <p:spPr>
          <a:xfrm>
            <a:off x="4824991" y="1049441"/>
            <a:ext cx="2398230" cy="2329953"/>
          </a:xfrm>
          <a:prstGeom prst="rect">
            <a:avLst/>
          </a:prstGeom>
        </p:spPr>
      </p:pic>
      <p:sp>
        <p:nvSpPr>
          <p:cNvPr id="16" name="Rectangle 15"/>
          <p:cNvSpPr/>
          <p:nvPr/>
        </p:nvSpPr>
        <p:spPr>
          <a:xfrm>
            <a:off x="601777" y="1547771"/>
            <a:ext cx="1445332" cy="400110"/>
          </a:xfrm>
          <a:prstGeom prst="rect">
            <a:avLst/>
          </a:prstGeom>
        </p:spPr>
        <p:txBody>
          <a:bodyPr wrap="none">
            <a:spAutoFit/>
          </a:bodyPr>
          <a:lstStyle/>
          <a:p>
            <a:r>
              <a:rPr lang="pt-BR" sz="2000" b="1" dirty="0">
                <a:solidFill>
                  <a:srgbClr val="FF0000"/>
                </a:solidFill>
              </a:rPr>
              <a:t>Sobreajuste</a:t>
            </a:r>
            <a:endParaRPr lang="pt-BR" sz="2000" dirty="0"/>
          </a:p>
        </p:txBody>
      </p:sp>
      <p:sp>
        <p:nvSpPr>
          <p:cNvPr id="46" name="Rectangle 45"/>
          <p:cNvSpPr/>
          <p:nvPr/>
        </p:nvSpPr>
        <p:spPr>
          <a:xfrm>
            <a:off x="5373334" y="1599438"/>
            <a:ext cx="1227003" cy="400110"/>
          </a:xfrm>
          <a:prstGeom prst="rect">
            <a:avLst/>
          </a:prstGeom>
        </p:spPr>
        <p:txBody>
          <a:bodyPr wrap="none">
            <a:spAutoFit/>
          </a:bodyPr>
          <a:lstStyle/>
          <a:p>
            <a:r>
              <a:rPr lang="pt-BR" sz="2000" b="1" dirty="0" smtClean="0">
                <a:solidFill>
                  <a:srgbClr val="FF0000"/>
                </a:solidFill>
              </a:rPr>
              <a:t>Subajuste</a:t>
            </a:r>
            <a:endParaRPr lang="pt-BR" sz="2000" dirty="0"/>
          </a:p>
        </p:txBody>
      </p:sp>
      <p:pic>
        <p:nvPicPr>
          <p:cNvPr id="47" name="Picture 46"/>
          <p:cNvPicPr>
            <a:picLocks noChangeAspect="1"/>
          </p:cNvPicPr>
          <p:nvPr/>
        </p:nvPicPr>
        <p:blipFill rotWithShape="1">
          <a:blip r:embed="rId8" cstate="print">
            <a:extLst>
              <a:ext uri="{28A0092B-C50C-407E-A947-70E740481C1C}">
                <a14:useLocalDpi xmlns:a14="http://schemas.microsoft.com/office/drawing/2010/main" val="0"/>
              </a:ext>
            </a:extLst>
          </a:blip>
          <a:srcRect l="1682" t="10574" r="6601" b="5555"/>
          <a:stretch/>
        </p:blipFill>
        <p:spPr>
          <a:xfrm>
            <a:off x="7222720" y="1054181"/>
            <a:ext cx="2542781" cy="2325213"/>
          </a:xfrm>
          <a:prstGeom prst="rect">
            <a:avLst/>
          </a:prstGeom>
        </p:spPr>
      </p:pic>
      <mc:AlternateContent xmlns:mc="http://schemas.openxmlformats.org/markup-compatibility/2006" xmlns:a14="http://schemas.microsoft.com/office/drawing/2010/main">
        <mc:Choice Requires="a14">
          <p:sp>
            <p:nvSpPr>
              <p:cNvPr id="10" name="Rectangle 9"/>
              <p:cNvSpPr/>
              <p:nvPr/>
            </p:nvSpPr>
            <p:spPr>
              <a:xfrm>
                <a:off x="8069179" y="793719"/>
                <a:ext cx="1628468" cy="954107"/>
              </a:xfrm>
              <a:prstGeom prst="rect">
                <a:avLst/>
              </a:prstGeom>
            </p:spPr>
            <p:txBody>
              <a:bodyPr wrap="square">
                <a:spAutoFit/>
              </a:bodyPr>
              <a:lstStyle/>
              <a:p>
                <a:pPr algn="ctr"/>
                <a:r>
                  <a:rPr lang="pt-BR" sz="1400" dirty="0" smtClean="0"/>
                  <a:t>Valor dos pesos diminiu, mas só zera para valores muito grandes de </a:t>
                </a:r>
                <a14:m>
                  <m:oMath xmlns:m="http://schemas.openxmlformats.org/officeDocument/2006/math">
                    <m:r>
                      <a:rPr lang="pt-BR" sz="1400" i="1">
                        <a:latin typeface="Cambria Math" panose="02040503050406030204" pitchFamily="18" charset="0"/>
                        <a:ea typeface="Cambria Math" panose="02040503050406030204" pitchFamily="18" charset="0"/>
                      </a:rPr>
                      <m:t>𝜆</m:t>
                    </m:r>
                  </m:oMath>
                </a14:m>
                <a:r>
                  <a:rPr lang="pt-BR" sz="1400" dirty="0" smtClean="0"/>
                  <a:t>.</a:t>
                </a:r>
                <a:endParaRPr lang="pt-BR" sz="1400" dirty="0"/>
              </a:p>
            </p:txBody>
          </p:sp>
        </mc:Choice>
        <mc:Fallback xmlns="">
          <p:sp>
            <p:nvSpPr>
              <p:cNvPr id="10" name="Rectangle 9"/>
              <p:cNvSpPr>
                <a:spLocks noRot="1" noChangeAspect="1" noMove="1" noResize="1" noEditPoints="1" noAdjustHandles="1" noChangeArrowheads="1" noChangeShapeType="1" noTextEdit="1"/>
              </p:cNvSpPr>
              <p:nvPr/>
            </p:nvSpPr>
            <p:spPr>
              <a:xfrm>
                <a:off x="8069179" y="793719"/>
                <a:ext cx="1628468" cy="954107"/>
              </a:xfrm>
              <a:prstGeom prst="rect">
                <a:avLst/>
              </a:prstGeom>
              <a:blipFill rotWithShape="0">
                <a:blip r:embed="rId10"/>
                <a:stretch>
                  <a:fillRect l="-1124" t="-1274" r="-1124" b="-5732"/>
                </a:stretch>
              </a:blipFill>
            </p:spPr>
            <p:txBody>
              <a:bodyPr/>
              <a:lstStyle/>
              <a:p>
                <a:r>
                  <a:rPr lang="pt-BR">
                    <a:noFill/>
                  </a:rPr>
                  <a:t> </a:t>
                </a:r>
              </a:p>
            </p:txBody>
          </p:sp>
        </mc:Fallback>
      </mc:AlternateContent>
    </p:spTree>
    <p:extLst>
      <p:ext uri="{BB962C8B-B14F-4D97-AF65-F5344CB8AC3E}">
        <p14:creationId xmlns:p14="http://schemas.microsoft.com/office/powerpoint/2010/main" val="299229251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24933"/>
            <a:ext cx="10515600" cy="900293"/>
          </a:xfrm>
        </p:spPr>
        <p:txBody>
          <a:bodyPr/>
          <a:lstStyle/>
          <a:p>
            <a:r>
              <a:rPr lang="pt-BR" dirty="0"/>
              <a:t>Ridge regression com a biblioteca Scikit-Learn</a:t>
            </a:r>
          </a:p>
        </p:txBody>
      </p:sp>
      <p:sp>
        <p:nvSpPr>
          <p:cNvPr id="5" name="Rectangle 4"/>
          <p:cNvSpPr/>
          <p:nvPr/>
        </p:nvSpPr>
        <p:spPr>
          <a:xfrm>
            <a:off x="838200" y="1195358"/>
            <a:ext cx="5023757" cy="5447645"/>
          </a:xfrm>
          <a:prstGeom prst="rect">
            <a:avLst/>
          </a:prstGeom>
        </p:spPr>
        <p:txBody>
          <a:bodyPr wrap="square">
            <a:spAutoFit/>
          </a:bodyPr>
          <a:lstStyle/>
          <a:p>
            <a:r>
              <a:rPr lang="en-US" sz="1200" dirty="0">
                <a:solidFill>
                  <a:srgbClr val="008000"/>
                </a:solidFill>
                <a:highlight>
                  <a:srgbClr val="FFFFFF"/>
                </a:highlight>
              </a:rPr>
              <a:t># Import all the necessary libraries.</a:t>
            </a:r>
            <a:endParaRPr lang="en-US" sz="1200" dirty="0">
              <a:solidFill>
                <a:srgbClr val="000000"/>
              </a:solidFill>
              <a:highlight>
                <a:srgbClr val="FFFFFF"/>
              </a:highlight>
            </a:endParaRPr>
          </a:p>
          <a:p>
            <a:r>
              <a:rPr lang="pt-BR" sz="1200" b="1" dirty="0">
                <a:solidFill>
                  <a:srgbClr val="0000FF"/>
                </a:solidFill>
                <a:highlight>
                  <a:srgbClr val="FFFFFF"/>
                </a:highlight>
              </a:rPr>
              <a:t>import</a:t>
            </a:r>
            <a:r>
              <a:rPr lang="pt-BR" sz="1200" dirty="0">
                <a:solidFill>
                  <a:srgbClr val="000000"/>
                </a:solidFill>
                <a:highlight>
                  <a:srgbClr val="FFFFFF"/>
                </a:highlight>
              </a:rPr>
              <a:t> numpy </a:t>
            </a:r>
            <a:r>
              <a:rPr lang="pt-BR" sz="1200" b="1" dirty="0">
                <a:solidFill>
                  <a:srgbClr val="0000FF"/>
                </a:solidFill>
                <a:highlight>
                  <a:srgbClr val="FFFFFF"/>
                </a:highlight>
              </a:rPr>
              <a:t>as</a:t>
            </a:r>
            <a:r>
              <a:rPr lang="pt-BR" sz="1200" dirty="0">
                <a:solidFill>
                  <a:srgbClr val="000000"/>
                </a:solidFill>
                <a:highlight>
                  <a:srgbClr val="FFFFFF"/>
                </a:highlight>
              </a:rPr>
              <a:t> np</a:t>
            </a:r>
          </a:p>
          <a:p>
            <a:r>
              <a:rPr lang="pt-BR" sz="1200" b="1" dirty="0">
                <a:solidFill>
                  <a:srgbClr val="0000FF"/>
                </a:solidFill>
                <a:highlight>
                  <a:srgbClr val="FFFFFF"/>
                </a:highlight>
              </a:rPr>
              <a:t>import</a:t>
            </a:r>
            <a:r>
              <a:rPr lang="pt-BR" sz="1200" dirty="0">
                <a:solidFill>
                  <a:srgbClr val="000000"/>
                </a:solidFill>
                <a:highlight>
                  <a:srgbClr val="FFFFFF"/>
                </a:highlight>
              </a:rPr>
              <a:t> matplotlib</a:t>
            </a:r>
            <a:r>
              <a:rPr lang="pt-BR" sz="1200" b="1" dirty="0">
                <a:solidFill>
                  <a:srgbClr val="000080"/>
                </a:solidFill>
                <a:highlight>
                  <a:srgbClr val="FFFFFF"/>
                </a:highlight>
              </a:rPr>
              <a:t>.</a:t>
            </a:r>
            <a:r>
              <a:rPr lang="pt-BR" sz="1200" dirty="0">
                <a:solidFill>
                  <a:srgbClr val="000000"/>
                </a:solidFill>
                <a:highlight>
                  <a:srgbClr val="FFFFFF"/>
                </a:highlight>
              </a:rPr>
              <a:t>pyplot </a:t>
            </a:r>
            <a:r>
              <a:rPr lang="pt-BR" sz="1200" b="1" dirty="0">
                <a:solidFill>
                  <a:srgbClr val="0000FF"/>
                </a:solidFill>
                <a:highlight>
                  <a:srgbClr val="FFFFFF"/>
                </a:highlight>
              </a:rPr>
              <a:t>as</a:t>
            </a:r>
            <a:r>
              <a:rPr lang="pt-BR" sz="1200" dirty="0">
                <a:solidFill>
                  <a:srgbClr val="000000"/>
                </a:solidFill>
                <a:highlight>
                  <a:srgbClr val="FFFFFF"/>
                </a:highlight>
              </a:rPr>
              <a:t> plt</a:t>
            </a:r>
          </a:p>
          <a:p>
            <a:r>
              <a:rPr lang="pt-BR" sz="1200" b="1" dirty="0">
                <a:solidFill>
                  <a:srgbClr val="0000FF"/>
                </a:solidFill>
                <a:highlight>
                  <a:srgbClr val="FFFFFF"/>
                </a:highlight>
              </a:rPr>
              <a:t>from</a:t>
            </a:r>
            <a:r>
              <a:rPr lang="pt-BR" sz="1200" dirty="0">
                <a:solidFill>
                  <a:srgbClr val="000000"/>
                </a:solidFill>
                <a:highlight>
                  <a:srgbClr val="FFFFFF"/>
                </a:highlight>
              </a:rPr>
              <a:t> sklearn</a:t>
            </a:r>
            <a:r>
              <a:rPr lang="pt-BR" sz="1200" b="1" dirty="0">
                <a:solidFill>
                  <a:srgbClr val="000080"/>
                </a:solidFill>
                <a:highlight>
                  <a:srgbClr val="FFFFFF"/>
                </a:highlight>
              </a:rPr>
              <a:t>.</a:t>
            </a:r>
            <a:r>
              <a:rPr lang="pt-BR" sz="1200" dirty="0">
                <a:solidFill>
                  <a:srgbClr val="000000"/>
                </a:solidFill>
                <a:highlight>
                  <a:srgbClr val="FFFFFF"/>
                </a:highlight>
              </a:rPr>
              <a:t>preprocessing </a:t>
            </a:r>
            <a:r>
              <a:rPr lang="pt-BR" sz="1200" b="1" dirty="0">
                <a:solidFill>
                  <a:srgbClr val="0000FF"/>
                </a:solidFill>
                <a:highlight>
                  <a:srgbClr val="FFFFFF"/>
                </a:highlight>
              </a:rPr>
              <a:t>import</a:t>
            </a:r>
            <a:r>
              <a:rPr lang="pt-BR" sz="1200" dirty="0">
                <a:solidFill>
                  <a:srgbClr val="000000"/>
                </a:solidFill>
                <a:highlight>
                  <a:srgbClr val="FFFFFF"/>
                </a:highlight>
              </a:rPr>
              <a:t> PolynomialFeatures</a:t>
            </a:r>
          </a:p>
          <a:p>
            <a:r>
              <a:rPr lang="pt-BR" sz="1200" b="1" dirty="0">
                <a:solidFill>
                  <a:srgbClr val="0000FF"/>
                </a:solidFill>
                <a:highlight>
                  <a:srgbClr val="FFFFFF"/>
                </a:highlight>
              </a:rPr>
              <a:t>from</a:t>
            </a:r>
            <a:r>
              <a:rPr lang="pt-BR" sz="1200" dirty="0">
                <a:solidFill>
                  <a:srgbClr val="000000"/>
                </a:solidFill>
                <a:highlight>
                  <a:srgbClr val="FFFFFF"/>
                </a:highlight>
              </a:rPr>
              <a:t> sklearn</a:t>
            </a:r>
            <a:r>
              <a:rPr lang="pt-BR" sz="1200" b="1" dirty="0">
                <a:solidFill>
                  <a:srgbClr val="000080"/>
                </a:solidFill>
                <a:highlight>
                  <a:srgbClr val="FFFFFF"/>
                </a:highlight>
              </a:rPr>
              <a:t>.</a:t>
            </a:r>
            <a:r>
              <a:rPr lang="pt-BR" sz="1200" dirty="0">
                <a:solidFill>
                  <a:srgbClr val="000000"/>
                </a:solidFill>
                <a:highlight>
                  <a:srgbClr val="FFFFFF"/>
                </a:highlight>
              </a:rPr>
              <a:t>preprocessing </a:t>
            </a:r>
            <a:r>
              <a:rPr lang="pt-BR" sz="1200" b="1" dirty="0">
                <a:solidFill>
                  <a:srgbClr val="0000FF"/>
                </a:solidFill>
                <a:highlight>
                  <a:srgbClr val="FFFFFF"/>
                </a:highlight>
              </a:rPr>
              <a:t>import</a:t>
            </a:r>
            <a:r>
              <a:rPr lang="pt-BR" sz="1200" dirty="0">
                <a:solidFill>
                  <a:srgbClr val="000000"/>
                </a:solidFill>
                <a:highlight>
                  <a:srgbClr val="FFFFFF"/>
                </a:highlight>
              </a:rPr>
              <a:t> StandardScaler</a:t>
            </a:r>
          </a:p>
          <a:p>
            <a:r>
              <a:rPr lang="pt-BR" sz="1200" b="1" dirty="0">
                <a:solidFill>
                  <a:srgbClr val="0000FF"/>
                </a:solidFill>
                <a:highlight>
                  <a:srgbClr val="FFFFFF"/>
                </a:highlight>
              </a:rPr>
              <a:t>from</a:t>
            </a:r>
            <a:r>
              <a:rPr lang="pt-BR" sz="1200" dirty="0">
                <a:solidFill>
                  <a:srgbClr val="000000"/>
                </a:solidFill>
                <a:highlight>
                  <a:srgbClr val="FFFFFF"/>
                </a:highlight>
              </a:rPr>
              <a:t> sklearn</a:t>
            </a:r>
            <a:r>
              <a:rPr lang="pt-BR" sz="1200" b="1" dirty="0">
                <a:solidFill>
                  <a:srgbClr val="000080"/>
                </a:solidFill>
                <a:highlight>
                  <a:srgbClr val="FFFFFF"/>
                </a:highlight>
              </a:rPr>
              <a:t>.</a:t>
            </a:r>
            <a:r>
              <a:rPr lang="pt-BR" sz="1200" dirty="0">
                <a:solidFill>
                  <a:srgbClr val="000000"/>
                </a:solidFill>
                <a:highlight>
                  <a:srgbClr val="FFFFFF"/>
                </a:highlight>
              </a:rPr>
              <a:t>linear_model </a:t>
            </a:r>
            <a:r>
              <a:rPr lang="pt-BR" sz="1200" b="1" dirty="0">
                <a:solidFill>
                  <a:srgbClr val="0000FF"/>
                </a:solidFill>
                <a:highlight>
                  <a:srgbClr val="FFFFFF"/>
                </a:highlight>
              </a:rPr>
              <a:t>import</a:t>
            </a:r>
            <a:r>
              <a:rPr lang="pt-BR" sz="1200" dirty="0">
                <a:solidFill>
                  <a:srgbClr val="000000"/>
                </a:solidFill>
                <a:highlight>
                  <a:srgbClr val="FFFFFF"/>
                </a:highlight>
              </a:rPr>
              <a:t> Ridge</a:t>
            </a:r>
          </a:p>
          <a:p>
            <a:r>
              <a:rPr lang="pt-BR" sz="1200" b="1" dirty="0">
                <a:solidFill>
                  <a:srgbClr val="0000FF"/>
                </a:solidFill>
                <a:highlight>
                  <a:srgbClr val="FFFFFF"/>
                </a:highlight>
              </a:rPr>
              <a:t>from</a:t>
            </a:r>
            <a:r>
              <a:rPr lang="pt-BR" sz="1200" dirty="0">
                <a:solidFill>
                  <a:srgbClr val="000000"/>
                </a:solidFill>
                <a:highlight>
                  <a:srgbClr val="FFFFFF"/>
                </a:highlight>
              </a:rPr>
              <a:t> sklearn</a:t>
            </a:r>
            <a:r>
              <a:rPr lang="pt-BR" sz="1200" b="1" dirty="0">
                <a:solidFill>
                  <a:srgbClr val="000080"/>
                </a:solidFill>
                <a:highlight>
                  <a:srgbClr val="FFFFFF"/>
                </a:highlight>
              </a:rPr>
              <a:t>.</a:t>
            </a:r>
            <a:r>
              <a:rPr lang="pt-BR" sz="1200" dirty="0">
                <a:solidFill>
                  <a:srgbClr val="000000"/>
                </a:solidFill>
                <a:highlight>
                  <a:srgbClr val="FFFFFF"/>
                </a:highlight>
              </a:rPr>
              <a:t>pipeline </a:t>
            </a:r>
            <a:r>
              <a:rPr lang="pt-BR" sz="1200" b="1" dirty="0">
                <a:solidFill>
                  <a:srgbClr val="0000FF"/>
                </a:solidFill>
                <a:highlight>
                  <a:srgbClr val="FFFFFF"/>
                </a:highlight>
              </a:rPr>
              <a:t>import</a:t>
            </a:r>
            <a:r>
              <a:rPr lang="pt-BR" sz="1200" dirty="0">
                <a:solidFill>
                  <a:srgbClr val="000000"/>
                </a:solidFill>
                <a:highlight>
                  <a:srgbClr val="FFFFFF"/>
                </a:highlight>
              </a:rPr>
              <a:t> Pipeline</a:t>
            </a:r>
          </a:p>
          <a:p>
            <a:endParaRPr lang="pt-BR" sz="1200" dirty="0">
              <a:solidFill>
                <a:srgbClr val="000000"/>
              </a:solidFill>
              <a:highlight>
                <a:srgbClr val="FFFFFF"/>
              </a:highlight>
            </a:endParaRPr>
          </a:p>
          <a:p>
            <a:r>
              <a:rPr lang="en-US" sz="1200" dirty="0">
                <a:solidFill>
                  <a:srgbClr val="008000"/>
                </a:solidFill>
                <a:highlight>
                  <a:srgbClr val="FFFFFF"/>
                </a:highlight>
              </a:rPr>
              <a:t># Sets the number of examples.</a:t>
            </a:r>
            <a:endParaRPr lang="en-US" sz="1200" dirty="0">
              <a:solidFill>
                <a:srgbClr val="000000"/>
              </a:solidFill>
              <a:highlight>
                <a:srgbClr val="FFFFFF"/>
              </a:highlight>
            </a:endParaRPr>
          </a:p>
          <a:p>
            <a:r>
              <a:rPr lang="pt-BR" sz="1200" dirty="0">
                <a:solidFill>
                  <a:srgbClr val="000000"/>
                </a:solidFill>
                <a:highlight>
                  <a:srgbClr val="FFFFFF"/>
                </a:highlight>
              </a:rPr>
              <a:t>N</a:t>
            </a:r>
            <a:r>
              <a:rPr lang="pt-BR" sz="1200" dirty="0" smtClean="0">
                <a:solidFill>
                  <a:srgbClr val="000000"/>
                </a:solidFill>
                <a:highlight>
                  <a:srgbClr val="FFFFFF"/>
                </a:highlight>
              </a:rPr>
              <a:t>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FF0000"/>
                </a:solidFill>
                <a:highlight>
                  <a:srgbClr val="FFFFFF"/>
                </a:highlight>
              </a:rPr>
              <a:t>20</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en-US" sz="1200" dirty="0">
                <a:solidFill>
                  <a:srgbClr val="008000"/>
                </a:solidFill>
                <a:highlight>
                  <a:srgbClr val="FFFFFF"/>
                </a:highlight>
              </a:rPr>
              <a:t># Create target function and its noisy version.</a:t>
            </a:r>
            <a:endParaRPr lang="en-US" sz="1200" dirty="0">
              <a:solidFill>
                <a:srgbClr val="000000"/>
              </a:solidFill>
              <a:highlight>
                <a:srgbClr val="FFFFFF"/>
              </a:highlight>
            </a:endParaRPr>
          </a:p>
          <a:p>
            <a:r>
              <a:rPr lang="pt-BR" sz="1200" dirty="0">
                <a:solidFill>
                  <a:srgbClr val="000000"/>
                </a:solidFill>
                <a:highlight>
                  <a:srgbClr val="FFFFFF"/>
                </a:highlight>
              </a:rPr>
              <a:t>x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smtClean="0">
                <a:solidFill>
                  <a:srgbClr val="000000"/>
                </a:solidFill>
                <a:highlight>
                  <a:srgbClr val="FFFFFF"/>
                </a:highlight>
              </a:rPr>
              <a:t>np</a:t>
            </a:r>
            <a:r>
              <a:rPr lang="pt-BR" sz="1200" b="1" dirty="0" smtClean="0">
                <a:solidFill>
                  <a:srgbClr val="000080"/>
                </a:solidFill>
                <a:highlight>
                  <a:srgbClr val="FFFFFF"/>
                </a:highlight>
              </a:rPr>
              <a:t>.</a:t>
            </a:r>
            <a:r>
              <a:rPr lang="pt-BR" sz="1200" dirty="0" smtClean="0">
                <a:solidFill>
                  <a:srgbClr val="000000"/>
                </a:solidFill>
                <a:highlight>
                  <a:srgbClr val="FFFFFF"/>
                </a:highlight>
              </a:rPr>
              <a:t>sort</a:t>
            </a:r>
            <a:r>
              <a:rPr lang="pt-BR" sz="1200" b="1" dirty="0" smtClean="0">
                <a:solidFill>
                  <a:srgbClr val="000080"/>
                </a:solidFill>
                <a:highlight>
                  <a:srgbClr val="FFFFFF"/>
                </a:highlight>
              </a:rPr>
              <a:t>(</a:t>
            </a:r>
            <a:r>
              <a:rPr lang="pt-BR" sz="1200" dirty="0" smtClean="0">
                <a:solidFill>
                  <a:srgbClr val="FF0000"/>
                </a:solidFill>
                <a:highlight>
                  <a:srgbClr val="FFFFFF"/>
                </a:highlight>
              </a:rPr>
              <a:t>3</a:t>
            </a:r>
            <a:r>
              <a:rPr lang="pt-BR" sz="1200" b="1" dirty="0" smtClean="0">
                <a:solidFill>
                  <a:srgbClr val="000080"/>
                </a:solidFill>
                <a:highlight>
                  <a:srgbClr val="FFFFFF"/>
                </a:highlight>
              </a:rPr>
              <a:t>*</a:t>
            </a:r>
            <a:r>
              <a:rPr lang="pt-BR" sz="1200" dirty="0" smtClean="0">
                <a:solidFill>
                  <a:srgbClr val="000000"/>
                </a:solidFill>
                <a:highlight>
                  <a:srgbClr val="FFFFFF"/>
                </a:highlight>
              </a:rPr>
              <a:t>np</a:t>
            </a:r>
            <a:r>
              <a:rPr lang="pt-BR" sz="1200" b="1" dirty="0" smtClean="0">
                <a:solidFill>
                  <a:srgbClr val="000080"/>
                </a:solidFill>
                <a:highlight>
                  <a:srgbClr val="FFFFFF"/>
                </a:highlight>
              </a:rPr>
              <a:t>.</a:t>
            </a:r>
            <a:r>
              <a:rPr lang="pt-BR" sz="1200" dirty="0" smtClean="0">
                <a:solidFill>
                  <a:srgbClr val="000000"/>
                </a:solidFill>
                <a:highlight>
                  <a:srgbClr val="FFFFFF"/>
                </a:highlight>
              </a:rPr>
              <a:t>random</a:t>
            </a:r>
            <a:r>
              <a:rPr lang="pt-BR" sz="1200" b="1" dirty="0" smtClean="0">
                <a:solidFill>
                  <a:srgbClr val="000080"/>
                </a:solidFill>
                <a:highlight>
                  <a:srgbClr val="FFFFFF"/>
                </a:highlight>
              </a:rPr>
              <a:t>.</a:t>
            </a:r>
            <a:r>
              <a:rPr lang="pt-BR" sz="1200" dirty="0" smtClean="0">
                <a:solidFill>
                  <a:srgbClr val="000000"/>
                </a:solidFill>
                <a:highlight>
                  <a:srgbClr val="FFFFFF"/>
                </a:highlight>
              </a:rPr>
              <a:t>rand</a:t>
            </a:r>
            <a:r>
              <a:rPr lang="pt-BR" sz="1200" b="1" dirty="0" smtClean="0">
                <a:solidFill>
                  <a:srgbClr val="000080"/>
                </a:solidFill>
                <a:highlight>
                  <a:srgbClr val="FFFFFF"/>
                </a:highlight>
              </a:rPr>
              <a:t>(</a:t>
            </a:r>
            <a:r>
              <a:rPr lang="pt-BR" sz="1200" dirty="0">
                <a:solidFill>
                  <a:srgbClr val="000000"/>
                </a:solidFill>
                <a:highlight>
                  <a:srgbClr val="FFFFFF"/>
                </a:highlight>
              </a:rPr>
              <a:t>N</a:t>
            </a:r>
            <a:r>
              <a:rPr lang="pt-BR" sz="1200" b="1" dirty="0" smtClean="0">
                <a:solidFill>
                  <a:srgbClr val="000080"/>
                </a:solidFill>
                <a:highlight>
                  <a:srgbClr val="FFFFFF"/>
                </a:highlight>
              </a:rPr>
              <a:t>,</a:t>
            </a:r>
            <a:r>
              <a:rPr lang="pt-BR" sz="1200" dirty="0" smtClean="0">
                <a:solidFill>
                  <a:srgbClr val="000000"/>
                </a:solidFill>
                <a:highlight>
                  <a:srgbClr val="FFFFFF"/>
                </a:highlight>
              </a:rPr>
              <a:t> </a:t>
            </a:r>
            <a:r>
              <a:rPr lang="pt-BR" sz="1200" dirty="0">
                <a:solidFill>
                  <a:srgbClr val="FF0000"/>
                </a:solidFill>
                <a:highlight>
                  <a:srgbClr val="FFFFFF"/>
                </a:highlight>
              </a:rPr>
              <a:t>1</a:t>
            </a:r>
            <a:r>
              <a:rPr lang="pt-BR" sz="1200" b="1" dirty="0">
                <a:solidFill>
                  <a:srgbClr val="000080"/>
                </a:solidFill>
                <a:highlight>
                  <a:srgbClr val="FFFFFF"/>
                </a:highlight>
              </a:rPr>
              <a:t>),</a:t>
            </a:r>
            <a:r>
              <a:rPr lang="pt-BR" sz="1200" dirty="0">
                <a:solidFill>
                  <a:srgbClr val="000000"/>
                </a:solidFill>
                <a:highlight>
                  <a:srgbClr val="FFFFFF"/>
                </a:highlight>
              </a:rPr>
              <a:t> axis</a:t>
            </a:r>
            <a:r>
              <a:rPr lang="pt-BR" sz="1200" b="1" dirty="0">
                <a:solidFill>
                  <a:srgbClr val="000080"/>
                </a:solidFill>
                <a:highlight>
                  <a:srgbClr val="FFFFFF"/>
                </a:highlight>
              </a:rPr>
              <a:t>=</a:t>
            </a:r>
            <a:r>
              <a:rPr lang="pt-BR" sz="1200" dirty="0">
                <a:solidFill>
                  <a:srgbClr val="FF0000"/>
                </a:solidFill>
                <a:highlight>
                  <a:srgbClr val="FFFFFF"/>
                </a:highlight>
              </a:rPr>
              <a:t>0</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y_noisy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FF0000"/>
                </a:solidFill>
                <a:highlight>
                  <a:srgbClr val="FFFFFF"/>
                </a:highlight>
              </a:rPr>
              <a:t>1</a:t>
            </a:r>
            <a:r>
              <a:rPr lang="pt-BR" sz="1200" dirty="0">
                <a:solidFill>
                  <a:srgbClr val="000000"/>
                </a:solidFill>
                <a:highlight>
                  <a:srgbClr val="FFFFFF"/>
                </a:highlight>
              </a:rPr>
              <a:t>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FF0000"/>
                </a:solidFill>
                <a:highlight>
                  <a:srgbClr val="FFFFFF"/>
                </a:highlight>
              </a:rPr>
              <a:t>0.5</a:t>
            </a:r>
            <a:r>
              <a:rPr lang="pt-BR" sz="1200" b="1" dirty="0">
                <a:solidFill>
                  <a:srgbClr val="000080"/>
                </a:solidFill>
                <a:highlight>
                  <a:srgbClr val="FFFFFF"/>
                </a:highlight>
              </a:rPr>
              <a:t>*</a:t>
            </a:r>
            <a:r>
              <a:rPr lang="pt-BR" sz="1200" dirty="0">
                <a:solidFill>
                  <a:srgbClr val="000000"/>
                </a:solidFill>
                <a:highlight>
                  <a:srgbClr val="FFFFFF"/>
                </a:highlight>
              </a:rPr>
              <a:t>x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smtClean="0">
                <a:solidFill>
                  <a:srgbClr val="000000"/>
                </a:solidFill>
                <a:highlight>
                  <a:srgbClr val="FFFFFF"/>
                </a:highlight>
              </a:rPr>
              <a:t>np</a:t>
            </a:r>
            <a:r>
              <a:rPr lang="pt-BR" sz="1200" b="1" dirty="0" smtClean="0">
                <a:solidFill>
                  <a:srgbClr val="000080"/>
                </a:solidFill>
                <a:highlight>
                  <a:srgbClr val="FFFFFF"/>
                </a:highlight>
              </a:rPr>
              <a:t>.</a:t>
            </a:r>
            <a:r>
              <a:rPr lang="pt-BR" sz="1200" dirty="0" smtClean="0">
                <a:solidFill>
                  <a:srgbClr val="000000"/>
                </a:solidFill>
                <a:highlight>
                  <a:srgbClr val="FFFFFF"/>
                </a:highlight>
              </a:rPr>
              <a:t>random</a:t>
            </a:r>
            <a:r>
              <a:rPr lang="pt-BR" sz="1200" b="1" dirty="0" smtClean="0">
                <a:solidFill>
                  <a:srgbClr val="000080"/>
                </a:solidFill>
                <a:highlight>
                  <a:srgbClr val="FFFFFF"/>
                </a:highlight>
              </a:rPr>
              <a:t>.</a:t>
            </a:r>
            <a:r>
              <a:rPr lang="pt-BR" sz="1200" dirty="0" smtClean="0">
                <a:solidFill>
                  <a:srgbClr val="000000"/>
                </a:solidFill>
                <a:highlight>
                  <a:srgbClr val="FFFFFF"/>
                </a:highlight>
              </a:rPr>
              <a:t>randn</a:t>
            </a:r>
            <a:r>
              <a:rPr lang="pt-BR" sz="1200" b="1" dirty="0" smtClean="0">
                <a:solidFill>
                  <a:srgbClr val="000080"/>
                </a:solidFill>
                <a:highlight>
                  <a:srgbClr val="FFFFFF"/>
                </a:highlight>
              </a:rPr>
              <a:t>(N,</a:t>
            </a:r>
            <a:r>
              <a:rPr lang="pt-BR" sz="1200" dirty="0" smtClean="0">
                <a:solidFill>
                  <a:srgbClr val="000000"/>
                </a:solidFill>
                <a:highlight>
                  <a:srgbClr val="FFFFFF"/>
                </a:highlight>
              </a:rPr>
              <a:t> </a:t>
            </a:r>
            <a:r>
              <a:rPr lang="pt-BR" sz="1200" dirty="0">
                <a:solidFill>
                  <a:srgbClr val="FF0000"/>
                </a:solidFill>
                <a:highlight>
                  <a:srgbClr val="FFFFFF"/>
                </a:highlight>
              </a:rPr>
              <a:t>1</a:t>
            </a:r>
            <a:r>
              <a:rPr lang="pt-BR" sz="1200" b="1" dirty="0">
                <a:solidFill>
                  <a:srgbClr val="000080"/>
                </a:solidFill>
                <a:highlight>
                  <a:srgbClr val="FFFFFF"/>
                </a:highlight>
              </a:rPr>
              <a:t>)/</a:t>
            </a:r>
            <a:r>
              <a:rPr lang="pt-BR" sz="1200" dirty="0">
                <a:solidFill>
                  <a:srgbClr val="FF0000"/>
                </a:solidFill>
                <a:highlight>
                  <a:srgbClr val="FFFFFF"/>
                </a:highlight>
              </a:rPr>
              <a:t>1.5</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en-US" sz="1200" dirty="0">
                <a:solidFill>
                  <a:srgbClr val="008000"/>
                </a:solidFill>
                <a:highlight>
                  <a:srgbClr val="FFFFFF"/>
                </a:highlight>
              </a:rPr>
              <a:t># Instantiate a polynomial with the given degree.</a:t>
            </a:r>
            <a:endParaRPr lang="en-US" sz="1200" dirty="0">
              <a:solidFill>
                <a:srgbClr val="000000"/>
              </a:solidFill>
              <a:highlight>
                <a:srgbClr val="FFFFFF"/>
              </a:highlight>
            </a:endParaRPr>
          </a:p>
          <a:p>
            <a:r>
              <a:rPr lang="pt-BR" sz="1200" dirty="0">
                <a:solidFill>
                  <a:srgbClr val="000000"/>
                </a:solidFill>
                <a:highlight>
                  <a:srgbClr val="FFFFFF"/>
                </a:highlight>
              </a:rPr>
              <a:t>poly_features </a:t>
            </a:r>
            <a:r>
              <a:rPr lang="pt-BR" sz="1200" b="1" dirty="0">
                <a:solidFill>
                  <a:srgbClr val="000080"/>
                </a:solidFill>
                <a:highlight>
                  <a:srgbClr val="FFFFFF"/>
                </a:highlight>
              </a:rPr>
              <a:t>=</a:t>
            </a:r>
            <a:r>
              <a:rPr lang="pt-BR" sz="1200" dirty="0">
                <a:solidFill>
                  <a:srgbClr val="000000"/>
                </a:solidFill>
                <a:highlight>
                  <a:srgbClr val="FFFFFF"/>
                </a:highlight>
              </a:rPr>
              <a:t> PolynomialFeatures</a:t>
            </a:r>
            <a:r>
              <a:rPr lang="pt-BR" sz="1200" b="1" dirty="0">
                <a:solidFill>
                  <a:srgbClr val="000080"/>
                </a:solidFill>
                <a:highlight>
                  <a:srgbClr val="FFFFFF"/>
                </a:highlight>
              </a:rPr>
              <a:t>(</a:t>
            </a:r>
            <a:r>
              <a:rPr lang="pt-BR" sz="1200" dirty="0">
                <a:solidFill>
                  <a:srgbClr val="000000"/>
                </a:solidFill>
                <a:highlight>
                  <a:srgbClr val="FFFFFF"/>
                </a:highlight>
              </a:rPr>
              <a:t>degree</a:t>
            </a:r>
            <a:r>
              <a:rPr lang="pt-BR" sz="1200" b="1" dirty="0">
                <a:solidFill>
                  <a:srgbClr val="000080"/>
                </a:solidFill>
                <a:highlight>
                  <a:srgbClr val="FFFFFF"/>
                </a:highlight>
              </a:rPr>
              <a:t>=10,</a:t>
            </a:r>
            <a:r>
              <a:rPr lang="pt-BR" sz="1200" dirty="0">
                <a:solidFill>
                  <a:srgbClr val="000000"/>
                </a:solidFill>
                <a:highlight>
                  <a:srgbClr val="FFFFFF"/>
                </a:highlight>
              </a:rPr>
              <a:t> include_bias</a:t>
            </a:r>
            <a:r>
              <a:rPr lang="pt-BR" sz="1200" b="1" dirty="0">
                <a:solidFill>
                  <a:srgbClr val="000080"/>
                </a:solidFill>
                <a:highlight>
                  <a:srgbClr val="FFFFFF"/>
                </a:highlight>
              </a:rPr>
              <a:t>=True)</a:t>
            </a:r>
            <a:endParaRPr lang="pt-BR" sz="1200" dirty="0">
              <a:solidFill>
                <a:srgbClr val="000000"/>
              </a:solidFill>
              <a:highlight>
                <a:srgbClr val="FFFFFF"/>
              </a:highlight>
            </a:endParaRPr>
          </a:p>
          <a:p>
            <a:r>
              <a:rPr lang="en-US" sz="1200" dirty="0">
                <a:solidFill>
                  <a:srgbClr val="008000"/>
                </a:solidFill>
                <a:highlight>
                  <a:srgbClr val="FFFFFF"/>
                </a:highlight>
              </a:rPr>
              <a:t># Instantiate a </a:t>
            </a:r>
            <a:r>
              <a:rPr lang="en-US" sz="1200" dirty="0" err="1">
                <a:solidFill>
                  <a:srgbClr val="008000"/>
                </a:solidFill>
                <a:highlight>
                  <a:srgbClr val="FFFFFF"/>
                </a:highlight>
              </a:rPr>
              <a:t>scaler</a:t>
            </a:r>
            <a:r>
              <a:rPr lang="en-US" sz="1200" dirty="0">
                <a:solidFill>
                  <a:srgbClr val="008000"/>
                </a:solidFill>
                <a:highlight>
                  <a:srgbClr val="FFFFFF"/>
                </a:highlight>
              </a:rPr>
              <a:t> that will standardize the features.</a:t>
            </a:r>
            <a:endParaRPr lang="en-US" sz="1200" dirty="0">
              <a:solidFill>
                <a:srgbClr val="000000"/>
              </a:solidFill>
              <a:highlight>
                <a:srgbClr val="FFFFFF"/>
              </a:highlight>
            </a:endParaRPr>
          </a:p>
          <a:p>
            <a:r>
              <a:rPr lang="pt-BR" sz="1200" dirty="0">
                <a:solidFill>
                  <a:srgbClr val="000000"/>
                </a:solidFill>
                <a:highlight>
                  <a:srgbClr val="FFFFFF"/>
                </a:highlight>
              </a:rPr>
              <a:t>std_scaler </a:t>
            </a:r>
            <a:r>
              <a:rPr lang="pt-BR" sz="1200" b="1" dirty="0">
                <a:solidFill>
                  <a:srgbClr val="000080"/>
                </a:solidFill>
                <a:highlight>
                  <a:srgbClr val="FFFFFF"/>
                </a:highlight>
              </a:rPr>
              <a:t>=</a:t>
            </a:r>
            <a:r>
              <a:rPr lang="pt-BR" sz="1200" dirty="0">
                <a:solidFill>
                  <a:srgbClr val="000000"/>
                </a:solidFill>
                <a:highlight>
                  <a:srgbClr val="FFFFFF"/>
                </a:highlight>
              </a:rPr>
              <a:t> StandardScaler</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8000"/>
                </a:solidFill>
                <a:highlight>
                  <a:srgbClr val="FFFFFF"/>
                </a:highlight>
              </a:rPr>
              <a:t># Instantiate a Ridge regressor.</a:t>
            </a:r>
            <a:endParaRPr lang="pt-BR" sz="1200" dirty="0">
              <a:solidFill>
                <a:srgbClr val="000000"/>
              </a:solidFill>
              <a:highlight>
                <a:srgbClr val="FFFFFF"/>
              </a:highlight>
            </a:endParaRPr>
          </a:p>
          <a:p>
            <a:r>
              <a:rPr lang="pt-BR" sz="1200" dirty="0">
                <a:solidFill>
                  <a:srgbClr val="000000"/>
                </a:solidFill>
                <a:highlight>
                  <a:srgbClr val="FFFFFF"/>
                </a:highlight>
              </a:rPr>
              <a:t>reg </a:t>
            </a:r>
            <a:r>
              <a:rPr lang="pt-BR" sz="1200" b="1" dirty="0">
                <a:solidFill>
                  <a:srgbClr val="000080"/>
                </a:solidFill>
                <a:highlight>
                  <a:srgbClr val="FFFFFF"/>
                </a:highlight>
              </a:rPr>
              <a:t>=</a:t>
            </a:r>
            <a:r>
              <a:rPr lang="pt-BR" sz="1200" dirty="0">
                <a:solidFill>
                  <a:srgbClr val="000000"/>
                </a:solidFill>
                <a:highlight>
                  <a:srgbClr val="FFFFFF"/>
                </a:highlight>
              </a:rPr>
              <a:t> Ridge</a:t>
            </a:r>
            <a:r>
              <a:rPr lang="pt-BR" sz="1200" b="1" dirty="0">
                <a:solidFill>
                  <a:srgbClr val="000080"/>
                </a:solidFill>
                <a:highlight>
                  <a:srgbClr val="FFFFFF"/>
                </a:highlight>
              </a:rPr>
              <a:t>(</a:t>
            </a:r>
            <a:r>
              <a:rPr lang="pt-BR" sz="1200" dirty="0">
                <a:solidFill>
                  <a:srgbClr val="000000"/>
                </a:solidFill>
                <a:highlight>
                  <a:srgbClr val="FFFFFF"/>
                </a:highlight>
              </a:rPr>
              <a:t>alpha</a:t>
            </a:r>
            <a:r>
              <a:rPr lang="pt-BR" sz="1200" b="1" dirty="0">
                <a:solidFill>
                  <a:srgbClr val="000080"/>
                </a:solidFill>
                <a:highlight>
                  <a:srgbClr val="FFFFFF"/>
                </a:highlight>
              </a:rPr>
              <a:t>=</a:t>
            </a:r>
            <a:r>
              <a:rPr lang="pt-BR" sz="1200" dirty="0">
                <a:solidFill>
                  <a:srgbClr val="000000"/>
                </a:solidFill>
                <a:highlight>
                  <a:srgbClr val="FFFFFF"/>
                </a:highlight>
              </a:rPr>
              <a:t>lambdas</a:t>
            </a:r>
            <a:r>
              <a:rPr lang="pt-BR" sz="1200" b="1" dirty="0">
                <a:solidFill>
                  <a:srgbClr val="000080"/>
                </a:solidFill>
                <a:highlight>
                  <a:srgbClr val="FFFFFF"/>
                </a:highlight>
              </a:rPr>
              <a:t>[</a:t>
            </a:r>
            <a:r>
              <a:rPr lang="pt-BR" sz="1200" dirty="0">
                <a:solidFill>
                  <a:srgbClr val="000000"/>
                </a:solidFill>
                <a:highlight>
                  <a:srgbClr val="FFFFFF"/>
                </a:highlight>
              </a:rPr>
              <a:t>i</a:t>
            </a:r>
            <a:r>
              <a:rPr lang="pt-BR" sz="1200" b="1" dirty="0">
                <a:solidFill>
                  <a:srgbClr val="000080"/>
                </a:solidFill>
                <a:highlight>
                  <a:srgbClr val="FFFFFF"/>
                </a:highlight>
              </a:rPr>
              <a:t>],</a:t>
            </a:r>
            <a:r>
              <a:rPr lang="pt-BR" sz="1200" dirty="0">
                <a:solidFill>
                  <a:srgbClr val="000000"/>
                </a:solidFill>
                <a:highlight>
                  <a:srgbClr val="FFFFFF"/>
                </a:highlight>
              </a:rPr>
              <a:t> solver</a:t>
            </a:r>
            <a:r>
              <a:rPr lang="pt-BR" sz="1200" b="1" dirty="0">
                <a:solidFill>
                  <a:srgbClr val="000080"/>
                </a:solidFill>
                <a:highlight>
                  <a:srgbClr val="FFFFFF"/>
                </a:highlight>
              </a:rPr>
              <a:t>=</a:t>
            </a:r>
            <a:r>
              <a:rPr lang="pt-BR" sz="1200" dirty="0">
                <a:solidFill>
                  <a:srgbClr val="808080"/>
                </a:solidFill>
                <a:highlight>
                  <a:srgbClr val="FFFFFF"/>
                </a:highlight>
              </a:rPr>
              <a:t>"cholesky"</a:t>
            </a:r>
            <a:r>
              <a:rPr lang="pt-BR" sz="1200" b="1" dirty="0">
                <a:solidFill>
                  <a:srgbClr val="000080"/>
                </a:solidFill>
                <a:highlight>
                  <a:srgbClr val="FFFFFF"/>
                </a:highlight>
              </a:rPr>
              <a:t>)</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en-US" sz="1200" dirty="0">
                <a:solidFill>
                  <a:srgbClr val="008000"/>
                </a:solidFill>
                <a:highlight>
                  <a:srgbClr val="FFFFFF"/>
                </a:highlight>
              </a:rPr>
              <a:t># Create a pipeline of actions.</a:t>
            </a:r>
            <a:endParaRPr lang="en-US" sz="1200" dirty="0">
              <a:solidFill>
                <a:srgbClr val="000000"/>
              </a:solidFill>
              <a:highlight>
                <a:srgbClr val="FFFFFF"/>
              </a:highlight>
            </a:endParaRPr>
          </a:p>
          <a:p>
            <a:r>
              <a:rPr lang="en-US" sz="1200" dirty="0">
                <a:solidFill>
                  <a:srgbClr val="000000"/>
                </a:solidFill>
                <a:highlight>
                  <a:srgbClr val="FFFFFF"/>
                </a:highlight>
              </a:rPr>
              <a:t>model </a:t>
            </a:r>
            <a:r>
              <a:rPr lang="en-US" sz="1200" b="1" dirty="0">
                <a:solidFill>
                  <a:srgbClr val="000080"/>
                </a:solidFill>
                <a:highlight>
                  <a:srgbClr val="FFFFFF"/>
                </a:highlight>
              </a:rPr>
              <a:t>=</a:t>
            </a:r>
            <a:r>
              <a:rPr lang="en-US" sz="1200" dirty="0">
                <a:solidFill>
                  <a:srgbClr val="000000"/>
                </a:solidFill>
                <a:highlight>
                  <a:srgbClr val="FFFFFF"/>
                </a:highlight>
              </a:rPr>
              <a:t> Pipeline</a:t>
            </a:r>
            <a:r>
              <a:rPr lang="en-US" sz="1200" b="1" dirty="0">
                <a:solidFill>
                  <a:srgbClr val="000080"/>
                </a:solidFill>
                <a:highlight>
                  <a:srgbClr val="FFFFFF"/>
                </a:highlight>
              </a:rPr>
              <a:t>([(</a:t>
            </a:r>
            <a:r>
              <a:rPr lang="en-US" sz="1200" dirty="0">
                <a:solidFill>
                  <a:srgbClr val="808080"/>
                </a:solidFill>
                <a:highlight>
                  <a:srgbClr val="FFFFFF"/>
                </a:highlight>
              </a:rPr>
              <a:t>"poly"</a:t>
            </a:r>
            <a:r>
              <a:rPr lang="en-US" sz="1200" b="1" dirty="0">
                <a:solidFill>
                  <a:srgbClr val="000080"/>
                </a:solidFill>
                <a:highlight>
                  <a:srgbClr val="FFFFFF"/>
                </a:highlight>
              </a:rPr>
              <a:t>,</a:t>
            </a:r>
            <a:r>
              <a:rPr lang="en-US" sz="1200" dirty="0">
                <a:solidFill>
                  <a:srgbClr val="000000"/>
                </a:solidFill>
                <a:highlight>
                  <a:srgbClr val="FFFFFF"/>
                </a:highlight>
              </a:rPr>
              <a:t> </a:t>
            </a:r>
            <a:r>
              <a:rPr lang="en-US" sz="1200" dirty="0" err="1">
                <a:solidFill>
                  <a:srgbClr val="000000"/>
                </a:solidFill>
                <a:highlight>
                  <a:srgbClr val="FFFFFF"/>
                </a:highlight>
              </a:rPr>
              <a:t>poly_features</a:t>
            </a:r>
            <a:r>
              <a:rPr lang="en-US" sz="1200" b="1" dirty="0">
                <a:solidFill>
                  <a:srgbClr val="000080"/>
                </a:solidFill>
                <a:highlight>
                  <a:srgbClr val="FFFFFF"/>
                </a:highlight>
              </a:rPr>
              <a:t>),(</a:t>
            </a:r>
            <a:r>
              <a:rPr lang="en-US" sz="1200" dirty="0">
                <a:solidFill>
                  <a:srgbClr val="808080"/>
                </a:solidFill>
                <a:highlight>
                  <a:srgbClr val="FFFFFF"/>
                </a:highlight>
              </a:rPr>
              <a:t>"</a:t>
            </a:r>
            <a:r>
              <a:rPr lang="en-US" sz="1200" dirty="0" err="1">
                <a:solidFill>
                  <a:srgbClr val="808080"/>
                </a:solidFill>
                <a:highlight>
                  <a:srgbClr val="FFFFFF"/>
                </a:highlight>
              </a:rPr>
              <a:t>scaler</a:t>
            </a:r>
            <a:r>
              <a:rPr lang="en-US" sz="1200" dirty="0">
                <a:solidFill>
                  <a:srgbClr val="808080"/>
                </a:solidFill>
                <a:highlight>
                  <a:srgbClr val="FFFFFF"/>
                </a:highlight>
              </a:rPr>
              <a:t>"</a:t>
            </a:r>
            <a:r>
              <a:rPr lang="en-US" sz="1200" b="1" dirty="0">
                <a:solidFill>
                  <a:srgbClr val="000080"/>
                </a:solidFill>
                <a:highlight>
                  <a:srgbClr val="FFFFFF"/>
                </a:highlight>
              </a:rPr>
              <a:t>,</a:t>
            </a:r>
            <a:r>
              <a:rPr lang="en-US" sz="1200" dirty="0">
                <a:solidFill>
                  <a:srgbClr val="000000"/>
                </a:solidFill>
                <a:highlight>
                  <a:srgbClr val="FFFFFF"/>
                </a:highlight>
              </a:rPr>
              <a:t> </a:t>
            </a:r>
            <a:r>
              <a:rPr lang="en-US" sz="1200" dirty="0" err="1">
                <a:solidFill>
                  <a:srgbClr val="000000"/>
                </a:solidFill>
                <a:highlight>
                  <a:srgbClr val="FFFFFF"/>
                </a:highlight>
              </a:rPr>
              <a:t>std_scaler</a:t>
            </a:r>
            <a:r>
              <a:rPr lang="en-US" sz="1200" b="1" dirty="0">
                <a:solidFill>
                  <a:srgbClr val="000080"/>
                </a:solidFill>
                <a:highlight>
                  <a:srgbClr val="FFFFFF"/>
                </a:highlight>
              </a:rPr>
              <a:t>),(</a:t>
            </a:r>
            <a:r>
              <a:rPr lang="en-US" sz="1200" dirty="0">
                <a:solidFill>
                  <a:srgbClr val="808080"/>
                </a:solidFill>
                <a:highlight>
                  <a:srgbClr val="FFFFFF"/>
                </a:highlight>
              </a:rPr>
              <a:t>"</a:t>
            </a:r>
            <a:r>
              <a:rPr lang="en-US" sz="1200" dirty="0" err="1">
                <a:solidFill>
                  <a:srgbClr val="808080"/>
                </a:solidFill>
                <a:highlight>
                  <a:srgbClr val="FFFFFF"/>
                </a:highlight>
              </a:rPr>
              <a:t>reg</a:t>
            </a:r>
            <a:r>
              <a:rPr lang="en-US" sz="1200" dirty="0">
                <a:solidFill>
                  <a:srgbClr val="808080"/>
                </a:solidFill>
                <a:highlight>
                  <a:srgbClr val="FFFFFF"/>
                </a:highlight>
              </a:rPr>
              <a:t>"</a:t>
            </a:r>
            <a:r>
              <a:rPr lang="en-US" sz="1200" b="1" dirty="0">
                <a:solidFill>
                  <a:srgbClr val="000080"/>
                </a:solidFill>
                <a:highlight>
                  <a:srgbClr val="FFFFFF"/>
                </a:highlight>
              </a:rPr>
              <a:t>,</a:t>
            </a:r>
            <a:r>
              <a:rPr lang="en-US" sz="1200" dirty="0">
                <a:solidFill>
                  <a:srgbClr val="000000"/>
                </a:solidFill>
                <a:highlight>
                  <a:srgbClr val="FFFFFF"/>
                </a:highlight>
              </a:rPr>
              <a:t> </a:t>
            </a:r>
            <a:r>
              <a:rPr lang="en-US" sz="1200" dirty="0" err="1">
                <a:solidFill>
                  <a:srgbClr val="000000"/>
                </a:solidFill>
                <a:highlight>
                  <a:srgbClr val="FFFFFF"/>
                </a:highlight>
              </a:rPr>
              <a:t>reg</a:t>
            </a:r>
            <a:r>
              <a:rPr lang="en-US" sz="1200" b="1" dirty="0">
                <a:solidFill>
                  <a:srgbClr val="000080"/>
                </a:solidFill>
                <a:highlight>
                  <a:srgbClr val="FFFFFF"/>
                </a:highlight>
              </a:rPr>
              <a:t>),])</a:t>
            </a:r>
            <a:endParaRPr lang="en-US" sz="1200" dirty="0">
              <a:solidFill>
                <a:srgbClr val="000000"/>
              </a:solidFill>
              <a:highlight>
                <a:srgbClr val="FFFFFF"/>
              </a:highlight>
            </a:endParaRPr>
          </a:p>
          <a:p>
            <a:endParaRPr lang="pt-BR" sz="1200" dirty="0">
              <a:solidFill>
                <a:srgbClr val="000000"/>
              </a:solidFill>
              <a:highlight>
                <a:srgbClr val="FFFFFF"/>
              </a:highlight>
            </a:endParaRPr>
          </a:p>
          <a:p>
            <a:r>
              <a:rPr lang="pt-BR" sz="1200" dirty="0">
                <a:solidFill>
                  <a:srgbClr val="008000"/>
                </a:solidFill>
                <a:highlight>
                  <a:srgbClr val="FFFFFF"/>
                </a:highlight>
              </a:rPr>
              <a:t># Train model.</a:t>
            </a:r>
            <a:endParaRPr lang="pt-BR" sz="1200" dirty="0">
              <a:solidFill>
                <a:srgbClr val="000000"/>
              </a:solidFill>
              <a:highlight>
                <a:srgbClr val="FFFFFF"/>
              </a:highlight>
            </a:endParaRPr>
          </a:p>
          <a:p>
            <a:r>
              <a:rPr lang="pt-BR" sz="1200" dirty="0">
                <a:solidFill>
                  <a:srgbClr val="000000"/>
                </a:solidFill>
                <a:highlight>
                  <a:srgbClr val="FFFFFF"/>
                </a:highlight>
              </a:rPr>
              <a:t>model</a:t>
            </a:r>
            <a:r>
              <a:rPr lang="pt-BR" sz="1200" b="1" dirty="0">
                <a:solidFill>
                  <a:srgbClr val="000080"/>
                </a:solidFill>
                <a:highlight>
                  <a:srgbClr val="FFFFFF"/>
                </a:highlight>
              </a:rPr>
              <a:t>.</a:t>
            </a:r>
            <a:r>
              <a:rPr lang="pt-BR" sz="1200" dirty="0">
                <a:solidFill>
                  <a:srgbClr val="000000"/>
                </a:solidFill>
                <a:highlight>
                  <a:srgbClr val="FFFFFF"/>
                </a:highlight>
              </a:rPr>
              <a:t>fit</a:t>
            </a:r>
            <a:r>
              <a:rPr lang="pt-BR" sz="1200" b="1" dirty="0">
                <a:solidFill>
                  <a:srgbClr val="000080"/>
                </a:solidFill>
                <a:highlight>
                  <a:srgbClr val="FFFFFF"/>
                </a:highlight>
              </a:rPr>
              <a:t>(</a:t>
            </a:r>
            <a:r>
              <a:rPr lang="pt-BR" sz="1200" dirty="0">
                <a:solidFill>
                  <a:srgbClr val="000000"/>
                </a:solidFill>
                <a:highlight>
                  <a:srgbClr val="FFFFFF"/>
                </a:highlight>
              </a:rPr>
              <a:t>x</a:t>
            </a:r>
            <a:r>
              <a:rPr lang="pt-BR" sz="1200" b="1" dirty="0">
                <a:solidFill>
                  <a:srgbClr val="000080"/>
                </a:solidFill>
                <a:highlight>
                  <a:srgbClr val="FFFFFF"/>
                </a:highlight>
              </a:rPr>
              <a:t>,</a:t>
            </a:r>
            <a:r>
              <a:rPr lang="pt-BR" sz="1200" dirty="0">
                <a:solidFill>
                  <a:srgbClr val="000000"/>
                </a:solidFill>
                <a:highlight>
                  <a:srgbClr val="FFFFFF"/>
                </a:highlight>
              </a:rPr>
              <a:t> y_noisy</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8000"/>
                </a:solidFill>
                <a:highlight>
                  <a:srgbClr val="FFFFFF"/>
                </a:highlight>
              </a:rPr>
              <a:t># Predict.</a:t>
            </a:r>
            <a:endParaRPr lang="pt-BR" sz="1200" dirty="0">
              <a:solidFill>
                <a:srgbClr val="000000"/>
              </a:solidFill>
              <a:highlight>
                <a:srgbClr val="FFFFFF"/>
              </a:highlight>
            </a:endParaRPr>
          </a:p>
          <a:p>
            <a:r>
              <a:rPr lang="pt-BR" sz="1200" dirty="0">
                <a:solidFill>
                  <a:srgbClr val="000000"/>
                </a:solidFill>
                <a:highlight>
                  <a:srgbClr val="FFFFFF"/>
                </a:highlight>
              </a:rPr>
              <a:t>y_predicted </a:t>
            </a:r>
            <a:r>
              <a:rPr lang="pt-BR" sz="1200" b="1" dirty="0">
                <a:solidFill>
                  <a:srgbClr val="000080"/>
                </a:solidFill>
                <a:highlight>
                  <a:srgbClr val="FFFFFF"/>
                </a:highlight>
              </a:rPr>
              <a:t>=</a:t>
            </a:r>
            <a:r>
              <a:rPr lang="pt-BR" sz="1200" dirty="0">
                <a:solidFill>
                  <a:srgbClr val="000000"/>
                </a:solidFill>
                <a:highlight>
                  <a:srgbClr val="FFFFFF"/>
                </a:highlight>
              </a:rPr>
              <a:t> model</a:t>
            </a:r>
            <a:r>
              <a:rPr lang="pt-BR" sz="1200" b="1" dirty="0">
                <a:solidFill>
                  <a:srgbClr val="000080"/>
                </a:solidFill>
                <a:highlight>
                  <a:srgbClr val="FFFFFF"/>
                </a:highlight>
              </a:rPr>
              <a:t>.</a:t>
            </a:r>
            <a:r>
              <a:rPr lang="pt-BR" sz="1200" dirty="0">
                <a:solidFill>
                  <a:srgbClr val="000000"/>
                </a:solidFill>
                <a:highlight>
                  <a:srgbClr val="FFFFFF"/>
                </a:highlight>
              </a:rPr>
              <a:t>predict</a:t>
            </a:r>
            <a:r>
              <a:rPr lang="pt-BR" sz="1200" b="1" dirty="0">
                <a:solidFill>
                  <a:srgbClr val="000080"/>
                </a:solidFill>
                <a:highlight>
                  <a:srgbClr val="FFFFFF"/>
                </a:highlight>
              </a:rPr>
              <a:t>(</a:t>
            </a:r>
            <a:r>
              <a:rPr lang="pt-BR" sz="1200" dirty="0">
                <a:solidFill>
                  <a:srgbClr val="000000"/>
                </a:solidFill>
                <a:highlight>
                  <a:srgbClr val="FFFFFF"/>
                </a:highlight>
              </a:rPr>
              <a:t>x</a:t>
            </a:r>
            <a:r>
              <a:rPr lang="pt-BR" sz="1200" b="1" dirty="0">
                <a:solidFill>
                  <a:srgbClr val="000080"/>
                </a:solidFill>
                <a:highlight>
                  <a:srgbClr val="FFFFFF"/>
                </a:highlight>
              </a:rPr>
              <a:t>)</a:t>
            </a:r>
            <a:endParaRPr lang="pt-BR" sz="1200" dirty="0"/>
          </a:p>
        </p:txBody>
      </p:sp>
      <p:pic>
        <p:nvPicPr>
          <p:cNvPr id="6" name="Picture 6" descr="Image result for scikit learn logo">
            <a:extLst>
              <a:ext uri="{FF2B5EF4-FFF2-40B4-BE49-F238E27FC236}">
                <a16:creationId xmlns="" xmlns:a16="http://schemas.microsoft.com/office/drawing/2014/main" id="{87129D40-D136-4716-8871-12CAEC6039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87346" y="5886420"/>
            <a:ext cx="1695797" cy="9144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7538040" y="5114768"/>
            <a:ext cx="3461397" cy="369332"/>
          </a:xfrm>
          <a:prstGeom prst="rect">
            <a:avLst/>
          </a:prstGeom>
        </p:spPr>
        <p:txBody>
          <a:bodyPr wrap="none">
            <a:spAutoFit/>
          </a:bodyPr>
          <a:lstStyle/>
          <a:p>
            <a:r>
              <a:rPr lang="pt-BR" dirty="0">
                <a:hlinkClick r:id="rId4"/>
              </a:rPr>
              <a:t>Exemplo: </a:t>
            </a:r>
            <a:r>
              <a:rPr lang="pt-BR" dirty="0" smtClean="0">
                <a:hlinkClick r:id="rId4"/>
              </a:rPr>
              <a:t>ridge_regressionv2.ipynb</a:t>
            </a:r>
            <a:endParaRPr lang="pt-BR" dirty="0"/>
          </a:p>
        </p:txBody>
      </p:sp>
      <p:cxnSp>
        <p:nvCxnSpPr>
          <p:cNvPr id="9" name="Straight Arrow Connector 8"/>
          <p:cNvCxnSpPr/>
          <p:nvPr/>
        </p:nvCxnSpPr>
        <p:spPr>
          <a:xfrm flipH="1">
            <a:off x="3510643" y="2155371"/>
            <a:ext cx="767443" cy="12993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4278086" y="2008309"/>
            <a:ext cx="1093313" cy="276999"/>
          </a:xfrm>
          <a:prstGeom prst="rect">
            <a:avLst/>
          </a:prstGeom>
        </p:spPr>
        <p:txBody>
          <a:bodyPr wrap="none">
            <a:spAutoFit/>
          </a:bodyPr>
          <a:lstStyle/>
          <a:p>
            <a:r>
              <a:rPr lang="pt-BR" sz="1200" dirty="0"/>
              <a:t>Importa classe</a:t>
            </a:r>
          </a:p>
        </p:txBody>
      </p:sp>
      <p:cxnSp>
        <p:nvCxnSpPr>
          <p:cNvPr id="14" name="Straight Arrow Connector 13"/>
          <p:cNvCxnSpPr/>
          <p:nvPr/>
        </p:nvCxnSpPr>
        <p:spPr>
          <a:xfrm flipH="1">
            <a:off x="4001201" y="4871357"/>
            <a:ext cx="767443" cy="12993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4768644" y="4724295"/>
            <a:ext cx="1182247" cy="276999"/>
          </a:xfrm>
          <a:prstGeom prst="rect">
            <a:avLst/>
          </a:prstGeom>
        </p:spPr>
        <p:txBody>
          <a:bodyPr wrap="none">
            <a:spAutoFit/>
          </a:bodyPr>
          <a:lstStyle/>
          <a:p>
            <a:r>
              <a:rPr lang="pt-BR" sz="1200" dirty="0"/>
              <a:t>Instancia objeto</a:t>
            </a:r>
          </a:p>
        </p:txBody>
      </p:sp>
      <p:pic>
        <p:nvPicPr>
          <p:cNvPr id="19" name="Picture 18"/>
          <p:cNvPicPr>
            <a:picLocks noChangeAspect="1"/>
          </p:cNvPicPr>
          <p:nvPr/>
        </p:nvPicPr>
        <p:blipFill rotWithShape="1">
          <a:blip r:embed="rId5" cstate="print">
            <a:extLst>
              <a:ext uri="{28A0092B-C50C-407E-A947-70E740481C1C}">
                <a14:useLocalDpi xmlns:a14="http://schemas.microsoft.com/office/drawing/2010/main" val="0"/>
              </a:ext>
            </a:extLst>
          </a:blip>
          <a:srcRect l="1310" t="9286" r="7262" b="3215"/>
          <a:stretch/>
        </p:blipFill>
        <p:spPr>
          <a:xfrm>
            <a:off x="6957992" y="1176977"/>
            <a:ext cx="4080122" cy="3904804"/>
          </a:xfrm>
          <a:prstGeom prst="rect">
            <a:avLst/>
          </a:prstGeom>
        </p:spPr>
      </p:pic>
      <p:cxnSp>
        <p:nvCxnSpPr>
          <p:cNvPr id="20" name="Straight Arrow Connector 19"/>
          <p:cNvCxnSpPr/>
          <p:nvPr/>
        </p:nvCxnSpPr>
        <p:spPr>
          <a:xfrm flipH="1">
            <a:off x="3846951" y="4061105"/>
            <a:ext cx="767443" cy="12993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4614394" y="3914043"/>
            <a:ext cx="1649426" cy="276999"/>
          </a:xfrm>
          <a:prstGeom prst="rect">
            <a:avLst/>
          </a:prstGeom>
        </p:spPr>
        <p:txBody>
          <a:bodyPr wrap="none">
            <a:spAutoFit/>
          </a:bodyPr>
          <a:lstStyle/>
          <a:p>
            <a:r>
              <a:rPr lang="pt-BR" sz="1200" dirty="0"/>
              <a:t>Polinômio de ordem 10</a:t>
            </a:r>
          </a:p>
        </p:txBody>
      </p:sp>
      <p:sp>
        <p:nvSpPr>
          <p:cNvPr id="22" name="Rectangle 21"/>
          <p:cNvSpPr/>
          <p:nvPr/>
        </p:nvSpPr>
        <p:spPr>
          <a:xfrm>
            <a:off x="3510643" y="5940133"/>
            <a:ext cx="6876703" cy="646331"/>
          </a:xfrm>
          <a:prstGeom prst="rect">
            <a:avLst/>
          </a:prstGeom>
        </p:spPr>
        <p:txBody>
          <a:bodyPr wrap="square">
            <a:spAutoFit/>
          </a:bodyPr>
          <a:lstStyle/>
          <a:p>
            <a:r>
              <a:rPr lang="pt-BR" b="1" dirty="0"/>
              <a:t>OBS</a:t>
            </a:r>
            <a:r>
              <a:rPr lang="pt-BR" dirty="0"/>
              <a:t>.: É importante escalonar os atributos antes de executar a regressão de Ridge, pois ela é </a:t>
            </a:r>
            <a:r>
              <a:rPr lang="pt-BR" dirty="0" smtClean="0"/>
              <a:t>bastante sensível </a:t>
            </a:r>
            <a:r>
              <a:rPr lang="pt-BR" dirty="0"/>
              <a:t>à escala dos atributos.</a:t>
            </a:r>
          </a:p>
        </p:txBody>
      </p:sp>
    </p:spTree>
    <p:extLst>
      <p:ext uri="{BB962C8B-B14F-4D97-AF65-F5344CB8AC3E}">
        <p14:creationId xmlns:p14="http://schemas.microsoft.com/office/powerpoint/2010/main" val="263358350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LASSO regression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53334"/>
                <a:ext cx="11201400" cy="5004665"/>
              </a:xfrm>
            </p:spPr>
            <p:txBody>
              <a:bodyPr>
                <a:normAutofit fontScale="92500" lnSpcReduction="10000"/>
              </a:bodyPr>
              <a:lstStyle/>
              <a:p>
                <a:r>
                  <a:rPr lang="pt-BR" dirty="0" smtClean="0"/>
                  <a:t>A </a:t>
                </a:r>
                <a:r>
                  <a:rPr lang="pt-BR" b="1" i="1" dirty="0" smtClean="0"/>
                  <a:t>regressão </a:t>
                </a:r>
                <a:r>
                  <a:rPr lang="pt-BR" b="1" i="1" dirty="0"/>
                  <a:t>LASSO </a:t>
                </a:r>
                <a:r>
                  <a:rPr lang="pt-BR" dirty="0"/>
                  <a:t>(Least Absolute Shrinkage and Selection Operator) adiciona à função de erro um </a:t>
                </a:r>
                <a:r>
                  <a:rPr lang="pt-BR" b="1" i="1" dirty="0"/>
                  <a:t>termo de penalização</a:t>
                </a:r>
                <a:r>
                  <a:rPr lang="pt-BR" dirty="0"/>
                  <a:t> proporcional à </a:t>
                </a:r>
                <a:r>
                  <a:rPr lang="pt-BR" b="1" dirty="0"/>
                  <a:t>norma </a:t>
                </a:r>
                <a:r>
                  <a:rPr lang="pt-BR" b="1" dirty="0" smtClean="0"/>
                  <a:t>L1 </a:t>
                </a:r>
                <a:r>
                  <a:rPr lang="pt-BR" dirty="0"/>
                  <a:t>do vetor de pesos.</a:t>
                </a:r>
              </a:p>
              <a:p>
                <a:pPr marL="0" indent="0" algn="ctr">
                  <a:buNone/>
                </a:pPr>
                <a14:m>
                  <m:oMath xmlns:m="http://schemas.openxmlformats.org/officeDocument/2006/math">
                    <m:func>
                      <m:funcPr>
                        <m:ctrlPr>
                          <a:rPr lang="nl-BE" i="1">
                            <a:latin typeface="Cambria Math" panose="02040503050406030204" pitchFamily="18" charset="0"/>
                          </a:rPr>
                        </m:ctrlPr>
                      </m:funcPr>
                      <m:fName>
                        <m:limLow>
                          <m:limLowPr>
                            <m:ctrlPr>
                              <a:rPr lang="nl-BE" i="1">
                                <a:latin typeface="Cambria Math" panose="02040503050406030204" pitchFamily="18" charset="0"/>
                              </a:rPr>
                            </m:ctrlPr>
                          </m:limLowPr>
                          <m:e>
                            <m:r>
                              <m:rPr>
                                <m:sty m:val="p"/>
                              </m:rPr>
                              <a:rPr lang="nl-BE">
                                <a:latin typeface="Cambria Math" panose="02040503050406030204" pitchFamily="18" charset="0"/>
                              </a:rPr>
                              <m:t>min</m:t>
                            </m:r>
                          </m:e>
                          <m:lim>
                            <m:r>
                              <a:rPr lang="pt-BR" b="1" i="1">
                                <a:latin typeface="Cambria Math" panose="02040503050406030204" pitchFamily="18" charset="0"/>
                              </a:rPr>
                              <m:t>𝒂</m:t>
                            </m:r>
                            <m:r>
                              <a:rPr lang="pt-BR" b="1"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ℝ</m:t>
                            </m:r>
                            <m:r>
                              <a:rPr lang="pt-BR" b="1" i="1">
                                <a:latin typeface="Cambria Math" panose="02040503050406030204" pitchFamily="18" charset="0"/>
                              </a:rPr>
                              <m:t> </m:t>
                            </m:r>
                          </m:lim>
                        </m:limLow>
                      </m:fName>
                      <m:e>
                        <m:d>
                          <m:dPr>
                            <m:ctrlPr>
                              <a:rPr lang="pt-BR" b="1" i="1" smtClean="0">
                                <a:latin typeface="Cambria Math" panose="02040503050406030204" pitchFamily="18" charset="0"/>
                              </a:rPr>
                            </m:ctrlPr>
                          </m:dPr>
                          <m:e>
                            <m:sSup>
                              <m:sSupPr>
                                <m:ctrlPr>
                                  <a:rPr lang="pt-BR" i="1">
                                    <a:latin typeface="Cambria Math" panose="02040503050406030204" pitchFamily="18" charset="0"/>
                                  </a:rPr>
                                </m:ctrlPr>
                              </m:sSupPr>
                              <m:e>
                                <m:d>
                                  <m:dPr>
                                    <m:begChr m:val="‖"/>
                                    <m:endChr m:val="‖"/>
                                    <m:ctrlPr>
                                      <a:rPr lang="pt-BR" i="1">
                                        <a:latin typeface="Cambria Math" panose="02040503050406030204" pitchFamily="18" charset="0"/>
                                      </a:rPr>
                                    </m:ctrlPr>
                                  </m:dPr>
                                  <m:e>
                                    <m:r>
                                      <a:rPr lang="pt-BR" b="1" i="1">
                                        <a:latin typeface="Cambria Math" panose="02040503050406030204" pitchFamily="18" charset="0"/>
                                      </a:rPr>
                                      <m:t>𝒚</m:t>
                                    </m:r>
                                    <m:r>
                                      <a:rPr lang="pt-BR" i="1">
                                        <a:latin typeface="Cambria Math" panose="02040503050406030204" pitchFamily="18" charset="0"/>
                                      </a:rPr>
                                      <m:t> −</m:t>
                                    </m:r>
                                    <m:r>
                                      <a:rPr lang="el-GR" b="1" i="1">
                                        <a:latin typeface="Cambria Math" panose="02040503050406030204" pitchFamily="18" charset="0"/>
                                      </a:rPr>
                                      <m:t>𝜱</m:t>
                                    </m:r>
                                    <m:r>
                                      <a:rPr lang="pt-BR" b="1" i="1">
                                        <a:latin typeface="Cambria Math" panose="02040503050406030204" pitchFamily="18" charset="0"/>
                                      </a:rPr>
                                      <m:t>𝒂</m:t>
                                    </m:r>
                                  </m:e>
                                </m:d>
                              </m:e>
                              <m:sup>
                                <m:r>
                                  <a:rPr lang="pt-BR" i="1">
                                    <a:latin typeface="Cambria Math" panose="02040503050406030204" pitchFamily="18" charset="0"/>
                                  </a:rPr>
                                  <m:t>2</m:t>
                                </m:r>
                              </m:sup>
                            </m:sSup>
                            <m:r>
                              <a:rPr lang="pt-BR" i="1">
                                <a:latin typeface="Cambria Math" panose="02040503050406030204" pitchFamily="18" charset="0"/>
                              </a:rPr>
                              <m:t>+</m:t>
                            </m:r>
                            <m:r>
                              <a:rPr lang="pt-BR" i="1">
                                <a:latin typeface="Cambria Math" panose="02040503050406030204" pitchFamily="18" charset="0"/>
                                <a:ea typeface="Cambria Math" panose="02040503050406030204" pitchFamily="18" charset="0"/>
                              </a:rPr>
                              <m:t>𝜆</m:t>
                            </m:r>
                            <m:sSub>
                              <m:sSubPr>
                                <m:ctrlPr>
                                  <a:rPr lang="pt-BR" i="1">
                                    <a:latin typeface="Cambria Math" panose="02040503050406030204" pitchFamily="18" charset="0"/>
                                    <a:ea typeface="Cambria Math" panose="02040503050406030204" pitchFamily="18" charset="0"/>
                                  </a:rPr>
                                </m:ctrlPr>
                              </m:sSubPr>
                              <m:e>
                                <m:d>
                                  <m:dPr>
                                    <m:begChr m:val="‖"/>
                                    <m:endChr m:val="‖"/>
                                    <m:ctrlPr>
                                      <a:rPr lang="pt-BR"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rPr>
                                      <m:t>𝒂</m:t>
                                    </m:r>
                                  </m:e>
                                </m:d>
                              </m:e>
                              <m:sub>
                                <m:r>
                                  <a:rPr lang="pt-BR" i="1">
                                    <a:latin typeface="Cambria Math" panose="02040503050406030204" pitchFamily="18" charset="0"/>
                                    <a:ea typeface="Cambria Math" panose="02040503050406030204" pitchFamily="18" charset="0"/>
                                  </a:rPr>
                                  <m:t>1</m:t>
                                </m:r>
                              </m:sub>
                            </m:sSub>
                          </m:e>
                        </m:d>
                      </m:e>
                    </m:func>
                  </m:oMath>
                </a14:m>
                <a:r>
                  <a:rPr lang="pt-BR" dirty="0" smtClean="0"/>
                  <a:t>,</a:t>
                </a:r>
                <a:endParaRPr lang="pt-BR" dirty="0"/>
              </a:p>
              <a:p>
                <a:pPr marL="0" indent="0">
                  <a:buNone/>
                </a:pPr>
                <a:r>
                  <a:rPr lang="pt-BR" dirty="0"/>
                  <a:t>onde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d>
                          <m:dPr>
                            <m:begChr m:val="‖"/>
                            <m:endChr m:val="‖"/>
                            <m:ctrlPr>
                              <a:rPr lang="pt-BR"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rPr>
                              <m:t>𝒂</m:t>
                            </m:r>
                          </m:e>
                        </m:d>
                      </m:e>
                      <m:sub>
                        <m:r>
                          <a:rPr lang="pt-BR" i="1">
                            <a:latin typeface="Cambria Math" panose="02040503050406030204" pitchFamily="18" charset="0"/>
                            <a:ea typeface="Cambria Math" panose="02040503050406030204" pitchFamily="18" charset="0"/>
                          </a:rPr>
                          <m:t>1</m:t>
                        </m:r>
                      </m:sub>
                    </m:sSub>
                    <m:r>
                      <a:rPr lang="pt-BR" i="1">
                        <a:latin typeface="Cambria Math" panose="02040503050406030204" pitchFamily="18" charset="0"/>
                        <a:ea typeface="Cambria Math" panose="02040503050406030204" pitchFamily="18" charset="0"/>
                      </a:rPr>
                      <m:t>=</m:t>
                    </m:r>
                    <m:nary>
                      <m:naryPr>
                        <m:chr m:val="∑"/>
                        <m:limLoc m:val="subSup"/>
                        <m:ctrlPr>
                          <a:rPr lang="pt-BR" i="1">
                            <a:latin typeface="Cambria Math" panose="02040503050406030204" pitchFamily="18" charset="0"/>
                            <a:ea typeface="Cambria Math" panose="02040503050406030204" pitchFamily="18" charset="0"/>
                          </a:rPr>
                        </m:ctrlPr>
                      </m:naryPr>
                      <m:sub>
                        <m:r>
                          <m:rPr>
                            <m:brk m:alnAt="25"/>
                          </m:rPr>
                          <a:rPr lang="pt-BR" i="1">
                            <a:latin typeface="Cambria Math" panose="02040503050406030204" pitchFamily="18" charset="0"/>
                            <a:ea typeface="Cambria Math" panose="02040503050406030204" pitchFamily="18" charset="0"/>
                          </a:rPr>
                          <m:t>𝑖</m:t>
                        </m:r>
                        <m:r>
                          <a:rPr lang="pt-BR" i="1">
                            <a:latin typeface="Cambria Math" panose="02040503050406030204" pitchFamily="18" charset="0"/>
                            <a:ea typeface="Cambria Math" panose="02040503050406030204" pitchFamily="18" charset="0"/>
                          </a:rPr>
                          <m:t>=1</m:t>
                        </m:r>
                      </m:sub>
                      <m:sup>
                        <m:r>
                          <a:rPr lang="pt-BR" i="1">
                            <a:latin typeface="Cambria Math" panose="02040503050406030204" pitchFamily="18" charset="0"/>
                            <a:ea typeface="Cambria Math" panose="02040503050406030204" pitchFamily="18" charset="0"/>
                          </a:rPr>
                          <m:t>𝐾</m:t>
                        </m:r>
                      </m:sup>
                      <m:e>
                        <m:d>
                          <m:dPr>
                            <m:begChr m:val="|"/>
                            <m:endChr m:val="|"/>
                            <m:ctrlPr>
                              <a:rPr lang="pt-BR" i="1" smtClean="0">
                                <a:latin typeface="Cambria Math" panose="02040503050406030204" pitchFamily="18" charset="0"/>
                                <a:ea typeface="Cambria Math" panose="02040503050406030204" pitchFamily="18" charset="0"/>
                              </a:rPr>
                            </m:ctrlPr>
                          </m:dPr>
                          <m:e>
                            <m:sSub>
                              <m:sSubPr>
                                <m:ctrlPr>
                                  <a:rPr lang="pt-BR" i="1" smtClean="0">
                                    <a:latin typeface="Cambria Math" panose="02040503050406030204" pitchFamily="18" charset="0"/>
                                    <a:ea typeface="Cambria Math" panose="02040503050406030204" pitchFamily="18" charset="0"/>
                                  </a:rPr>
                                </m:ctrlPr>
                              </m:sSubPr>
                              <m:e>
                                <m:r>
                                  <a:rPr lang="pt-BR" b="0" i="1" smtClean="0">
                                    <a:latin typeface="Cambria Math" panose="02040503050406030204" pitchFamily="18" charset="0"/>
                                    <a:ea typeface="Cambria Math" panose="02040503050406030204" pitchFamily="18" charset="0"/>
                                  </a:rPr>
                                  <m:t>𝑎</m:t>
                                </m:r>
                              </m:e>
                              <m:sub>
                                <m:r>
                                  <a:rPr lang="pt-BR" b="0" i="1" smtClean="0">
                                    <a:latin typeface="Cambria Math" panose="02040503050406030204" pitchFamily="18" charset="0"/>
                                    <a:ea typeface="Cambria Math" panose="02040503050406030204" pitchFamily="18" charset="0"/>
                                  </a:rPr>
                                  <m:t>𝑖</m:t>
                                </m:r>
                              </m:sub>
                            </m:sSub>
                          </m:e>
                        </m:d>
                      </m:e>
                    </m:nary>
                    <m:r>
                      <a:rPr lang="pt-BR" b="0" i="0">
                        <a:latin typeface="Cambria Math" panose="02040503050406030204" pitchFamily="18" charset="0"/>
                        <a:ea typeface="Cambria Math" panose="02040503050406030204" pitchFamily="18" charset="0"/>
                      </a:rPr>
                      <m:t> </m:t>
                    </m:r>
                    <m:r>
                      <m:rPr>
                        <m:sty m:val="p"/>
                      </m:rPr>
                      <a:rPr lang="pt-BR" b="0" i="0" smtClean="0">
                        <a:latin typeface="Cambria Math" panose="02040503050406030204" pitchFamily="18" charset="0"/>
                        <a:ea typeface="Cambria Math" panose="02040503050406030204" pitchFamily="18" charset="0"/>
                      </a:rPr>
                      <m:t>e</m:t>
                    </m:r>
                  </m:oMath>
                </a14:m>
                <a:r>
                  <a:rPr lang="pt-BR" dirty="0"/>
                  <a:t> </a:t>
                </a:r>
                <a14:m>
                  <m:oMath xmlns:m="http://schemas.openxmlformats.org/officeDocument/2006/math">
                    <m:r>
                      <a:rPr lang="pt-BR" i="1">
                        <a:latin typeface="Cambria Math" panose="02040503050406030204" pitchFamily="18" charset="0"/>
                        <a:ea typeface="Cambria Math" panose="02040503050406030204" pitchFamily="18" charset="0"/>
                      </a:rPr>
                      <m:t>𝜆</m:t>
                    </m:r>
                    <m:r>
                      <a:rPr lang="pt-BR" i="1">
                        <a:latin typeface="Cambria Math" panose="02040503050406030204" pitchFamily="18" charset="0"/>
                        <a:ea typeface="Cambria Math" panose="02040503050406030204" pitchFamily="18" charset="0"/>
                      </a:rPr>
                      <m:t>≥0 </m:t>
                    </m:r>
                  </m:oMath>
                </a14:m>
                <a:r>
                  <a:rPr lang="pt-BR" dirty="0"/>
                  <a:t>é o </a:t>
                </a:r>
                <a:r>
                  <a:rPr lang="pt-BR" b="1" i="1" dirty="0"/>
                  <a:t>fator de regularização</a:t>
                </a:r>
                <a:r>
                  <a:rPr lang="pt-BR" dirty="0" smtClean="0"/>
                  <a:t>.</a:t>
                </a:r>
              </a:p>
              <a:p>
                <a:r>
                  <a:rPr lang="pt-BR" dirty="0" smtClean="0"/>
                  <a:t>Podemos </a:t>
                </a:r>
                <a:r>
                  <a:rPr lang="pt-BR" dirty="0"/>
                  <a:t>re-escrever o </a:t>
                </a:r>
                <a:r>
                  <a:rPr lang="pt-BR" b="1" i="1" dirty="0"/>
                  <a:t>problema de regularização</a:t>
                </a:r>
                <a:r>
                  <a:rPr lang="pt-BR" dirty="0"/>
                  <a:t> acima como um </a:t>
                </a:r>
                <a:r>
                  <a:rPr lang="pt-BR" b="1" i="1" dirty="0"/>
                  <a:t>problema de otimização</a:t>
                </a:r>
                <a:r>
                  <a:rPr lang="pt-BR" dirty="0"/>
                  <a:t> com </a:t>
                </a:r>
                <a:r>
                  <a:rPr lang="pt-BR" dirty="0" smtClean="0"/>
                  <a:t>restrição </a:t>
                </a:r>
                <a:r>
                  <a:rPr lang="pt-BR" dirty="0"/>
                  <a:t>da seguinte forma</a:t>
                </a:r>
              </a:p>
              <a:p>
                <a:pPr marL="0" indent="0">
                  <a:buNone/>
                </a:pPr>
                <a14:m>
                  <m:oMathPara xmlns:m="http://schemas.openxmlformats.org/officeDocument/2006/math">
                    <m:oMathParaPr>
                      <m:jc m:val="centerGroup"/>
                    </m:oMathParaPr>
                    <m:oMath xmlns:m="http://schemas.openxmlformats.org/officeDocument/2006/math">
                      <m:func>
                        <m:funcPr>
                          <m:ctrlPr>
                            <a:rPr lang="nl-BE" i="1">
                              <a:latin typeface="Cambria Math" panose="02040503050406030204" pitchFamily="18" charset="0"/>
                            </a:rPr>
                          </m:ctrlPr>
                        </m:funcPr>
                        <m:fName>
                          <m:limLow>
                            <m:limLowPr>
                              <m:ctrlPr>
                                <a:rPr lang="nl-BE" i="1">
                                  <a:latin typeface="Cambria Math" panose="02040503050406030204" pitchFamily="18" charset="0"/>
                                </a:rPr>
                              </m:ctrlPr>
                            </m:limLowPr>
                            <m:e>
                              <m:r>
                                <m:rPr>
                                  <m:sty m:val="p"/>
                                </m:rPr>
                                <a:rPr lang="nl-BE">
                                  <a:latin typeface="Cambria Math" panose="02040503050406030204" pitchFamily="18" charset="0"/>
                                </a:rPr>
                                <m:t>min</m:t>
                              </m:r>
                            </m:e>
                            <m:lim>
                              <m:r>
                                <a:rPr lang="pt-BR" b="1" i="1">
                                  <a:latin typeface="Cambria Math" panose="02040503050406030204" pitchFamily="18" charset="0"/>
                                </a:rPr>
                                <m:t>𝒂</m:t>
                              </m:r>
                              <m:r>
                                <a:rPr lang="pt-BR" b="1"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ℝ</m:t>
                              </m:r>
                              <m:r>
                                <a:rPr lang="pt-BR" b="1" i="1">
                                  <a:latin typeface="Cambria Math" panose="02040503050406030204" pitchFamily="18" charset="0"/>
                                </a:rPr>
                                <m:t> </m:t>
                              </m:r>
                            </m:lim>
                          </m:limLow>
                        </m:fName>
                        <m:e>
                          <m:sSup>
                            <m:sSupPr>
                              <m:ctrlPr>
                                <a:rPr lang="pt-BR" i="1">
                                  <a:latin typeface="Cambria Math" panose="02040503050406030204" pitchFamily="18" charset="0"/>
                                </a:rPr>
                              </m:ctrlPr>
                            </m:sSupPr>
                            <m:e>
                              <m:d>
                                <m:dPr>
                                  <m:begChr m:val="‖"/>
                                  <m:endChr m:val="‖"/>
                                  <m:ctrlPr>
                                    <a:rPr lang="pt-BR" i="1">
                                      <a:latin typeface="Cambria Math" panose="02040503050406030204" pitchFamily="18" charset="0"/>
                                    </a:rPr>
                                  </m:ctrlPr>
                                </m:dPr>
                                <m:e>
                                  <m:r>
                                    <a:rPr lang="pt-BR" b="1" i="1">
                                      <a:latin typeface="Cambria Math" panose="02040503050406030204" pitchFamily="18" charset="0"/>
                                    </a:rPr>
                                    <m:t>𝒚</m:t>
                                  </m:r>
                                  <m:r>
                                    <a:rPr lang="pt-BR" i="1">
                                      <a:latin typeface="Cambria Math" panose="02040503050406030204" pitchFamily="18" charset="0"/>
                                    </a:rPr>
                                    <m:t> −</m:t>
                                  </m:r>
                                  <m:r>
                                    <a:rPr lang="el-GR" b="1" i="1">
                                      <a:latin typeface="Cambria Math" panose="02040503050406030204" pitchFamily="18" charset="0"/>
                                    </a:rPr>
                                    <m:t>𝜱</m:t>
                                  </m:r>
                                  <m:r>
                                    <a:rPr lang="pt-BR" b="1" i="1">
                                      <a:latin typeface="Cambria Math" panose="02040503050406030204" pitchFamily="18" charset="0"/>
                                    </a:rPr>
                                    <m:t>𝒂</m:t>
                                  </m:r>
                                </m:e>
                              </m:d>
                            </m:e>
                            <m:sup>
                              <m:r>
                                <a:rPr lang="pt-BR" i="1">
                                  <a:latin typeface="Cambria Math" panose="02040503050406030204" pitchFamily="18" charset="0"/>
                                </a:rPr>
                                <m:t>2</m:t>
                              </m:r>
                            </m:sup>
                          </m:sSup>
                        </m:e>
                      </m:func>
                    </m:oMath>
                  </m:oMathPara>
                </a14:m>
                <a:endParaRPr lang="pt-BR" dirty="0"/>
              </a:p>
              <a:p>
                <a:pPr marL="0" indent="0">
                  <a:buNone/>
                </a:pPr>
                <a14:m>
                  <m:oMathPara xmlns:m="http://schemas.openxmlformats.org/officeDocument/2006/math">
                    <m:oMathParaPr>
                      <m:jc m:val="centerGroup"/>
                    </m:oMathParaPr>
                    <m:oMath xmlns:m="http://schemas.openxmlformats.org/officeDocument/2006/math">
                      <m:r>
                        <m:rPr>
                          <m:sty m:val="p"/>
                        </m:rPr>
                        <a:rPr lang="pt-BR" i="1">
                          <a:latin typeface="Cambria Math" panose="02040503050406030204" pitchFamily="18" charset="0"/>
                        </a:rPr>
                        <m:t>s</m:t>
                      </m:r>
                      <m:r>
                        <a:rPr lang="pt-BR" i="1">
                          <a:latin typeface="Cambria Math" panose="02040503050406030204" pitchFamily="18" charset="0"/>
                        </a:rPr>
                        <m:t>.</m:t>
                      </m:r>
                      <m:r>
                        <a:rPr lang="pt-BR" i="1">
                          <a:latin typeface="Cambria Math" panose="02040503050406030204" pitchFamily="18" charset="0"/>
                        </a:rPr>
                        <m:t>𝑎</m:t>
                      </m:r>
                      <m:r>
                        <a:rPr lang="pt-BR" i="1">
                          <a:latin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d>
                            <m:dPr>
                              <m:begChr m:val="‖"/>
                              <m:endChr m:val="‖"/>
                              <m:ctrlPr>
                                <a:rPr lang="pt-BR"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rPr>
                                <m:t>𝒂</m:t>
                              </m:r>
                            </m:e>
                          </m:d>
                        </m:e>
                        <m:sub>
                          <m:r>
                            <a:rPr lang="pt-BR" i="1">
                              <a:latin typeface="Cambria Math" panose="02040503050406030204" pitchFamily="18" charset="0"/>
                              <a:ea typeface="Cambria Math" panose="02040503050406030204" pitchFamily="18" charset="0"/>
                            </a:rPr>
                            <m:t>1</m:t>
                          </m:r>
                        </m:sub>
                      </m:sSub>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𝑐</m:t>
                      </m:r>
                      <m:r>
                        <a:rPr lang="pt-BR" i="1">
                          <a:latin typeface="Cambria Math" panose="02040503050406030204" pitchFamily="18" charset="0"/>
                          <a:ea typeface="Cambria Math" panose="02040503050406030204" pitchFamily="18" charset="0"/>
                        </a:rPr>
                        <m:t>,</m:t>
                      </m:r>
                    </m:oMath>
                  </m:oMathPara>
                </a14:m>
                <a:endParaRPr lang="pt-BR" dirty="0"/>
              </a:p>
              <a:p>
                <a:pPr marL="0" indent="0">
                  <a:buNone/>
                </a:pPr>
                <a:r>
                  <a:rPr lang="pt-BR" dirty="0"/>
                  <a:t>onde </a:t>
                </a:r>
                <a14:m>
                  <m:oMath xmlns:m="http://schemas.openxmlformats.org/officeDocument/2006/math">
                    <m:r>
                      <a:rPr lang="pt-BR" i="1">
                        <a:latin typeface="Cambria Math" panose="02040503050406030204" pitchFamily="18" charset="0"/>
                        <a:ea typeface="Cambria Math" panose="02040503050406030204" pitchFamily="18" charset="0"/>
                      </a:rPr>
                      <m:t>𝑐</m:t>
                    </m:r>
                  </m:oMath>
                </a14:m>
                <a:r>
                  <a:rPr lang="pt-BR" dirty="0"/>
                  <a:t> restringe a magnitude dos pesos e é </a:t>
                </a:r>
                <a:r>
                  <a:rPr lang="pt-BR" b="1" i="1" dirty="0"/>
                  <a:t>inversamente proporcional à </a:t>
                </a:r>
                <a14:m>
                  <m:oMath xmlns:m="http://schemas.openxmlformats.org/officeDocument/2006/math">
                    <m:r>
                      <a:rPr lang="pt-BR" b="1" i="1">
                        <a:latin typeface="Cambria Math" panose="02040503050406030204" pitchFamily="18" charset="0"/>
                        <a:ea typeface="Cambria Math" panose="02040503050406030204" pitchFamily="18" charset="0"/>
                      </a:rPr>
                      <m:t>𝝀</m:t>
                    </m:r>
                  </m:oMath>
                </a14:m>
                <a:r>
                  <a:rPr lang="pt-BR" b="1" i="1" dirty="0" smtClean="0"/>
                  <a:t>.</a:t>
                </a:r>
                <a:endParaRPr lang="pt-BR" b="1" i="1" dirty="0"/>
              </a:p>
              <a:p>
                <a:pPr marL="0" indent="0">
                  <a:buNone/>
                </a:pPr>
                <a:r>
                  <a:rPr lang="pt-BR" b="1" dirty="0"/>
                  <a:t>OBS</a:t>
                </a:r>
                <a:r>
                  <a:rPr lang="pt-BR" dirty="0"/>
                  <a:t>: Assim como na regressão de Ridge,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b="0" i="1" smtClean="0">
                            <a:latin typeface="Cambria Math" panose="02040503050406030204" pitchFamily="18" charset="0"/>
                            <a:ea typeface="Cambria Math" panose="02040503050406030204" pitchFamily="18" charset="0"/>
                          </a:rPr>
                          <m:t>0</m:t>
                        </m:r>
                      </m:sub>
                    </m:sSub>
                  </m:oMath>
                </a14:m>
                <a:r>
                  <a:rPr lang="pt-BR" dirty="0"/>
                  <a:t> também não faz parte do cálculo da norma.</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53334"/>
                <a:ext cx="11201400" cy="5004665"/>
              </a:xfrm>
              <a:blipFill rotWithShape="0">
                <a:blip r:embed="rId3"/>
                <a:stretch>
                  <a:fillRect l="-980" t="-2436" r="-1579" b="-244"/>
                </a:stretch>
              </a:blipFill>
            </p:spPr>
            <p:txBody>
              <a:bodyPr/>
              <a:lstStyle/>
              <a:p>
                <a:r>
                  <a:rPr lang="pt-BR">
                    <a:noFill/>
                  </a:rPr>
                  <a:t> </a:t>
                </a:r>
              </a:p>
            </p:txBody>
          </p:sp>
        </mc:Fallback>
      </mc:AlternateContent>
      <p:sp>
        <p:nvSpPr>
          <p:cNvPr id="4" name="Rectangle 3"/>
          <p:cNvSpPr/>
          <p:nvPr/>
        </p:nvSpPr>
        <p:spPr>
          <a:xfrm>
            <a:off x="7245927" y="2864555"/>
            <a:ext cx="914400" cy="48519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5" name="Picture 2" descr="Introduction to Regularization Methods in Deep Learning | by John Kaller |  unpackAI | Medium"/>
          <p:cNvPicPr>
            <a:picLocks noChangeAspect="1" noChangeArrowheads="1"/>
          </p:cNvPicPr>
          <p:nvPr/>
        </p:nvPicPr>
        <p:blipFill rotWithShape="1">
          <a:blip r:embed="rId4">
            <a:extLst>
              <a:ext uri="{28A0092B-C50C-407E-A947-70E740481C1C}">
                <a14:useLocalDpi xmlns:a14="http://schemas.microsoft.com/office/drawing/2010/main" val="0"/>
              </a:ext>
            </a:extLst>
          </a:blip>
          <a:srcRect l="6710" t="5749" r="56564" b="3790"/>
          <a:stretch/>
        </p:blipFill>
        <p:spPr bwMode="auto">
          <a:xfrm>
            <a:off x="7558700" y="27710"/>
            <a:ext cx="1222444" cy="1825624"/>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p:cNvCxnSpPr/>
          <p:nvPr/>
        </p:nvCxnSpPr>
        <p:spPr>
          <a:xfrm>
            <a:off x="4932218" y="2479964"/>
            <a:ext cx="2286000" cy="37407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9208181" y="489297"/>
            <a:ext cx="2404381" cy="1077218"/>
          </a:xfrm>
          <a:prstGeom prst="rect">
            <a:avLst/>
          </a:prstGeom>
          <a:noFill/>
        </p:spPr>
        <p:txBody>
          <a:bodyPr wrap="square" rtlCol="0">
            <a:spAutoFit/>
          </a:bodyPr>
          <a:lstStyle/>
          <a:p>
            <a:pPr algn="ctr"/>
            <a:r>
              <a:rPr lang="pt-BR" sz="1600" dirty="0" smtClean="0"/>
              <a:t>Região onde o valores dos pesos atendem à restrição, também chamada de região de </a:t>
            </a:r>
            <a:r>
              <a:rPr lang="pt-BR" sz="1600" b="1" i="1" dirty="0" smtClean="0"/>
              <a:t>factível</a:t>
            </a:r>
            <a:r>
              <a:rPr lang="pt-BR" sz="1600" dirty="0" smtClean="0"/>
              <a:t>.</a:t>
            </a:r>
            <a:endParaRPr lang="pt-BR" sz="1600" dirty="0"/>
          </a:p>
        </p:txBody>
      </p:sp>
      <p:sp>
        <p:nvSpPr>
          <p:cNvPr id="8" name="Freeform 7"/>
          <p:cNvSpPr/>
          <p:nvPr/>
        </p:nvSpPr>
        <p:spPr>
          <a:xfrm>
            <a:off x="8181975" y="1104901"/>
            <a:ext cx="1219200" cy="617928"/>
          </a:xfrm>
          <a:custGeom>
            <a:avLst/>
            <a:gdLst>
              <a:gd name="connsiteX0" fmla="*/ 0 w 1219200"/>
              <a:gd name="connsiteY0" fmla="*/ 266700 h 513153"/>
              <a:gd name="connsiteX1" fmla="*/ 600075 w 1219200"/>
              <a:gd name="connsiteY1" fmla="*/ 504825 h 513153"/>
              <a:gd name="connsiteX2" fmla="*/ 1219200 w 1219200"/>
              <a:gd name="connsiteY2" fmla="*/ 0 h 513153"/>
            </a:gdLst>
            <a:ahLst/>
            <a:cxnLst>
              <a:cxn ang="0">
                <a:pos x="connsiteX0" y="connsiteY0"/>
              </a:cxn>
              <a:cxn ang="0">
                <a:pos x="connsiteX1" y="connsiteY1"/>
              </a:cxn>
              <a:cxn ang="0">
                <a:pos x="connsiteX2" y="connsiteY2"/>
              </a:cxn>
            </a:cxnLst>
            <a:rect l="l" t="t" r="r" b="b"/>
            <a:pathLst>
              <a:path w="1219200" h="513153">
                <a:moveTo>
                  <a:pt x="0" y="266700"/>
                </a:moveTo>
                <a:cubicBezTo>
                  <a:pt x="198437" y="407987"/>
                  <a:pt x="396875" y="549275"/>
                  <a:pt x="600075" y="504825"/>
                </a:cubicBezTo>
                <a:cubicBezTo>
                  <a:pt x="803275" y="460375"/>
                  <a:pt x="1011237" y="230187"/>
                  <a:pt x="1219200" y="0"/>
                </a:cubicBezTo>
              </a:path>
            </a:pathLst>
          </a:custGeom>
          <a:noFill/>
          <a:ln>
            <a:solidFill>
              <a:schemeClr val="tx1"/>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107003931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54105"/>
            <a:ext cx="10515600" cy="725121"/>
          </a:xfrm>
        </p:spPr>
        <p:txBody>
          <a:bodyPr/>
          <a:lstStyle/>
          <a:p>
            <a:r>
              <a:rPr lang="pt-BR" dirty="0"/>
              <a:t>LASSO </a:t>
            </a:r>
            <a:r>
              <a:rPr lang="pt-BR" dirty="0" smtClean="0"/>
              <a:t>Regression</a:t>
            </a:r>
            <a:endParaRPr lang="pt-BR"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3431400"/>
                <a:ext cx="11193379" cy="3426600"/>
              </a:xfrm>
            </p:spPr>
            <p:txBody>
              <a:bodyPr>
                <a:normAutofit fontScale="70000" lnSpcReduction="20000"/>
              </a:bodyPr>
              <a:lstStyle/>
              <a:p>
                <a:r>
                  <a:rPr lang="pt-BR" dirty="0" smtClean="0"/>
                  <a:t>Mesmas funções geradora e hipótese do exemplo anterior.</a:t>
                </a:r>
              </a:p>
              <a:p>
                <a:r>
                  <a:rPr lang="pt-BR" dirty="0" smtClean="0"/>
                  <a:t>Valores pequenos de </a:t>
                </a:r>
                <a14:m>
                  <m:oMath xmlns:m="http://schemas.openxmlformats.org/officeDocument/2006/math">
                    <m:r>
                      <a:rPr lang="pt-BR" i="1">
                        <a:latin typeface="Cambria Math" panose="02040503050406030204" pitchFamily="18" charset="0"/>
                        <a:ea typeface="Cambria Math" panose="02040503050406030204" pitchFamily="18" charset="0"/>
                      </a:rPr>
                      <m:t>𝜆</m:t>
                    </m:r>
                  </m:oMath>
                </a14:m>
                <a:r>
                  <a:rPr lang="pt-BR" dirty="0" smtClean="0"/>
                  <a:t> fazem LASSO se comportar como regressão tradicional e valores muito grandes fazem os pesos serem anulados.</a:t>
                </a:r>
              </a:p>
              <a:p>
                <a:r>
                  <a:rPr lang="pt-BR" dirty="0" smtClean="0"/>
                  <a:t>A regularização com </a:t>
                </a:r>
                <a:r>
                  <a:rPr lang="pt-BR" b="1" i="1" dirty="0" smtClean="0"/>
                  <a:t>norma L1 </a:t>
                </a:r>
                <a:r>
                  <a:rPr lang="pt-BR" dirty="0" smtClean="0"/>
                  <a:t>tem como </a:t>
                </a:r>
                <a:r>
                  <a:rPr lang="pt-BR" b="1" i="1" dirty="0" smtClean="0"/>
                  <a:t>vantagem</a:t>
                </a:r>
                <a:r>
                  <a:rPr lang="pt-BR" dirty="0" smtClean="0"/>
                  <a:t> a produção de </a:t>
                </a:r>
                <a:r>
                  <a:rPr lang="pt-BR" b="1" i="1" dirty="0" smtClean="0"/>
                  <a:t>modelos esparsos</a:t>
                </a:r>
                <a:r>
                  <a:rPr lang="pt-BR" dirty="0" smtClean="0"/>
                  <a:t>.</a:t>
                </a:r>
              </a:p>
              <a:p>
                <a:r>
                  <a:rPr lang="pt-BR" dirty="0" smtClean="0"/>
                  <a:t>Ou seja, vários </a:t>
                </a:r>
                <a:r>
                  <a:rPr lang="pt-BR" dirty="0"/>
                  <a:t>elementos do vetor </a:t>
                </a:r>
                <a:r>
                  <a:rPr lang="pt-BR" dirty="0" smtClean="0"/>
                  <a:t>de pesos </a:t>
                </a:r>
                <a:r>
                  <a:rPr lang="pt-BR" dirty="0"/>
                  <a:t>acabam sendo </a:t>
                </a:r>
                <a:r>
                  <a:rPr lang="pt-BR" b="1" i="1" dirty="0" smtClean="0"/>
                  <a:t>anulados</a:t>
                </a:r>
                <a:r>
                  <a:rPr lang="pt-BR" dirty="0" smtClean="0"/>
                  <a:t>, indicando que os atributos correspondentes são irrelevantes. </a:t>
                </a:r>
              </a:p>
              <a:p>
                <a:r>
                  <a:rPr lang="pt-BR" dirty="0" smtClean="0"/>
                  <a:t>Isso </a:t>
                </a:r>
                <a:r>
                  <a:rPr lang="pt-BR" dirty="0"/>
                  <a:t>sugere a ocorrência implícita de um processo de </a:t>
                </a:r>
                <a:r>
                  <a:rPr lang="pt-BR" b="1" i="1" dirty="0"/>
                  <a:t>seleção automática de </a:t>
                </a:r>
                <a:r>
                  <a:rPr lang="pt-BR" b="1" i="1" dirty="0" smtClean="0"/>
                  <a:t>atributos</a:t>
                </a:r>
                <a:r>
                  <a:rPr lang="pt-BR" dirty="0" smtClean="0"/>
                  <a:t>, que </a:t>
                </a:r>
                <a:r>
                  <a:rPr lang="pt-BR" dirty="0"/>
                  <a:t>leva a </a:t>
                </a:r>
                <a:r>
                  <a:rPr lang="pt-BR" b="1" i="1" dirty="0"/>
                  <a:t>modelos</a:t>
                </a:r>
                <a:r>
                  <a:rPr lang="pt-BR" dirty="0"/>
                  <a:t> </a:t>
                </a:r>
                <a:r>
                  <a:rPr lang="pt-BR" dirty="0" smtClean="0"/>
                  <a:t>mais </a:t>
                </a:r>
                <a:r>
                  <a:rPr lang="pt-BR" b="1" i="1" dirty="0"/>
                  <a:t>regulares</a:t>
                </a:r>
                <a:r>
                  <a:rPr lang="pt-BR" dirty="0"/>
                  <a:t>, ou seja, </a:t>
                </a:r>
                <a:r>
                  <a:rPr lang="pt-BR" b="1" i="1" dirty="0"/>
                  <a:t>menos complexos</a:t>
                </a:r>
                <a:r>
                  <a:rPr lang="pt-BR" dirty="0"/>
                  <a:t>.</a:t>
                </a:r>
              </a:p>
              <a:p>
                <a:r>
                  <a:rPr lang="pt-BR" b="1" dirty="0"/>
                  <a:t>Desvantagem</a:t>
                </a:r>
                <a:r>
                  <a:rPr lang="pt-BR" dirty="0"/>
                  <a:t>: como a </a:t>
                </a:r>
                <a:r>
                  <a:rPr lang="pt-BR" b="1" i="1" dirty="0" smtClean="0"/>
                  <a:t>norma L1</a:t>
                </a:r>
                <a:r>
                  <a:rPr lang="pt-BR" dirty="0" smtClean="0"/>
                  <a:t> </a:t>
                </a:r>
                <a:r>
                  <a:rPr lang="pt-BR" dirty="0"/>
                  <a:t>não possui derivada no ponto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𝑖</m:t>
                        </m:r>
                      </m:sub>
                    </m:sSub>
                    <m:r>
                      <a:rPr lang="pt-BR" i="1">
                        <a:latin typeface="Cambria Math" panose="02040503050406030204" pitchFamily="18" charset="0"/>
                        <a:ea typeface="Cambria Math" panose="02040503050406030204" pitchFamily="18" charset="0"/>
                      </a:rPr>
                      <m:t>=0, ∀</m:t>
                    </m:r>
                    <m:r>
                      <a:rPr lang="pt-BR" i="1">
                        <a:latin typeface="Cambria Math" panose="02040503050406030204" pitchFamily="18" charset="0"/>
                        <a:ea typeface="Cambria Math" panose="02040503050406030204" pitchFamily="18" charset="0"/>
                      </a:rPr>
                      <m:t>𝑖</m:t>
                    </m:r>
                  </m:oMath>
                </a14:m>
                <a:r>
                  <a:rPr lang="pt-BR" dirty="0"/>
                  <a:t>, o problema da minimização não possui solução em forma fechada</a:t>
                </a:r>
                <a:r>
                  <a:rPr lang="pt-BR" dirty="0" smtClean="0"/>
                  <a:t>.</a:t>
                </a:r>
              </a:p>
              <a:p>
                <a:r>
                  <a:rPr lang="pt-BR" dirty="0"/>
                  <a:t>Utiliza-se técnicas de validação cruzada para encontrar o valor ideal de </a:t>
                </a:r>
                <a14:m>
                  <m:oMath xmlns:m="http://schemas.openxmlformats.org/officeDocument/2006/math">
                    <m:r>
                      <a:rPr lang="pt-BR" i="1">
                        <a:latin typeface="Cambria Math" panose="02040503050406030204" pitchFamily="18" charset="0"/>
                        <a:ea typeface="Cambria Math" panose="02040503050406030204" pitchFamily="18" charset="0"/>
                      </a:rPr>
                      <m:t>𝜆</m:t>
                    </m:r>
                  </m:oMath>
                </a14:m>
                <a:r>
                  <a:rPr lang="pt-BR" dirty="0" smtClean="0"/>
                  <a:t>.</a:t>
                </a:r>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3431400"/>
                <a:ext cx="11193379" cy="3426600"/>
              </a:xfrm>
              <a:blipFill rotWithShape="0">
                <a:blip r:embed="rId3"/>
                <a:stretch>
                  <a:fillRect l="-435" t="-3381"/>
                </a:stretch>
              </a:blipFill>
            </p:spPr>
            <p:txBody>
              <a:bodyPr/>
              <a:lstStyle/>
              <a:p>
                <a:r>
                  <a:rPr lang="pt-BR">
                    <a:noFill/>
                  </a:rPr>
                  <a:t> </a:t>
                </a:r>
              </a:p>
            </p:txBody>
          </p:sp>
        </mc:Fallback>
      </mc:AlternateContent>
      <p:sp>
        <p:nvSpPr>
          <p:cNvPr id="6" name="Rectangle 5"/>
          <p:cNvSpPr/>
          <p:nvPr/>
        </p:nvSpPr>
        <p:spPr>
          <a:xfrm>
            <a:off x="9282992" y="6519446"/>
            <a:ext cx="2889958" cy="338554"/>
          </a:xfrm>
          <a:prstGeom prst="rect">
            <a:avLst/>
          </a:prstGeom>
        </p:spPr>
        <p:txBody>
          <a:bodyPr wrap="none">
            <a:spAutoFit/>
          </a:bodyPr>
          <a:lstStyle/>
          <a:p>
            <a:r>
              <a:rPr lang="pt-BR" sz="1600" dirty="0">
                <a:solidFill>
                  <a:srgbClr val="00B0F0"/>
                </a:solidFill>
              </a:rPr>
              <a:t>Exemplo: </a:t>
            </a:r>
            <a:r>
              <a:rPr lang="pt-BR" sz="1600" dirty="0" smtClean="0">
                <a:solidFill>
                  <a:srgbClr val="00B0F0"/>
                </a:solidFill>
              </a:rPr>
              <a:t>lasso_regression.ipynb</a:t>
            </a:r>
            <a:endParaRPr lang="pt-BR" sz="1600" dirty="0">
              <a:solidFill>
                <a:srgbClr val="00B0F0"/>
              </a:solidFill>
            </a:endParaRPr>
          </a:p>
        </p:txBody>
      </p:sp>
      <p:pic>
        <p:nvPicPr>
          <p:cNvPr id="7" name="Picture 6"/>
          <p:cNvPicPr>
            <a:picLocks noChangeAspect="1"/>
          </p:cNvPicPr>
          <p:nvPr/>
        </p:nvPicPr>
        <p:blipFill rotWithShape="1">
          <a:blip r:embed="rId4" cstate="print">
            <a:extLst>
              <a:ext uri="{28A0092B-C50C-407E-A947-70E740481C1C}">
                <a14:useLocalDpi xmlns:a14="http://schemas.microsoft.com/office/drawing/2010/main" val="0"/>
              </a:ext>
            </a:extLst>
          </a:blip>
          <a:srcRect l="1354" t="10313" r="9271" b="3125"/>
          <a:stretch/>
        </p:blipFill>
        <p:spPr>
          <a:xfrm>
            <a:off x="17877" y="983692"/>
            <a:ext cx="2400761" cy="2325213"/>
          </a:xfrm>
          <a:prstGeom prst="rect">
            <a:avLst/>
          </a:prstGeom>
        </p:spPr>
      </p:pic>
      <p:pic>
        <p:nvPicPr>
          <p:cNvPr id="8" name="Picture 7"/>
          <p:cNvPicPr>
            <a:picLocks noChangeAspect="1"/>
          </p:cNvPicPr>
          <p:nvPr/>
        </p:nvPicPr>
        <p:blipFill rotWithShape="1">
          <a:blip r:embed="rId5" cstate="print">
            <a:extLst>
              <a:ext uri="{28A0092B-C50C-407E-A947-70E740481C1C}">
                <a14:useLocalDpi xmlns:a14="http://schemas.microsoft.com/office/drawing/2010/main" val="0"/>
              </a:ext>
            </a:extLst>
          </a:blip>
          <a:srcRect l="1354" t="10624" r="9271" b="3125"/>
          <a:stretch/>
        </p:blipFill>
        <p:spPr>
          <a:xfrm>
            <a:off x="2418638" y="983692"/>
            <a:ext cx="2414588" cy="2330162"/>
          </a:xfrm>
          <a:prstGeom prst="rect">
            <a:avLst/>
          </a:prstGeom>
        </p:spPr>
      </p:pic>
      <p:pic>
        <p:nvPicPr>
          <p:cNvPr id="9" name="Picture 8"/>
          <p:cNvPicPr>
            <a:picLocks noChangeAspect="1"/>
          </p:cNvPicPr>
          <p:nvPr/>
        </p:nvPicPr>
        <p:blipFill rotWithShape="1">
          <a:blip r:embed="rId6" cstate="print">
            <a:extLst>
              <a:ext uri="{28A0092B-C50C-407E-A947-70E740481C1C}">
                <a14:useLocalDpi xmlns:a14="http://schemas.microsoft.com/office/drawing/2010/main" val="0"/>
              </a:ext>
            </a:extLst>
          </a:blip>
          <a:srcRect l="1354" t="9687" r="9271" b="2813"/>
          <a:stretch/>
        </p:blipFill>
        <p:spPr>
          <a:xfrm>
            <a:off x="4833226" y="986936"/>
            <a:ext cx="2371725" cy="2321969"/>
          </a:xfrm>
          <a:prstGeom prst="rect">
            <a:avLst/>
          </a:prstGeom>
        </p:spPr>
      </p:pic>
      <p:pic>
        <p:nvPicPr>
          <p:cNvPr id="10" name="Picture 9"/>
          <p:cNvPicPr>
            <a:picLocks noChangeAspect="1"/>
          </p:cNvPicPr>
          <p:nvPr/>
        </p:nvPicPr>
        <p:blipFill rotWithShape="1">
          <a:blip r:embed="rId7" cstate="print">
            <a:extLst>
              <a:ext uri="{28A0092B-C50C-407E-A947-70E740481C1C}">
                <a14:useLocalDpi xmlns:a14="http://schemas.microsoft.com/office/drawing/2010/main" val="0"/>
              </a:ext>
            </a:extLst>
          </a:blip>
          <a:srcRect l="3763" t="11506" r="6881" b="5591"/>
          <a:stretch/>
        </p:blipFill>
        <p:spPr>
          <a:xfrm>
            <a:off x="7247814" y="983692"/>
            <a:ext cx="2506163" cy="2325213"/>
          </a:xfrm>
          <a:prstGeom prst="rect">
            <a:avLst/>
          </a:prstGeom>
        </p:spPr>
      </p:pic>
      <p:pic>
        <p:nvPicPr>
          <p:cNvPr id="11" name="Picture 10"/>
          <p:cNvPicPr>
            <a:picLocks noChangeAspect="1"/>
          </p:cNvPicPr>
          <p:nvPr/>
        </p:nvPicPr>
        <p:blipFill rotWithShape="1">
          <a:blip r:embed="rId8" cstate="print">
            <a:extLst>
              <a:ext uri="{28A0092B-C50C-407E-A947-70E740481C1C}">
                <a14:useLocalDpi xmlns:a14="http://schemas.microsoft.com/office/drawing/2010/main" val="0"/>
              </a:ext>
            </a:extLst>
          </a:blip>
          <a:srcRect l="3870" t="11383" r="9747" b="5581"/>
          <a:stretch/>
        </p:blipFill>
        <p:spPr>
          <a:xfrm>
            <a:off x="9753977" y="983692"/>
            <a:ext cx="2418973" cy="2325213"/>
          </a:xfrm>
          <a:prstGeom prst="rect">
            <a:avLst/>
          </a:prstGeom>
        </p:spPr>
      </p:pic>
      <p:sp>
        <p:nvSpPr>
          <p:cNvPr id="12" name="Rectangle 11"/>
          <p:cNvSpPr/>
          <p:nvPr/>
        </p:nvSpPr>
        <p:spPr>
          <a:xfrm>
            <a:off x="601777" y="1547771"/>
            <a:ext cx="1445332" cy="400110"/>
          </a:xfrm>
          <a:prstGeom prst="rect">
            <a:avLst/>
          </a:prstGeom>
        </p:spPr>
        <p:txBody>
          <a:bodyPr wrap="none">
            <a:spAutoFit/>
          </a:bodyPr>
          <a:lstStyle/>
          <a:p>
            <a:r>
              <a:rPr lang="pt-BR" sz="2000" b="1" dirty="0">
                <a:solidFill>
                  <a:srgbClr val="FF0000"/>
                </a:solidFill>
              </a:rPr>
              <a:t>Sobreajuste</a:t>
            </a:r>
            <a:endParaRPr lang="pt-BR" sz="2000" dirty="0"/>
          </a:p>
        </p:txBody>
      </p:sp>
      <p:sp>
        <p:nvSpPr>
          <p:cNvPr id="13" name="Rectangle 12"/>
          <p:cNvSpPr/>
          <p:nvPr/>
        </p:nvSpPr>
        <p:spPr>
          <a:xfrm>
            <a:off x="5373334" y="1599438"/>
            <a:ext cx="1227003" cy="400110"/>
          </a:xfrm>
          <a:prstGeom prst="rect">
            <a:avLst/>
          </a:prstGeom>
        </p:spPr>
        <p:txBody>
          <a:bodyPr wrap="none">
            <a:spAutoFit/>
          </a:bodyPr>
          <a:lstStyle/>
          <a:p>
            <a:r>
              <a:rPr lang="pt-BR" sz="2000" b="1" dirty="0" smtClean="0">
                <a:solidFill>
                  <a:srgbClr val="FF0000"/>
                </a:solidFill>
              </a:rPr>
              <a:t>Subajuste</a:t>
            </a:r>
            <a:endParaRPr lang="pt-BR" sz="2000" dirty="0"/>
          </a:p>
        </p:txBody>
      </p:sp>
      <p:sp>
        <p:nvSpPr>
          <p:cNvPr id="14" name="Rectangle 13"/>
          <p:cNvSpPr/>
          <p:nvPr/>
        </p:nvSpPr>
        <p:spPr>
          <a:xfrm>
            <a:off x="7358816" y="331999"/>
            <a:ext cx="2531813" cy="738664"/>
          </a:xfrm>
          <a:prstGeom prst="rect">
            <a:avLst/>
          </a:prstGeom>
        </p:spPr>
        <p:txBody>
          <a:bodyPr wrap="square">
            <a:spAutoFit/>
          </a:bodyPr>
          <a:lstStyle/>
          <a:p>
            <a:pPr algn="ctr"/>
            <a:r>
              <a:rPr lang="pt-BR" sz="1400" dirty="0" smtClean="0"/>
              <a:t>Valor dos pesos se torna igual a zero, restringindo a flexibilidade da hipótese a uma reta.</a:t>
            </a:r>
            <a:endParaRPr lang="pt-BR" sz="1400" dirty="0"/>
          </a:p>
        </p:txBody>
      </p:sp>
      <p:cxnSp>
        <p:nvCxnSpPr>
          <p:cNvPr id="16" name="Straight Arrow Connector 15"/>
          <p:cNvCxnSpPr/>
          <p:nvPr/>
        </p:nvCxnSpPr>
        <p:spPr>
          <a:xfrm flipH="1">
            <a:off x="6413665" y="701331"/>
            <a:ext cx="925724" cy="164181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80919858"/>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LASSO regression com gradiente descendente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016000" y="1825624"/>
                <a:ext cx="11016342" cy="5032375"/>
              </a:xfrm>
            </p:spPr>
            <p:txBody>
              <a:bodyPr>
                <a:normAutofit fontScale="92500" lnSpcReduction="10000"/>
              </a:bodyPr>
              <a:lstStyle/>
              <a:p>
                <a:pPr marL="0" indent="0">
                  <a:buNone/>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sSup>
                        <m:sSupPr>
                          <m:ctrlPr>
                            <a:rPr lang="pt-BR" i="1">
                              <a:latin typeface="Cambria Math" panose="02040503050406030204" pitchFamily="18" charset="0"/>
                            </a:rPr>
                          </m:ctrlPr>
                        </m:sSupPr>
                        <m:e>
                          <m:d>
                            <m:dPr>
                              <m:begChr m:val="‖"/>
                              <m:endChr m:val="‖"/>
                              <m:ctrlPr>
                                <a:rPr lang="pt-BR" i="1">
                                  <a:latin typeface="Cambria Math" panose="02040503050406030204" pitchFamily="18" charset="0"/>
                                </a:rPr>
                              </m:ctrlPr>
                            </m:dPr>
                            <m:e>
                              <m:r>
                                <a:rPr lang="pt-BR" b="1" i="1">
                                  <a:latin typeface="Cambria Math" panose="02040503050406030204" pitchFamily="18" charset="0"/>
                                </a:rPr>
                                <m:t>𝒚</m:t>
                              </m:r>
                              <m:r>
                                <a:rPr lang="pt-BR" i="1">
                                  <a:latin typeface="Cambria Math" panose="02040503050406030204" pitchFamily="18" charset="0"/>
                                </a:rPr>
                                <m:t> −</m:t>
                              </m:r>
                              <m:r>
                                <a:rPr lang="el-GR" b="1" i="1">
                                  <a:latin typeface="Cambria Math" panose="02040503050406030204" pitchFamily="18" charset="0"/>
                                </a:rPr>
                                <m:t>𝜱</m:t>
                              </m:r>
                              <m:r>
                                <a:rPr lang="pt-BR" b="1" i="1">
                                  <a:latin typeface="Cambria Math" panose="02040503050406030204" pitchFamily="18" charset="0"/>
                                </a:rPr>
                                <m:t>𝒂</m:t>
                              </m:r>
                            </m:e>
                          </m:d>
                        </m:e>
                        <m:sup>
                          <m:r>
                            <a:rPr lang="pt-BR" i="1">
                              <a:latin typeface="Cambria Math" panose="02040503050406030204" pitchFamily="18" charset="0"/>
                            </a:rPr>
                            <m:t>2</m:t>
                          </m:r>
                        </m:sup>
                      </m:sSup>
                      <m:r>
                        <a:rPr lang="pt-BR" i="1">
                          <a:latin typeface="Cambria Math" panose="02040503050406030204" pitchFamily="18" charset="0"/>
                        </a:rPr>
                        <m:t>+</m:t>
                      </m:r>
                      <m:r>
                        <a:rPr lang="pt-BR" i="1">
                          <a:latin typeface="Cambria Math" panose="02040503050406030204" pitchFamily="18" charset="0"/>
                          <a:ea typeface="Cambria Math" panose="02040503050406030204" pitchFamily="18" charset="0"/>
                        </a:rPr>
                        <m:t>𝜆</m:t>
                      </m:r>
                      <m:sSub>
                        <m:sSubPr>
                          <m:ctrlPr>
                            <a:rPr lang="pt-BR" i="1">
                              <a:latin typeface="Cambria Math" panose="02040503050406030204" pitchFamily="18" charset="0"/>
                              <a:ea typeface="Cambria Math" panose="02040503050406030204" pitchFamily="18" charset="0"/>
                            </a:rPr>
                          </m:ctrlPr>
                        </m:sSubPr>
                        <m:e>
                          <m:d>
                            <m:dPr>
                              <m:begChr m:val="‖"/>
                              <m:endChr m:val="‖"/>
                              <m:ctrlPr>
                                <a:rPr lang="pt-BR"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rPr>
                                <m:t>𝒂</m:t>
                              </m:r>
                            </m:e>
                          </m:d>
                        </m:e>
                        <m:sub>
                          <m:r>
                            <a:rPr lang="pt-BR" i="1">
                              <a:latin typeface="Cambria Math" panose="02040503050406030204" pitchFamily="18" charset="0"/>
                              <a:ea typeface="Cambria Math" panose="02040503050406030204" pitchFamily="18" charset="0"/>
                            </a:rPr>
                            <m:t>1</m:t>
                          </m:r>
                        </m:sub>
                      </m:sSub>
                      <m:r>
                        <a:rPr lang="pt-BR" i="1">
                          <a:latin typeface="Cambria Math" panose="02040503050406030204" pitchFamily="18" charset="0"/>
                          <a:ea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nary>
                        <m:naryPr>
                          <m:chr m:val="∑"/>
                          <m:ctrlPr>
                            <a:rPr lang="pt-BR" i="1">
                              <a:latin typeface="Cambria Math" panose="02040503050406030204" pitchFamily="18" charset="0"/>
                            </a:rPr>
                          </m:ctrlPr>
                        </m:naryPr>
                        <m:sub>
                          <m:r>
                            <m:rPr>
                              <m:brk m:alnAt="23"/>
                            </m:rPr>
                            <a:rPr lang="pt-BR" i="1">
                              <a:latin typeface="Cambria Math" panose="02040503050406030204" pitchFamily="18" charset="0"/>
                            </a:rPr>
                            <m:t>𝑖</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sSup>
                            <m:sSupPr>
                              <m:ctrlPr>
                                <a:rPr lang="pt-BR" i="1">
                                  <a:latin typeface="Cambria Math" panose="02040503050406030204" pitchFamily="18" charset="0"/>
                                </a:rPr>
                              </m:ctrlPr>
                            </m:sSupPr>
                            <m:e>
                              <m:d>
                                <m:dPr>
                                  <m:ctrlPr>
                                    <a:rPr lang="pt-BR" i="1">
                                      <a:latin typeface="Cambria Math" panose="02040503050406030204" pitchFamily="18" charset="0"/>
                                    </a:rPr>
                                  </m:ctrlPr>
                                </m:dPr>
                                <m:e>
                                  <m:r>
                                    <a:rPr lang="pt-BR" i="1">
                                      <a:latin typeface="Cambria Math" panose="02040503050406030204" pitchFamily="18" charset="0"/>
                                    </a:rPr>
                                    <m:t>𝑦</m:t>
                                  </m:r>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acc>
                                    <m:accPr>
                                      <m:chr m:val="̂"/>
                                      <m:ctrlPr>
                                        <a:rPr lang="pt-BR" i="1" dirty="0">
                                          <a:latin typeface="Cambria Math" panose="02040503050406030204" pitchFamily="18" charset="0"/>
                                        </a:rPr>
                                      </m:ctrlPr>
                                    </m:accPr>
                                    <m:e>
                                      <m:r>
                                        <a:rPr lang="pt-BR" i="1" dirty="0">
                                          <a:latin typeface="Cambria Math" panose="02040503050406030204" pitchFamily="18" charset="0"/>
                                        </a:rPr>
                                        <m:t>𝑦</m:t>
                                      </m:r>
                                    </m:e>
                                  </m:acc>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e>
                              </m:d>
                            </m:e>
                            <m:sup>
                              <m:r>
                                <a:rPr lang="pt-BR" i="1">
                                  <a:latin typeface="Cambria Math" panose="02040503050406030204" pitchFamily="18" charset="0"/>
                                </a:rPr>
                                <m:t>2</m:t>
                              </m:r>
                            </m:sup>
                          </m:sSup>
                          <m:r>
                            <a:rPr lang="pt-BR" i="1">
                              <a:latin typeface="Cambria Math" panose="02040503050406030204" pitchFamily="18" charset="0"/>
                            </a:rPr>
                            <m:t>+ </m:t>
                          </m:r>
                        </m:e>
                      </m:nary>
                      <m:r>
                        <a:rPr lang="pt-BR" i="1">
                          <a:latin typeface="Cambria Math" panose="02040503050406030204" pitchFamily="18" charset="0"/>
                          <a:ea typeface="Cambria Math" panose="02040503050406030204" pitchFamily="18" charset="0"/>
                        </a:rPr>
                        <m:t>𝜆</m:t>
                      </m:r>
                      <m:nary>
                        <m:naryPr>
                          <m:chr m:val="∑"/>
                          <m:limLoc m:val="subSup"/>
                          <m:ctrlPr>
                            <a:rPr lang="pt-BR" i="1">
                              <a:latin typeface="Cambria Math" panose="02040503050406030204" pitchFamily="18" charset="0"/>
                              <a:ea typeface="Cambria Math" panose="02040503050406030204" pitchFamily="18" charset="0"/>
                            </a:rPr>
                          </m:ctrlPr>
                        </m:naryPr>
                        <m:sub>
                          <m:r>
                            <m:rPr>
                              <m:brk m:alnAt="1"/>
                            </m:rPr>
                            <a:rPr lang="pt-BR" i="1">
                              <a:latin typeface="Cambria Math" panose="02040503050406030204" pitchFamily="18" charset="0"/>
                              <a:ea typeface="Cambria Math" panose="02040503050406030204" pitchFamily="18" charset="0"/>
                            </a:rPr>
                            <m:t>𝑘</m:t>
                          </m:r>
                          <m:r>
                            <a:rPr lang="pt-BR" i="1">
                              <a:latin typeface="Cambria Math" panose="02040503050406030204" pitchFamily="18" charset="0"/>
                              <a:ea typeface="Cambria Math" panose="02040503050406030204" pitchFamily="18" charset="0"/>
                            </a:rPr>
                            <m:t>=1</m:t>
                          </m:r>
                        </m:sub>
                        <m:sup>
                          <m:r>
                            <a:rPr lang="pt-BR" i="1">
                              <a:latin typeface="Cambria Math" panose="02040503050406030204" pitchFamily="18" charset="0"/>
                              <a:ea typeface="Cambria Math" panose="02040503050406030204" pitchFamily="18" charset="0"/>
                            </a:rPr>
                            <m:t>𝐾</m:t>
                          </m:r>
                        </m:sup>
                        <m:e>
                          <m:d>
                            <m:dPr>
                              <m:begChr m:val="|"/>
                              <m:endChr m:val="|"/>
                              <m:ctrlPr>
                                <a:rPr lang="pt-BR"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𝑘</m:t>
                                  </m:r>
                                </m:sub>
                              </m:sSub>
                            </m:e>
                          </m:d>
                        </m:e>
                      </m:nary>
                    </m:oMath>
                  </m:oMathPara>
                </a14:m>
                <a:endParaRPr lang="pt-BR" i="1" dirty="0">
                  <a:latin typeface="Cambria Math" panose="02040503050406030204" pitchFamily="18" charset="0"/>
                </a:endParaRPr>
              </a:p>
              <a:p>
                <a:pPr marL="0" indent="0" algn="ctr">
                  <a:buNone/>
                </a:pPr>
                <a14:m>
                  <m:oMath xmlns:m="http://schemas.openxmlformats.org/officeDocument/2006/math">
                    <m:f>
                      <m:fPr>
                        <m:ctrlPr>
                          <a:rPr lang="pt-BR" i="1">
                            <a:latin typeface="Cambria Math" panose="02040503050406030204" pitchFamily="18" charset="0"/>
                            <a:ea typeface="Cambria Math" panose="02040503050406030204" pitchFamily="18" charset="0"/>
                          </a:rPr>
                        </m:ctrlPr>
                      </m:fPr>
                      <m:num>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𝐽</m:t>
                            </m:r>
                          </m:e>
                          <m:sub>
                            <m:r>
                              <a:rPr lang="pt-BR" i="1">
                                <a:latin typeface="Cambria Math" panose="02040503050406030204" pitchFamily="18" charset="0"/>
                                <a:ea typeface="Cambria Math" panose="02040503050406030204" pitchFamily="18" charset="0"/>
                              </a:rPr>
                              <m:t>𝑒</m:t>
                            </m:r>
                          </m:sub>
                        </m:sSub>
                        <m:d>
                          <m:dPr>
                            <m:ctrlPr>
                              <a:rPr lang="pt-BR"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𝒂</m:t>
                            </m:r>
                          </m:e>
                        </m:d>
                      </m:num>
                      <m:den>
                        <m:r>
                          <a:rPr lang="pt-BR" i="1">
                            <a:latin typeface="Cambria Math" panose="02040503050406030204" pitchFamily="18" charset="0"/>
                            <a:ea typeface="Cambria Math" panose="02040503050406030204" pitchFamily="18" charset="0"/>
                          </a:rPr>
                          <m:t>𝜕</m:t>
                        </m:r>
                        <m:sSub>
                          <m:sSubPr>
                            <m:ctrlPr>
                              <a:rPr lang="nl-BE"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𝑘</m:t>
                            </m:r>
                          </m:sub>
                        </m:sSub>
                      </m:den>
                    </m:f>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−2</m:t>
                        </m:r>
                      </m:num>
                      <m:den>
                        <m:r>
                          <a:rPr lang="pt-BR" i="1">
                            <a:latin typeface="Cambria Math" panose="02040503050406030204" pitchFamily="18" charset="0"/>
                          </a:rPr>
                          <m:t>𝑁</m:t>
                        </m:r>
                      </m:den>
                    </m:f>
                    <m:nary>
                      <m:naryPr>
                        <m:chr m:val="∑"/>
                        <m:ctrlPr>
                          <a:rPr lang="pt-BR" i="1">
                            <a:latin typeface="Cambria Math" panose="02040503050406030204" pitchFamily="18" charset="0"/>
                          </a:rPr>
                        </m:ctrlPr>
                      </m:naryPr>
                      <m:sub>
                        <m:r>
                          <m:rPr>
                            <m:brk m:alnAt="23"/>
                          </m:rPr>
                          <a:rPr lang="pt-BR" i="1">
                            <a:latin typeface="Cambria Math" panose="02040503050406030204" pitchFamily="18" charset="0"/>
                          </a:rPr>
                          <m:t>𝑖</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d>
                          <m:dPr>
                            <m:begChr m:val="["/>
                            <m:endChr m:val="]"/>
                            <m:ctrlPr>
                              <a:rPr lang="pt-BR" i="1">
                                <a:latin typeface="Cambria Math" panose="02040503050406030204" pitchFamily="18" charset="0"/>
                              </a:rPr>
                            </m:ctrlPr>
                          </m:dPr>
                          <m:e>
                            <m:r>
                              <a:rPr lang="pt-BR" i="1">
                                <a:latin typeface="Cambria Math" panose="02040503050406030204" pitchFamily="18" charset="0"/>
                              </a:rPr>
                              <m:t>𝑦</m:t>
                            </m:r>
                            <m:d>
                              <m:dPr>
                                <m:ctrlPr>
                                  <a:rPr lang="pt-BR" i="1">
                                    <a:latin typeface="Cambria Math" panose="02040503050406030204" pitchFamily="18" charset="0"/>
                                    <a:ea typeface="Cambria Math" panose="02040503050406030204" pitchFamily="18" charset="0"/>
                                  </a:rPr>
                                </m:ctrlPr>
                              </m:dPr>
                              <m:e>
                                <m:r>
                                  <a:rPr lang="pt-BR" i="1">
                                    <a:latin typeface="Cambria Math" panose="02040503050406030204" pitchFamily="18" charset="0"/>
                                    <a:ea typeface="Cambria Math" panose="02040503050406030204" pitchFamily="18" charset="0"/>
                                  </a:rPr>
                                  <m:t>𝑖</m:t>
                                </m:r>
                              </m:e>
                            </m:d>
                            <m:r>
                              <a:rPr lang="pt-BR" i="1" dirty="0">
                                <a:latin typeface="Cambria Math" panose="02040503050406030204" pitchFamily="18" charset="0"/>
                              </a:rPr>
                              <m:t>−</m:t>
                            </m:r>
                            <m:acc>
                              <m:accPr>
                                <m:chr m:val="̂"/>
                                <m:ctrlPr>
                                  <a:rPr lang="pt-BR" i="1" dirty="0">
                                    <a:latin typeface="Cambria Math" panose="02040503050406030204" pitchFamily="18" charset="0"/>
                                    <a:ea typeface="Cambria Math" panose="02040503050406030204" pitchFamily="18" charset="0"/>
                                  </a:rPr>
                                </m:ctrlPr>
                              </m:accPr>
                              <m:e>
                                <m:r>
                                  <a:rPr lang="pt-BR" i="1" dirty="0">
                                    <a:latin typeface="Cambria Math" panose="02040503050406030204" pitchFamily="18" charset="0"/>
                                    <a:ea typeface="Cambria Math" panose="02040503050406030204" pitchFamily="18" charset="0"/>
                                  </a:rPr>
                                  <m:t>𝑦</m:t>
                                </m:r>
                              </m:e>
                            </m:acc>
                            <m:d>
                              <m:dPr>
                                <m:ctrlPr>
                                  <a:rPr lang="pt-BR" i="1">
                                    <a:latin typeface="Cambria Math" panose="02040503050406030204" pitchFamily="18" charset="0"/>
                                    <a:ea typeface="Cambria Math" panose="02040503050406030204" pitchFamily="18" charset="0"/>
                                  </a:rPr>
                                </m:ctrlPr>
                              </m:dPr>
                              <m:e>
                                <m:r>
                                  <a:rPr lang="pt-BR" i="1">
                                    <a:latin typeface="Cambria Math" panose="02040503050406030204" pitchFamily="18" charset="0"/>
                                    <a:ea typeface="Cambria Math" panose="02040503050406030204" pitchFamily="18" charset="0"/>
                                  </a:rPr>
                                  <m:t>𝑖</m:t>
                                </m:r>
                              </m:e>
                            </m:d>
                          </m:e>
                        </m:d>
                      </m:e>
                    </m:nary>
                    <m:sSub>
                      <m:sSubPr>
                        <m:ctrlPr>
                          <a:rPr lang="en-US"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𝑘</m:t>
                        </m:r>
                      </m:sub>
                    </m:sSub>
                    <m:d>
                      <m:dPr>
                        <m:ctrlPr>
                          <a:rPr lang="pt-BR" i="1">
                            <a:latin typeface="Cambria Math" panose="02040503050406030204" pitchFamily="18" charset="0"/>
                          </a:rPr>
                        </m:ctrlPr>
                      </m:dPr>
                      <m:e>
                        <m:r>
                          <a:rPr lang="pt-BR" i="1">
                            <a:latin typeface="Cambria Math" panose="02040503050406030204" pitchFamily="18" charset="0"/>
                          </a:rPr>
                          <m:t>𝑖</m:t>
                        </m:r>
                      </m:e>
                    </m:d>
                    <m:r>
                      <a:rPr lang="pt-BR" i="1">
                        <a:latin typeface="Cambria Math" panose="02040503050406030204" pitchFamily="18" charset="0"/>
                      </a:rPr>
                      <m:t>+</m:t>
                    </m:r>
                    <m:r>
                      <a:rPr lang="pt-BR" i="1">
                        <a:latin typeface="Cambria Math" panose="02040503050406030204" pitchFamily="18" charset="0"/>
                        <a:ea typeface="Cambria Math" panose="02040503050406030204" pitchFamily="18" charset="0"/>
                      </a:rPr>
                      <m:t>𝜆</m:t>
                    </m:r>
                    <m:r>
                      <a:rPr lang="pt-BR" i="1">
                        <a:latin typeface="Cambria Math" panose="02040503050406030204" pitchFamily="18" charset="0"/>
                        <a:ea typeface="Cambria Math" panose="02040503050406030204" pitchFamily="18" charset="0"/>
                      </a:rPr>
                      <m:t> </m:t>
                    </m:r>
                    <m:sSub>
                      <m:sSubPr>
                        <m:ctrlPr>
                          <a:rPr lang="pt-BR" i="1">
                            <a:latin typeface="Cambria Math" panose="02040503050406030204" pitchFamily="18" charset="0"/>
                            <a:ea typeface="Cambria Math" panose="02040503050406030204" pitchFamily="18" charset="0"/>
                          </a:rPr>
                        </m:ctrlPr>
                      </m:sSubPr>
                      <m:e>
                        <m:r>
                          <m:rPr>
                            <m:sty m:val="p"/>
                          </m:rPr>
                          <a:rPr lang="pt-BR">
                            <a:latin typeface="Cambria Math" panose="02040503050406030204" pitchFamily="18" charset="0"/>
                            <a:ea typeface="Cambria Math" panose="02040503050406030204" pitchFamily="18" charset="0"/>
                          </a:rPr>
                          <m:t>sign</m:t>
                        </m:r>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𝑘</m:t>
                        </m:r>
                      </m:sub>
                    </m:sSub>
                  </m:oMath>
                </a14:m>
                <a:r>
                  <a:rPr lang="nl-BE" dirty="0"/>
                  <a:t>) ,  </a:t>
                </a:r>
                <a14:m>
                  <m:oMath xmlns:m="http://schemas.openxmlformats.org/officeDocument/2006/math">
                    <m:r>
                      <a:rPr lang="pt-BR" i="1">
                        <a:latin typeface="Cambria Math" panose="02040503050406030204" pitchFamily="18" charset="0"/>
                      </a:rPr>
                      <m:t>𝑘</m:t>
                    </m:r>
                    <m:r>
                      <a:rPr lang="pt-BR" i="1">
                        <a:latin typeface="Cambria Math" panose="02040503050406030204" pitchFamily="18" charset="0"/>
                      </a:rPr>
                      <m:t>=1,...,</m:t>
                    </m:r>
                    <m:r>
                      <a:rPr lang="pt-BR" i="1">
                        <a:latin typeface="Cambria Math" panose="02040503050406030204" pitchFamily="18" charset="0"/>
                      </a:rPr>
                      <m:t>𝐾</m:t>
                    </m:r>
                  </m:oMath>
                </a14:m>
                <a:endParaRPr lang="pt-BR" dirty="0"/>
              </a:p>
              <a:p>
                <a:pPr marL="0" indent="0" algn="ctr">
                  <a:buNone/>
                </a:pPr>
                <a14:m>
                  <m:oMath xmlns:m="http://schemas.openxmlformats.org/officeDocument/2006/math">
                    <m:f>
                      <m:fPr>
                        <m:ctrlPr>
                          <a:rPr lang="pt-BR" i="1">
                            <a:latin typeface="Cambria Math" panose="02040503050406030204" pitchFamily="18" charset="0"/>
                            <a:ea typeface="Cambria Math" panose="02040503050406030204" pitchFamily="18" charset="0"/>
                          </a:rPr>
                        </m:ctrlPr>
                      </m:fPr>
                      <m:num>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𝐽</m:t>
                            </m:r>
                          </m:e>
                          <m:sub>
                            <m:r>
                              <a:rPr lang="pt-BR" i="1">
                                <a:latin typeface="Cambria Math" panose="02040503050406030204" pitchFamily="18" charset="0"/>
                                <a:ea typeface="Cambria Math" panose="02040503050406030204" pitchFamily="18" charset="0"/>
                              </a:rPr>
                              <m:t>𝑒</m:t>
                            </m:r>
                          </m:sub>
                        </m:sSub>
                        <m:d>
                          <m:dPr>
                            <m:ctrlPr>
                              <a:rPr lang="pt-BR"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𝒂</m:t>
                            </m:r>
                          </m:e>
                        </m:d>
                      </m:num>
                      <m:den>
                        <m:r>
                          <a:rPr lang="pt-BR" i="1">
                            <a:latin typeface="Cambria Math" panose="02040503050406030204" pitchFamily="18" charset="0"/>
                            <a:ea typeface="Cambria Math" panose="02040503050406030204" pitchFamily="18" charset="0"/>
                          </a:rPr>
                          <m:t>𝜕</m:t>
                        </m:r>
                        <m:sSub>
                          <m:sSubPr>
                            <m:ctrlPr>
                              <a:rPr lang="nl-BE"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0</m:t>
                            </m:r>
                          </m:sub>
                        </m:sSub>
                      </m:den>
                    </m:f>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−2</m:t>
                        </m:r>
                      </m:num>
                      <m:den>
                        <m:r>
                          <a:rPr lang="pt-BR" i="1">
                            <a:latin typeface="Cambria Math" panose="02040503050406030204" pitchFamily="18" charset="0"/>
                          </a:rPr>
                          <m:t>𝑁</m:t>
                        </m:r>
                      </m:den>
                    </m:f>
                    <m:nary>
                      <m:naryPr>
                        <m:chr m:val="∑"/>
                        <m:ctrlPr>
                          <a:rPr lang="pt-BR" i="1">
                            <a:latin typeface="Cambria Math" panose="02040503050406030204" pitchFamily="18" charset="0"/>
                          </a:rPr>
                        </m:ctrlPr>
                      </m:naryPr>
                      <m:sub>
                        <m:r>
                          <m:rPr>
                            <m:brk m:alnAt="23"/>
                          </m:rPr>
                          <a:rPr lang="pt-BR" i="1">
                            <a:latin typeface="Cambria Math" panose="02040503050406030204" pitchFamily="18" charset="0"/>
                          </a:rPr>
                          <m:t>𝑖</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d>
                          <m:dPr>
                            <m:begChr m:val="["/>
                            <m:endChr m:val="]"/>
                            <m:ctrlPr>
                              <a:rPr lang="pt-BR" i="1">
                                <a:latin typeface="Cambria Math" panose="02040503050406030204" pitchFamily="18" charset="0"/>
                              </a:rPr>
                            </m:ctrlPr>
                          </m:dPr>
                          <m:e>
                            <m:r>
                              <a:rPr lang="pt-BR" i="1">
                                <a:latin typeface="Cambria Math" panose="02040503050406030204" pitchFamily="18" charset="0"/>
                              </a:rPr>
                              <m:t>𝑦</m:t>
                            </m:r>
                            <m:d>
                              <m:dPr>
                                <m:ctrlPr>
                                  <a:rPr lang="pt-BR" i="1">
                                    <a:latin typeface="Cambria Math" panose="02040503050406030204" pitchFamily="18" charset="0"/>
                                    <a:ea typeface="Cambria Math" panose="02040503050406030204" pitchFamily="18" charset="0"/>
                                  </a:rPr>
                                </m:ctrlPr>
                              </m:dPr>
                              <m:e>
                                <m:r>
                                  <a:rPr lang="pt-BR" i="1">
                                    <a:latin typeface="Cambria Math" panose="02040503050406030204" pitchFamily="18" charset="0"/>
                                    <a:ea typeface="Cambria Math" panose="02040503050406030204" pitchFamily="18" charset="0"/>
                                  </a:rPr>
                                  <m:t>𝑖</m:t>
                                </m:r>
                              </m:e>
                            </m:d>
                            <m:r>
                              <a:rPr lang="pt-BR" i="1" dirty="0">
                                <a:latin typeface="Cambria Math" panose="02040503050406030204" pitchFamily="18" charset="0"/>
                              </a:rPr>
                              <m:t>−</m:t>
                            </m:r>
                            <m:acc>
                              <m:accPr>
                                <m:chr m:val="̂"/>
                                <m:ctrlPr>
                                  <a:rPr lang="pt-BR" i="1" dirty="0">
                                    <a:latin typeface="Cambria Math" panose="02040503050406030204" pitchFamily="18" charset="0"/>
                                    <a:ea typeface="Cambria Math" panose="02040503050406030204" pitchFamily="18" charset="0"/>
                                  </a:rPr>
                                </m:ctrlPr>
                              </m:accPr>
                              <m:e>
                                <m:r>
                                  <a:rPr lang="pt-BR" i="1" dirty="0">
                                    <a:latin typeface="Cambria Math" panose="02040503050406030204" pitchFamily="18" charset="0"/>
                                    <a:ea typeface="Cambria Math" panose="02040503050406030204" pitchFamily="18" charset="0"/>
                                  </a:rPr>
                                  <m:t>𝑦</m:t>
                                </m:r>
                              </m:e>
                            </m:acc>
                            <m:d>
                              <m:dPr>
                                <m:ctrlPr>
                                  <a:rPr lang="pt-BR" i="1">
                                    <a:latin typeface="Cambria Math" panose="02040503050406030204" pitchFamily="18" charset="0"/>
                                    <a:ea typeface="Cambria Math" panose="02040503050406030204" pitchFamily="18" charset="0"/>
                                  </a:rPr>
                                </m:ctrlPr>
                              </m:dPr>
                              <m:e>
                                <m:r>
                                  <a:rPr lang="pt-BR" i="1">
                                    <a:latin typeface="Cambria Math" panose="02040503050406030204" pitchFamily="18" charset="0"/>
                                    <a:ea typeface="Cambria Math" panose="02040503050406030204" pitchFamily="18" charset="0"/>
                                  </a:rPr>
                                  <m:t>𝑖</m:t>
                                </m:r>
                              </m:e>
                            </m:d>
                          </m:e>
                        </m:d>
                      </m:e>
                    </m:nary>
                    <m:sSub>
                      <m:sSubPr>
                        <m:ctrlPr>
                          <a:rPr lang="en-US"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0</m:t>
                        </m:r>
                      </m:sub>
                    </m:sSub>
                    <m:d>
                      <m:dPr>
                        <m:ctrlPr>
                          <a:rPr lang="pt-BR" i="1">
                            <a:latin typeface="Cambria Math" panose="02040503050406030204" pitchFamily="18" charset="0"/>
                          </a:rPr>
                        </m:ctrlPr>
                      </m:dPr>
                      <m:e>
                        <m:r>
                          <a:rPr lang="pt-BR" i="1">
                            <a:latin typeface="Cambria Math" panose="02040503050406030204" pitchFamily="18" charset="0"/>
                          </a:rPr>
                          <m:t>𝑖</m:t>
                        </m:r>
                      </m:e>
                    </m:d>
                  </m:oMath>
                </a14:m>
                <a:r>
                  <a:rPr lang="nl-BE" dirty="0"/>
                  <a:t> , </a:t>
                </a:r>
                <a:endParaRPr lang="pt-BR" dirty="0"/>
              </a:p>
              <a:p>
                <a:pPr marL="0" indent="0">
                  <a:buNone/>
                </a:pPr>
                <a14:m>
                  <m:oMathPara xmlns:m="http://schemas.openxmlformats.org/officeDocument/2006/math">
                    <m:oMathParaPr>
                      <m:jc m:val="centerGroup"/>
                    </m:oMathParaPr>
                    <m:oMath xmlns:m="http://schemas.openxmlformats.org/officeDocument/2006/math">
                      <m:f>
                        <m:fPr>
                          <m:ctrlPr>
                            <a:rPr lang="pt-BR" i="1">
                              <a:latin typeface="Cambria Math" panose="02040503050406030204" pitchFamily="18" charset="0"/>
                              <a:ea typeface="Cambria Math" panose="02040503050406030204" pitchFamily="18" charset="0"/>
                            </a:rPr>
                          </m:ctrlPr>
                        </m:fPr>
                        <m:num>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𝐽</m:t>
                              </m:r>
                            </m:e>
                            <m:sub>
                              <m:r>
                                <a:rPr lang="pt-BR" i="1">
                                  <a:latin typeface="Cambria Math" panose="02040503050406030204" pitchFamily="18" charset="0"/>
                                  <a:ea typeface="Cambria Math" panose="02040503050406030204" pitchFamily="18" charset="0"/>
                                </a:rPr>
                                <m:t>𝑒</m:t>
                              </m:r>
                            </m:sub>
                          </m:sSub>
                          <m:d>
                            <m:dPr>
                              <m:ctrlPr>
                                <a:rPr lang="pt-BR"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𝒂</m:t>
                              </m:r>
                            </m:e>
                          </m:d>
                        </m:num>
                        <m:den>
                          <m:r>
                            <a:rPr lang="pt-BR"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𝒂</m:t>
                          </m:r>
                        </m:den>
                      </m:f>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−2</m:t>
                          </m:r>
                        </m:num>
                        <m:den>
                          <m:r>
                            <a:rPr lang="pt-BR" i="1">
                              <a:latin typeface="Cambria Math" panose="02040503050406030204" pitchFamily="18" charset="0"/>
                            </a:rPr>
                            <m:t>𝑁</m:t>
                          </m:r>
                        </m:den>
                      </m:f>
                      <m:sSup>
                        <m:sSupPr>
                          <m:ctrlPr>
                            <a:rPr lang="pt-BR" i="1">
                              <a:latin typeface="Cambria Math" panose="02040503050406030204" pitchFamily="18" charset="0"/>
                            </a:rPr>
                          </m:ctrlPr>
                        </m:sSupPr>
                        <m:e>
                          <m:r>
                            <a:rPr lang="el-GR" b="1" i="1">
                              <a:latin typeface="Cambria Math" panose="02040503050406030204" pitchFamily="18" charset="0"/>
                            </a:rPr>
                            <m:t>𝜱</m:t>
                          </m:r>
                        </m:e>
                        <m:sup>
                          <m:r>
                            <a:rPr lang="pt-BR" i="1">
                              <a:latin typeface="Cambria Math" panose="02040503050406030204" pitchFamily="18" charset="0"/>
                            </a:rPr>
                            <m:t>𝑇</m:t>
                          </m:r>
                        </m:sup>
                      </m:sSup>
                      <m:d>
                        <m:dPr>
                          <m:ctrlPr>
                            <a:rPr lang="pt-BR" i="1">
                              <a:latin typeface="Cambria Math" panose="02040503050406030204" pitchFamily="18" charset="0"/>
                            </a:rPr>
                          </m:ctrlPr>
                        </m:dPr>
                        <m:e>
                          <m:r>
                            <a:rPr lang="pt-BR" b="1" i="1">
                              <a:latin typeface="Cambria Math" panose="02040503050406030204" pitchFamily="18" charset="0"/>
                            </a:rPr>
                            <m:t>𝒚</m:t>
                          </m:r>
                          <m:r>
                            <a:rPr lang="pt-BR" i="1">
                              <a:latin typeface="Cambria Math" panose="02040503050406030204" pitchFamily="18" charset="0"/>
                            </a:rPr>
                            <m:t> −</m:t>
                          </m:r>
                          <m:r>
                            <a:rPr lang="el-GR" b="1" i="1">
                              <a:latin typeface="Cambria Math" panose="02040503050406030204" pitchFamily="18" charset="0"/>
                            </a:rPr>
                            <m:t>𝜱</m:t>
                          </m:r>
                          <m:r>
                            <a:rPr lang="pt-BR" b="1" i="1">
                              <a:latin typeface="Cambria Math" panose="02040503050406030204" pitchFamily="18" charset="0"/>
                            </a:rPr>
                            <m:t>𝒂</m:t>
                          </m:r>
                        </m:e>
                      </m:d>
                      <m:r>
                        <m:rPr>
                          <m:nor/>
                        </m:rPr>
                        <a:rPr lang="pt-BR">
                          <a:latin typeface="Cambria Math" panose="02040503050406030204" pitchFamily="18" charset="0"/>
                        </a:rPr>
                        <m:t> +</m:t>
                      </m:r>
                      <m:r>
                        <a:rPr lang="pt-BR" i="1">
                          <a:latin typeface="Cambria Math" panose="02040503050406030204" pitchFamily="18" charset="0"/>
                        </a:rPr>
                        <m:t> </m:t>
                      </m:r>
                      <m:r>
                        <a:rPr lang="pt-BR" i="1">
                          <a:latin typeface="Cambria Math" panose="02040503050406030204" pitchFamily="18" charset="0"/>
                          <a:ea typeface="Cambria Math" panose="02040503050406030204" pitchFamily="18" charset="0"/>
                        </a:rPr>
                        <m:t>𝜆</m:t>
                      </m:r>
                      <m:sSup>
                        <m:sSupPr>
                          <m:ctrlPr>
                            <a:rPr lang="pt-BR" b="1" i="1">
                              <a:latin typeface="Cambria Math" panose="02040503050406030204" pitchFamily="18" charset="0"/>
                              <a:ea typeface="Cambria Math" panose="02040503050406030204" pitchFamily="18" charset="0"/>
                            </a:rPr>
                          </m:ctrlPr>
                        </m:sSupPr>
                        <m:e>
                          <m:r>
                            <a:rPr lang="pt-BR" b="1" i="1">
                              <a:latin typeface="Cambria Math" panose="02040503050406030204" pitchFamily="18" charset="0"/>
                              <a:ea typeface="Cambria Math" panose="02040503050406030204" pitchFamily="18" charset="0"/>
                            </a:rPr>
                            <m:t>𝑰</m:t>
                          </m:r>
                        </m:e>
                        <m:sup>
                          <m:r>
                            <a:rPr lang="pt-BR" b="1" i="1">
                              <a:latin typeface="Cambria Math" panose="02040503050406030204" pitchFamily="18" charset="0"/>
                              <a:ea typeface="Cambria Math" panose="02040503050406030204" pitchFamily="18" charset="0"/>
                            </a:rPr>
                            <m:t>′</m:t>
                          </m:r>
                        </m:sup>
                      </m:sSup>
                      <m:r>
                        <m:rPr>
                          <m:sty m:val="p"/>
                        </m:rPr>
                        <a:rPr lang="pt-BR">
                          <a:latin typeface="Cambria Math" panose="02040503050406030204" pitchFamily="18" charset="0"/>
                          <a:ea typeface="Cambria Math" panose="02040503050406030204" pitchFamily="18" charset="0"/>
                        </a:rPr>
                        <m:t>sign</m:t>
                      </m:r>
                      <m:r>
                        <a:rPr lang="pt-BR" b="1" i="1">
                          <a:latin typeface="Cambria Math" panose="02040503050406030204" pitchFamily="18" charset="0"/>
                          <a:ea typeface="Cambria Math" panose="02040503050406030204" pitchFamily="18" charset="0"/>
                        </a:rPr>
                        <m:t>(</m:t>
                      </m:r>
                      <m:r>
                        <a:rPr lang="pt-BR" b="1" i="1">
                          <a:latin typeface="Cambria Math" panose="02040503050406030204" pitchFamily="18" charset="0"/>
                        </a:rPr>
                        <m:t>𝒂</m:t>
                      </m:r>
                      <m:r>
                        <m:rPr>
                          <m:nor/>
                        </m:rPr>
                        <a:rPr lang="pt-BR">
                          <a:latin typeface="Cambria Math" panose="02040503050406030204" pitchFamily="18" charset="0"/>
                        </a:rPr>
                        <m:t>)</m:t>
                      </m:r>
                      <m:r>
                        <m:rPr>
                          <m:nor/>
                        </m:rPr>
                        <a:rPr lang="pt-BR" dirty="0"/>
                        <m:t>, </m:t>
                      </m:r>
                    </m:oMath>
                  </m:oMathPara>
                </a14:m>
                <a:endParaRPr lang="pt-BR" dirty="0"/>
              </a:p>
              <a:p>
                <a:pPr marL="0" indent="0">
                  <a:buNone/>
                </a:pPr>
                <a:r>
                  <a:rPr lang="pt-BR" dirty="0"/>
                  <a:t>onde </a:t>
                </a:r>
                <a14:m>
                  <m:oMath xmlns:m="http://schemas.openxmlformats.org/officeDocument/2006/math">
                    <m:sSup>
                      <m:sSupPr>
                        <m:ctrlPr>
                          <a:rPr lang="pt-BR" b="1" i="1">
                            <a:latin typeface="Cambria Math" panose="02040503050406030204" pitchFamily="18" charset="0"/>
                            <a:ea typeface="Cambria Math" panose="02040503050406030204" pitchFamily="18" charset="0"/>
                          </a:rPr>
                        </m:ctrlPr>
                      </m:sSupPr>
                      <m:e>
                        <m:r>
                          <a:rPr lang="pt-BR" b="1" i="1">
                            <a:latin typeface="Cambria Math" panose="02040503050406030204" pitchFamily="18" charset="0"/>
                            <a:ea typeface="Cambria Math" panose="02040503050406030204" pitchFamily="18" charset="0"/>
                          </a:rPr>
                          <m:t>𝑰</m:t>
                        </m:r>
                      </m:e>
                      <m:sup>
                        <m:r>
                          <a:rPr lang="pt-BR" b="1" i="1">
                            <a:latin typeface="Cambria Math" panose="02040503050406030204" pitchFamily="18" charset="0"/>
                            <a:ea typeface="Cambria Math" panose="02040503050406030204" pitchFamily="18" charset="0"/>
                          </a:rPr>
                          <m:t>′</m:t>
                        </m:r>
                      </m:sup>
                    </m:sSup>
                  </m:oMath>
                </a14:m>
                <a:r>
                  <a:rPr lang="pt-BR" dirty="0"/>
                  <a:t> é uma </a:t>
                </a:r>
                <a:r>
                  <a:rPr lang="pt-BR" b="1" i="1" dirty="0"/>
                  <a:t>matriz identidade</a:t>
                </a:r>
                <a:r>
                  <a:rPr lang="pt-BR" dirty="0"/>
                  <a:t> de tamanho </a:t>
                </a:r>
                <a14:m>
                  <m:oMath xmlns:m="http://schemas.openxmlformats.org/officeDocument/2006/math">
                    <m:r>
                      <a:rPr lang="pt-BR" i="1">
                        <a:latin typeface="Cambria Math" panose="02040503050406030204" pitchFamily="18" charset="0"/>
                      </a:rPr>
                      <m:t>𝐾</m:t>
                    </m:r>
                    <m:r>
                      <a:rPr lang="pt-BR">
                        <a:latin typeface="Cambria Math" panose="02040503050406030204" pitchFamily="18" charset="0"/>
                      </a:rPr>
                      <m:t>+1</m:t>
                    </m:r>
                  </m:oMath>
                </a14:m>
                <a:r>
                  <a:rPr lang="pt-BR" dirty="0"/>
                  <a:t>, onde o primeiro elemento é feito igual a 0 e </a:t>
                </a:r>
                <a:r>
                  <a:rPr lang="pt-BR" i="1" dirty="0"/>
                  <a:t>a </a:t>
                </a:r>
                <a:r>
                  <a:rPr lang="pt-BR" b="1" i="1" dirty="0"/>
                  <a:t>função sign </a:t>
                </a:r>
                <a:r>
                  <a:rPr lang="pt-BR" dirty="0"/>
                  <a:t>ou </a:t>
                </a:r>
                <a:r>
                  <a:rPr lang="pt-BR" b="1" i="1" dirty="0"/>
                  <a:t>signum</a:t>
                </a:r>
                <a:r>
                  <a:rPr lang="pt-BR" dirty="0"/>
                  <a:t> é uma função matemática ímpar que extrai o sinal de um número real.</a:t>
                </a:r>
              </a:p>
              <a:p>
                <a:pPr marL="0" indent="0" algn="ctr">
                  <a:buNone/>
                </a:pPr>
                <a14:m>
                  <m:oMath xmlns:m="http://schemas.openxmlformats.org/officeDocument/2006/math">
                    <m:r>
                      <a:rPr lang="pt-BR" b="1" i="1">
                        <a:latin typeface="Cambria Math" panose="02040503050406030204" pitchFamily="18" charset="0"/>
                        <a:ea typeface="Cambria Math" panose="02040503050406030204" pitchFamily="18" charset="0"/>
                      </a:rPr>
                      <m:t>𝒂</m:t>
                    </m:r>
                  </m:oMath>
                </a14:m>
                <a:r>
                  <a:rPr lang="pt-BR" dirty="0"/>
                  <a:t> =</a:t>
                </a:r>
                <a:r>
                  <a:rPr lang="pt-BR" b="1" dirty="0">
                    <a:ea typeface="Cambria Math" panose="02040503050406030204" pitchFamily="18" charset="0"/>
                  </a:rPr>
                  <a:t> </a:t>
                </a:r>
                <a14:m>
                  <m:oMath xmlns:m="http://schemas.openxmlformats.org/officeDocument/2006/math">
                    <m:r>
                      <a:rPr lang="pt-BR" b="1" i="1">
                        <a:latin typeface="Cambria Math" panose="02040503050406030204" pitchFamily="18" charset="0"/>
                        <a:ea typeface="Cambria Math" panose="02040503050406030204" pitchFamily="18" charset="0"/>
                      </a:rPr>
                      <m:t>𝒂</m:t>
                    </m:r>
                    <m:r>
                      <a:rPr lang="pt-BR" b="1" i="1">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𝛼</m:t>
                    </m:r>
                    <m:d>
                      <m:dPr>
                        <m:begChr m:val="["/>
                        <m:endChr m:val="]"/>
                        <m:ctrlPr>
                          <a:rPr lang="pt-BR" i="1">
                            <a:latin typeface="Cambria Math" panose="02040503050406030204" pitchFamily="18" charset="0"/>
                            <a:ea typeface="Cambria Math" panose="02040503050406030204" pitchFamily="18" charset="0"/>
                          </a:rPr>
                        </m:ctrlPr>
                      </m:dPr>
                      <m:e>
                        <m:f>
                          <m:fPr>
                            <m:ctrlPr>
                              <a:rPr lang="pt-BR" i="1">
                                <a:latin typeface="Cambria Math" panose="02040503050406030204" pitchFamily="18" charset="0"/>
                              </a:rPr>
                            </m:ctrlPr>
                          </m:fPr>
                          <m:num>
                            <m:r>
                              <a:rPr lang="pt-BR" i="1">
                                <a:latin typeface="Cambria Math" panose="02040503050406030204" pitchFamily="18" charset="0"/>
                              </a:rPr>
                              <m:t>2</m:t>
                            </m:r>
                          </m:num>
                          <m:den>
                            <m:r>
                              <a:rPr lang="pt-BR" i="1">
                                <a:latin typeface="Cambria Math" panose="02040503050406030204" pitchFamily="18" charset="0"/>
                              </a:rPr>
                              <m:t>𝑁</m:t>
                            </m:r>
                          </m:den>
                        </m:f>
                        <m:sSup>
                          <m:sSupPr>
                            <m:ctrlPr>
                              <a:rPr lang="pt-BR" i="1">
                                <a:latin typeface="Cambria Math" panose="02040503050406030204" pitchFamily="18" charset="0"/>
                              </a:rPr>
                            </m:ctrlPr>
                          </m:sSupPr>
                          <m:e>
                            <m:r>
                              <a:rPr lang="el-GR" b="1" i="1">
                                <a:latin typeface="Cambria Math" panose="02040503050406030204" pitchFamily="18" charset="0"/>
                              </a:rPr>
                              <m:t>𝜱</m:t>
                            </m:r>
                          </m:e>
                          <m:sup>
                            <m:r>
                              <a:rPr lang="pt-BR" i="1">
                                <a:latin typeface="Cambria Math" panose="02040503050406030204" pitchFamily="18" charset="0"/>
                              </a:rPr>
                              <m:t>𝑇</m:t>
                            </m:r>
                          </m:sup>
                        </m:sSup>
                        <m:d>
                          <m:dPr>
                            <m:ctrlPr>
                              <a:rPr lang="pt-BR" i="1">
                                <a:latin typeface="Cambria Math" panose="02040503050406030204" pitchFamily="18" charset="0"/>
                              </a:rPr>
                            </m:ctrlPr>
                          </m:dPr>
                          <m:e>
                            <m:r>
                              <a:rPr lang="pt-BR" b="1" i="1">
                                <a:latin typeface="Cambria Math" panose="02040503050406030204" pitchFamily="18" charset="0"/>
                              </a:rPr>
                              <m:t>𝒚</m:t>
                            </m:r>
                            <m:r>
                              <a:rPr lang="pt-BR" i="1">
                                <a:latin typeface="Cambria Math" panose="02040503050406030204" pitchFamily="18" charset="0"/>
                              </a:rPr>
                              <m:t> −</m:t>
                            </m:r>
                            <m:r>
                              <a:rPr lang="el-GR" b="1" i="1">
                                <a:latin typeface="Cambria Math" panose="02040503050406030204" pitchFamily="18" charset="0"/>
                              </a:rPr>
                              <m:t>𝜱</m:t>
                            </m:r>
                            <m:r>
                              <a:rPr lang="pt-BR" b="1" i="1">
                                <a:latin typeface="Cambria Math" panose="02040503050406030204" pitchFamily="18" charset="0"/>
                              </a:rPr>
                              <m:t>𝒂</m:t>
                            </m:r>
                          </m:e>
                        </m:d>
                        <m:r>
                          <m:rPr>
                            <m:nor/>
                          </m:rPr>
                          <a:rPr lang="pt-BR">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ea typeface="Cambria Math" panose="02040503050406030204" pitchFamily="18" charset="0"/>
                              </a:rPr>
                              <m:t>𝜆</m:t>
                            </m:r>
                          </m:num>
                          <m:den>
                            <m:r>
                              <a:rPr lang="pt-BR" i="1">
                                <a:latin typeface="Cambria Math" panose="02040503050406030204" pitchFamily="18" charset="0"/>
                              </a:rPr>
                              <m:t>2</m:t>
                            </m:r>
                          </m:den>
                        </m:f>
                        <m:sSup>
                          <m:sSupPr>
                            <m:ctrlPr>
                              <a:rPr lang="pt-BR" b="1" i="1">
                                <a:latin typeface="Cambria Math" panose="02040503050406030204" pitchFamily="18" charset="0"/>
                                <a:ea typeface="Cambria Math" panose="02040503050406030204" pitchFamily="18" charset="0"/>
                              </a:rPr>
                            </m:ctrlPr>
                          </m:sSupPr>
                          <m:e>
                            <m:r>
                              <a:rPr lang="pt-BR" b="1" i="1">
                                <a:latin typeface="Cambria Math" panose="02040503050406030204" pitchFamily="18" charset="0"/>
                                <a:ea typeface="Cambria Math" panose="02040503050406030204" pitchFamily="18" charset="0"/>
                              </a:rPr>
                              <m:t>𝑰</m:t>
                            </m:r>
                          </m:e>
                          <m:sup>
                            <m:r>
                              <a:rPr lang="pt-BR" b="1" i="1">
                                <a:latin typeface="Cambria Math" panose="02040503050406030204" pitchFamily="18" charset="0"/>
                                <a:ea typeface="Cambria Math" panose="02040503050406030204" pitchFamily="18" charset="0"/>
                              </a:rPr>
                              <m:t>′</m:t>
                            </m:r>
                          </m:sup>
                        </m:sSup>
                        <m:r>
                          <m:rPr>
                            <m:sty m:val="p"/>
                          </m:rPr>
                          <a:rPr lang="pt-BR">
                            <a:latin typeface="Cambria Math" panose="02040503050406030204" pitchFamily="18" charset="0"/>
                            <a:ea typeface="Cambria Math" panose="02040503050406030204" pitchFamily="18" charset="0"/>
                          </a:rPr>
                          <m:t>sign</m:t>
                        </m:r>
                        <m:r>
                          <a:rPr lang="pt-BR" b="1" i="1">
                            <a:latin typeface="Cambria Math" panose="02040503050406030204" pitchFamily="18" charset="0"/>
                            <a:ea typeface="Cambria Math" panose="02040503050406030204" pitchFamily="18" charset="0"/>
                          </a:rPr>
                          <m:t>(</m:t>
                        </m:r>
                        <m:r>
                          <a:rPr lang="pt-BR" b="1" i="1">
                            <a:latin typeface="Cambria Math" panose="02040503050406030204" pitchFamily="18" charset="0"/>
                          </a:rPr>
                          <m:t>𝒂</m:t>
                        </m:r>
                        <m:r>
                          <m:rPr>
                            <m:nor/>
                          </m:rPr>
                          <a:rPr lang="pt-BR">
                            <a:latin typeface="Cambria Math" panose="02040503050406030204" pitchFamily="18" charset="0"/>
                          </a:rPr>
                          <m:t>)</m:t>
                        </m:r>
                      </m:e>
                    </m:d>
                    <m:r>
                      <m:rPr>
                        <m:nor/>
                      </m:rPr>
                      <a:rPr lang="pt-BR">
                        <a:latin typeface="Cambria Math" panose="02040503050406030204" pitchFamily="18" charset="0"/>
                      </a:rPr>
                      <m:t>.</m:t>
                    </m:r>
                  </m:oMath>
                </a14:m>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016000" y="1825624"/>
                <a:ext cx="11016342" cy="5032375"/>
              </a:xfrm>
              <a:blipFill rotWithShape="0">
                <a:blip r:embed="rId3"/>
                <a:stretch>
                  <a:fillRect l="-996" r="-277"/>
                </a:stretch>
              </a:blipFill>
            </p:spPr>
            <p:txBody>
              <a:bodyPr/>
              <a:lstStyle/>
              <a:p>
                <a:r>
                  <a:rPr lang="pt-BR">
                    <a:noFill/>
                  </a:rPr>
                  <a:t> </a:t>
                </a:r>
              </a:p>
            </p:txBody>
          </p:sp>
        </mc:Fallback>
      </mc:AlternateContent>
      <p:pic>
        <p:nvPicPr>
          <p:cNvPr id="4" name="Picture 2" descr="https://upload.wikimedia.org/wikipedia/commons/thumb/4/4f/Signum_function.svg/300px-Signum_function.svg.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8970" y="3202301"/>
            <a:ext cx="1545373" cy="124145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147471" y="2624361"/>
            <a:ext cx="1376146" cy="307777"/>
          </a:xfrm>
          <a:prstGeom prst="rect">
            <a:avLst/>
          </a:prstGeom>
        </p:spPr>
        <p:txBody>
          <a:bodyPr wrap="none">
            <a:spAutoFit/>
          </a:bodyPr>
          <a:lstStyle/>
          <a:p>
            <a:r>
              <a:rPr lang="pt-BR" sz="1400" dirty="0" smtClean="0">
                <a:solidFill>
                  <a:srgbClr val="202122"/>
                </a:solidFill>
              </a:rPr>
              <a:t>indeterminação</a:t>
            </a:r>
            <a:r>
              <a:rPr lang="pt-BR" sz="1400" dirty="0">
                <a:solidFill>
                  <a:srgbClr val="202122"/>
                </a:solidFill>
              </a:rPr>
              <a:t> </a:t>
            </a:r>
            <a:endParaRPr lang="pt-BR" sz="1400" dirty="0"/>
          </a:p>
        </p:txBody>
      </p:sp>
      <p:cxnSp>
        <p:nvCxnSpPr>
          <p:cNvPr id="6" name="Straight Arrow Connector 5"/>
          <p:cNvCxnSpPr>
            <a:stCxn id="5" idx="2"/>
          </p:cNvCxnSpPr>
          <p:nvPr/>
        </p:nvCxnSpPr>
        <p:spPr>
          <a:xfrm>
            <a:off x="835544" y="2932138"/>
            <a:ext cx="246519" cy="7673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9782628" y="3561416"/>
            <a:ext cx="1857410" cy="523220"/>
          </a:xfrm>
          <a:prstGeom prst="rect">
            <a:avLst/>
          </a:prstGeom>
          <a:noFill/>
        </p:spPr>
        <p:txBody>
          <a:bodyPr wrap="square" rtlCol="0">
            <a:spAutoFit/>
          </a:bodyPr>
          <a:lstStyle/>
          <a:p>
            <a:pPr algn="ctr"/>
            <a:r>
              <a:rPr lang="pt-BR" sz="1400" dirty="0" smtClean="0"/>
              <a:t>Gradiente com relação ao peso de bias</a:t>
            </a:r>
            <a:endParaRPr lang="pt-BR" sz="1400" dirty="0"/>
          </a:p>
        </p:txBody>
      </p:sp>
      <p:cxnSp>
        <p:nvCxnSpPr>
          <p:cNvPr id="8" name="Straight Arrow Connector 7"/>
          <p:cNvCxnSpPr>
            <a:stCxn id="7" idx="1"/>
          </p:cNvCxnSpPr>
          <p:nvPr/>
        </p:nvCxnSpPr>
        <p:spPr>
          <a:xfrm flipH="1">
            <a:off x="9013372" y="3823026"/>
            <a:ext cx="769256" cy="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10090639" y="4346246"/>
            <a:ext cx="1607457" cy="523220"/>
          </a:xfrm>
          <a:prstGeom prst="rect">
            <a:avLst/>
          </a:prstGeom>
          <a:noFill/>
        </p:spPr>
        <p:txBody>
          <a:bodyPr wrap="square" rtlCol="0">
            <a:spAutoFit/>
          </a:bodyPr>
          <a:lstStyle/>
          <a:p>
            <a:pPr algn="ctr"/>
            <a:r>
              <a:rPr lang="pt-BR" sz="1400" dirty="0" smtClean="0"/>
              <a:t>Equação geral do vetor gradiente</a:t>
            </a:r>
            <a:endParaRPr lang="pt-BR" sz="1400" dirty="0"/>
          </a:p>
        </p:txBody>
      </p:sp>
      <p:cxnSp>
        <p:nvCxnSpPr>
          <p:cNvPr id="10" name="Straight Arrow Connector 9"/>
          <p:cNvCxnSpPr/>
          <p:nvPr/>
        </p:nvCxnSpPr>
        <p:spPr>
          <a:xfrm flipH="1">
            <a:off x="9372185" y="4607855"/>
            <a:ext cx="769257" cy="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Rectangle 10"/>
              <p:cNvSpPr/>
              <p:nvPr/>
            </p:nvSpPr>
            <p:spPr>
              <a:xfrm>
                <a:off x="114282" y="4443751"/>
                <a:ext cx="2533963" cy="457882"/>
              </a:xfrm>
              <a:prstGeom prst="rect">
                <a:avLst/>
              </a:prstGeom>
            </p:spPr>
            <p:txBody>
              <a:bodyPr wrap="none">
                <a:spAutoFit/>
              </a:bodyPr>
              <a:lstStyle/>
              <a:p>
                <a14:m>
                  <m:oMath xmlns:m="http://schemas.openxmlformats.org/officeDocument/2006/math">
                    <m:f>
                      <m:fPr>
                        <m:ctrlPr>
                          <a:rPr lang="pt-BR" sz="1600" i="1" dirty="0" smtClean="0">
                            <a:solidFill>
                              <a:srgbClr val="202122"/>
                            </a:solidFill>
                            <a:latin typeface="Cambria Math" panose="02040503050406030204" pitchFamily="18" charset="0"/>
                          </a:rPr>
                        </m:ctrlPr>
                      </m:fPr>
                      <m:num>
                        <m:r>
                          <a:rPr lang="pt-BR" sz="1600" i="1" dirty="0" smtClean="0">
                            <a:solidFill>
                              <a:srgbClr val="202122"/>
                            </a:solidFill>
                            <a:latin typeface="Cambria Math" panose="02040503050406030204" pitchFamily="18" charset="0"/>
                          </a:rPr>
                          <m:t>𝜕</m:t>
                        </m:r>
                        <m:d>
                          <m:dPr>
                            <m:begChr m:val="|"/>
                            <m:endChr m:val="|"/>
                            <m:ctrlPr>
                              <a:rPr lang="pt-BR" sz="1600" i="1" dirty="0" smtClean="0">
                                <a:solidFill>
                                  <a:srgbClr val="202122"/>
                                </a:solidFill>
                                <a:latin typeface="Cambria Math" panose="02040503050406030204" pitchFamily="18" charset="0"/>
                              </a:rPr>
                            </m:ctrlPr>
                          </m:dPr>
                          <m:e>
                            <m:r>
                              <a:rPr lang="pt-BR" sz="1600" b="0" i="1" dirty="0" smtClean="0">
                                <a:solidFill>
                                  <a:srgbClr val="202122"/>
                                </a:solidFill>
                                <a:latin typeface="Cambria Math" panose="02040503050406030204" pitchFamily="18" charset="0"/>
                              </a:rPr>
                              <m:t>𝑥</m:t>
                            </m:r>
                          </m:e>
                        </m:d>
                      </m:num>
                      <m:den>
                        <m:r>
                          <a:rPr lang="pt-BR" sz="1600" i="1" dirty="0" smtClean="0">
                            <a:solidFill>
                              <a:srgbClr val="202122"/>
                            </a:solidFill>
                            <a:latin typeface="Cambria Math" panose="02040503050406030204" pitchFamily="18" charset="0"/>
                          </a:rPr>
                          <m:t>𝜕</m:t>
                        </m:r>
                        <m:r>
                          <a:rPr lang="pt-BR" sz="1600" i="1" dirty="0" smtClean="0">
                            <a:solidFill>
                              <a:srgbClr val="202122"/>
                            </a:solidFill>
                            <a:latin typeface="Cambria Math" panose="02040503050406030204" pitchFamily="18" charset="0"/>
                          </a:rPr>
                          <m:t>𝑥</m:t>
                        </m:r>
                      </m:den>
                    </m:f>
                    <m:r>
                      <a:rPr lang="pt-BR" sz="1600" b="0" i="1" dirty="0" smtClean="0">
                        <a:solidFill>
                          <a:srgbClr val="202122"/>
                        </a:solidFill>
                        <a:latin typeface="Cambria Math" panose="02040503050406030204" pitchFamily="18" charset="0"/>
                      </a:rPr>
                      <m:t>=</m:t>
                    </m:r>
                    <m:r>
                      <m:rPr>
                        <m:sty m:val="p"/>
                      </m:rPr>
                      <a:rPr lang="pt-BR" sz="1600" b="0" i="0" dirty="0" smtClean="0">
                        <a:solidFill>
                          <a:srgbClr val="202122"/>
                        </a:solidFill>
                        <a:latin typeface="Cambria Math" panose="02040503050406030204" pitchFamily="18" charset="0"/>
                      </a:rPr>
                      <m:t>sign</m:t>
                    </m:r>
                    <m:d>
                      <m:dPr>
                        <m:ctrlPr>
                          <a:rPr lang="pt-BR" sz="1600" b="0" i="1" dirty="0" smtClean="0">
                            <a:solidFill>
                              <a:srgbClr val="202122"/>
                            </a:solidFill>
                            <a:latin typeface="Cambria Math" panose="02040503050406030204" pitchFamily="18" charset="0"/>
                          </a:rPr>
                        </m:ctrlPr>
                      </m:dPr>
                      <m:e>
                        <m:r>
                          <a:rPr lang="pt-BR" sz="1600" b="0" i="1" dirty="0" smtClean="0">
                            <a:solidFill>
                              <a:srgbClr val="202122"/>
                            </a:solidFill>
                            <a:latin typeface="Cambria Math" panose="02040503050406030204" pitchFamily="18" charset="0"/>
                          </a:rPr>
                          <m:t>𝑥</m:t>
                        </m:r>
                      </m:e>
                    </m:d>
                    <m:r>
                      <a:rPr lang="pt-BR" sz="1600" b="0" i="0" dirty="0" smtClean="0">
                        <a:solidFill>
                          <a:srgbClr val="202122"/>
                        </a:solidFill>
                        <a:latin typeface="Cambria Math" panose="02040503050406030204" pitchFamily="18" charset="0"/>
                      </a:rPr>
                      <m:t>, </m:t>
                    </m:r>
                    <m:r>
                      <m:rPr>
                        <m:sty m:val="p"/>
                      </m:rPr>
                      <a:rPr lang="pt-BR" sz="1600" b="0" i="0" dirty="0" smtClean="0">
                        <a:solidFill>
                          <a:srgbClr val="202122"/>
                        </a:solidFill>
                        <a:latin typeface="Cambria Math" panose="02040503050406030204" pitchFamily="18" charset="0"/>
                      </a:rPr>
                      <m:t>para</m:t>
                    </m:r>
                    <m:r>
                      <a:rPr lang="pt-BR" sz="1600" b="0" i="0" dirty="0" smtClean="0">
                        <a:solidFill>
                          <a:srgbClr val="202122"/>
                        </a:solidFill>
                        <a:latin typeface="Cambria Math" panose="02040503050406030204" pitchFamily="18" charset="0"/>
                      </a:rPr>
                      <m:t> </m:t>
                    </m:r>
                    <m:r>
                      <a:rPr lang="pt-BR" sz="1600" b="0" i="1" dirty="0" smtClean="0">
                        <a:solidFill>
                          <a:srgbClr val="202122"/>
                        </a:solidFill>
                        <a:latin typeface="Cambria Math" panose="02040503050406030204" pitchFamily="18" charset="0"/>
                      </a:rPr>
                      <m:t>𝑥</m:t>
                    </m:r>
                    <m:r>
                      <a:rPr lang="pt-BR" sz="1600" b="0" i="0" dirty="0" smtClean="0">
                        <a:solidFill>
                          <a:srgbClr val="202122"/>
                        </a:solidFill>
                        <a:latin typeface="Cambria Math" panose="02040503050406030204" pitchFamily="18" charset="0"/>
                      </a:rPr>
                      <m:t> </m:t>
                    </m:r>
                    <m:r>
                      <a:rPr lang="pt-BR" sz="1600" b="0" i="1" dirty="0" smtClean="0">
                        <a:solidFill>
                          <a:srgbClr val="202122"/>
                        </a:solidFill>
                        <a:latin typeface="Cambria Math" panose="02040503050406030204" pitchFamily="18" charset="0"/>
                        <a:ea typeface="Cambria Math" panose="02040503050406030204" pitchFamily="18" charset="0"/>
                      </a:rPr>
                      <m:t>≠0.</m:t>
                    </m:r>
                  </m:oMath>
                </a14:m>
                <a:r>
                  <a:rPr lang="pt-BR" sz="1600" dirty="0" smtClean="0"/>
                  <a:t> </a:t>
                </a:r>
                <a:endParaRPr lang="pt-BR" sz="1600" dirty="0"/>
              </a:p>
            </p:txBody>
          </p:sp>
        </mc:Choice>
        <mc:Fallback xmlns="">
          <p:sp>
            <p:nvSpPr>
              <p:cNvPr id="11" name="Rectangle 10"/>
              <p:cNvSpPr>
                <a:spLocks noRot="1" noChangeAspect="1" noMove="1" noResize="1" noEditPoints="1" noAdjustHandles="1" noChangeArrowheads="1" noChangeShapeType="1" noTextEdit="1"/>
              </p:cNvSpPr>
              <p:nvPr/>
            </p:nvSpPr>
            <p:spPr>
              <a:xfrm>
                <a:off x="114282" y="4443751"/>
                <a:ext cx="2533963" cy="457882"/>
              </a:xfrm>
              <a:prstGeom prst="rect">
                <a:avLst/>
              </a:prstGeom>
              <a:blipFill rotWithShape="0">
                <a:blip r:embed="rId5"/>
                <a:stretch>
                  <a:fillRect/>
                </a:stretch>
              </a:blipFill>
            </p:spPr>
            <p:txBody>
              <a:bodyPr/>
              <a:lstStyle/>
              <a:p>
                <a:r>
                  <a:rPr lang="pt-BR">
                    <a:noFill/>
                  </a:rPr>
                  <a:t> </a:t>
                </a:r>
              </a:p>
            </p:txBody>
          </p:sp>
        </mc:Fallback>
      </mc:AlternateContent>
      <p:sp>
        <p:nvSpPr>
          <p:cNvPr id="13" name="TextBox 12"/>
          <p:cNvSpPr txBox="1"/>
          <p:nvPr/>
        </p:nvSpPr>
        <p:spPr>
          <a:xfrm>
            <a:off x="9693862" y="5622323"/>
            <a:ext cx="1708639" cy="738664"/>
          </a:xfrm>
          <a:prstGeom prst="rect">
            <a:avLst/>
          </a:prstGeom>
          <a:noFill/>
        </p:spPr>
        <p:txBody>
          <a:bodyPr wrap="square" rtlCol="0">
            <a:spAutoFit/>
          </a:bodyPr>
          <a:lstStyle/>
          <a:p>
            <a:pPr algn="ctr"/>
            <a:r>
              <a:rPr lang="pt-BR" sz="1400" dirty="0" smtClean="0"/>
              <a:t>Implementações práticas consideram que sign(0) = 0.</a:t>
            </a:r>
            <a:endParaRPr lang="pt-BR" sz="1400" dirty="0"/>
          </a:p>
        </p:txBody>
      </p:sp>
      <p:cxnSp>
        <p:nvCxnSpPr>
          <p:cNvPr id="14" name="Straight Arrow Connector 13"/>
          <p:cNvCxnSpPr/>
          <p:nvPr/>
        </p:nvCxnSpPr>
        <p:spPr>
          <a:xfrm flipH="1">
            <a:off x="8777730" y="5866594"/>
            <a:ext cx="979084" cy="22940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662008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40538"/>
            <a:ext cx="10515600" cy="757822"/>
          </a:xfrm>
        </p:spPr>
        <p:txBody>
          <a:bodyPr/>
          <a:lstStyle/>
          <a:p>
            <a:r>
              <a:rPr lang="pt-BR" dirty="0" smtClean="0"/>
              <a:t>Exemplo: Linearização</a:t>
            </a:r>
            <a:endParaRPr lang="pt-BR" dirty="0"/>
          </a:p>
        </p:txBody>
      </p:sp>
      <p:sp>
        <p:nvSpPr>
          <p:cNvPr id="4" name="Rectangle 3"/>
          <p:cNvSpPr/>
          <p:nvPr/>
        </p:nvSpPr>
        <p:spPr>
          <a:xfrm>
            <a:off x="342393" y="1332660"/>
            <a:ext cx="3799738" cy="3693319"/>
          </a:xfrm>
          <a:prstGeom prst="rect">
            <a:avLst/>
          </a:prstGeom>
        </p:spPr>
        <p:txBody>
          <a:bodyPr wrap="square">
            <a:spAutoFit/>
          </a:bodyPr>
          <a:lstStyle/>
          <a:p>
            <a:r>
              <a:rPr lang="pt-BR" dirty="0"/>
              <a:t>x1 = logspace(0,2,M)</a:t>
            </a:r>
          </a:p>
          <a:p>
            <a:endParaRPr lang="pt-BR" dirty="0"/>
          </a:p>
          <a:p>
            <a:r>
              <a:rPr lang="pt-BR" dirty="0"/>
              <a:t># Non-linear model.</a:t>
            </a:r>
          </a:p>
          <a:p>
            <a:r>
              <a:rPr lang="pt-BR" dirty="0"/>
              <a:t>y = (a0*x1) / (a1 + x1</a:t>
            </a:r>
            <a:r>
              <a:rPr lang="pt-BR" dirty="0" smtClean="0"/>
              <a:t>)</a:t>
            </a:r>
          </a:p>
          <a:p>
            <a:endParaRPr lang="pt-BR" dirty="0"/>
          </a:p>
          <a:p>
            <a:r>
              <a:rPr lang="pt-BR" dirty="0"/>
              <a:t># Linearized model.</a:t>
            </a:r>
          </a:p>
          <a:p>
            <a:r>
              <a:rPr lang="pt-BR" dirty="0" smtClean="0"/>
              <a:t>y_lin </a:t>
            </a:r>
            <a:r>
              <a:rPr lang="es-ES" dirty="0" smtClean="0"/>
              <a:t>= 1/y = (1/a0) + (a1/a0)*(1/x1) </a:t>
            </a:r>
          </a:p>
          <a:p>
            <a:r>
              <a:rPr lang="es-ES" dirty="0" smtClean="0"/>
              <a:t>                   =    a0’    +      a1’  * x1’</a:t>
            </a:r>
          </a:p>
          <a:p>
            <a:endParaRPr lang="pt-BR" dirty="0"/>
          </a:p>
          <a:p>
            <a:r>
              <a:rPr lang="pt-BR" dirty="0" smtClean="0"/>
              <a:t>Depois do modelo ser linearizado, os pesos podem ser encontrados com a equação normal ou com o gradiente descendente.</a:t>
            </a:r>
            <a:endParaRPr lang="pt-BR" dirty="0"/>
          </a:p>
        </p:txBody>
      </p:sp>
      <p:sp>
        <p:nvSpPr>
          <p:cNvPr id="10" name="Rectangle 9"/>
          <p:cNvSpPr/>
          <p:nvPr/>
        </p:nvSpPr>
        <p:spPr>
          <a:xfrm>
            <a:off x="375990" y="6373484"/>
            <a:ext cx="3548985" cy="369332"/>
          </a:xfrm>
          <a:prstGeom prst="rect">
            <a:avLst/>
          </a:prstGeom>
        </p:spPr>
        <p:txBody>
          <a:bodyPr wrap="none">
            <a:spAutoFit/>
          </a:bodyPr>
          <a:lstStyle/>
          <a:p>
            <a:r>
              <a:rPr lang="pt-BR" dirty="0">
                <a:solidFill>
                  <a:srgbClr val="00B0F0"/>
                </a:solidFill>
              </a:rPr>
              <a:t>Exemplo: model_linearization.ipynb</a:t>
            </a:r>
          </a:p>
        </p:txBody>
      </p:sp>
      <p:pic>
        <p:nvPicPr>
          <p:cNvPr id="3" name="Picture 2"/>
          <p:cNvPicPr>
            <a:picLocks noChangeAspect="1"/>
          </p:cNvPicPr>
          <p:nvPr/>
        </p:nvPicPr>
        <p:blipFill rotWithShape="1">
          <a:blip r:embed="rId3" cstate="print">
            <a:extLst>
              <a:ext uri="{28A0092B-C50C-407E-A947-70E740481C1C}">
                <a14:useLocalDpi xmlns:a14="http://schemas.microsoft.com/office/drawing/2010/main" val="0"/>
              </a:ext>
            </a:extLst>
          </a:blip>
          <a:srcRect t="6895" r="9083" b="2579"/>
          <a:stretch/>
        </p:blipFill>
        <p:spPr>
          <a:xfrm>
            <a:off x="9194886" y="3711397"/>
            <a:ext cx="2851616" cy="2839364"/>
          </a:xfrm>
          <a:prstGeom prst="rect">
            <a:avLst/>
          </a:prstGeom>
        </p:spPr>
      </p:pic>
      <p:pic>
        <p:nvPicPr>
          <p:cNvPr id="11" name="Picture 10"/>
          <p:cNvPicPr>
            <a:picLocks noChangeAspect="1"/>
          </p:cNvPicPr>
          <p:nvPr/>
        </p:nvPicPr>
        <p:blipFill rotWithShape="1">
          <a:blip r:embed="rId4" cstate="print">
            <a:extLst>
              <a:ext uri="{28A0092B-C50C-407E-A947-70E740481C1C}">
                <a14:useLocalDpi xmlns:a14="http://schemas.microsoft.com/office/drawing/2010/main" val="0"/>
              </a:ext>
            </a:extLst>
          </a:blip>
          <a:srcRect t="6491" r="9155" b="3333"/>
          <a:stretch/>
        </p:blipFill>
        <p:spPr>
          <a:xfrm>
            <a:off x="6261088" y="3711397"/>
            <a:ext cx="2860463" cy="2839364"/>
          </a:xfrm>
          <a:prstGeom prst="rect">
            <a:avLst/>
          </a:prstGeom>
        </p:spPr>
      </p:pic>
      <p:pic>
        <p:nvPicPr>
          <p:cNvPr id="12" name="Picture 11"/>
          <p:cNvPicPr>
            <a:picLocks noChangeAspect="1"/>
          </p:cNvPicPr>
          <p:nvPr/>
        </p:nvPicPr>
        <p:blipFill rotWithShape="1">
          <a:blip r:embed="rId5" cstate="print">
            <a:extLst>
              <a:ext uri="{28A0092B-C50C-407E-A947-70E740481C1C}">
                <a14:useLocalDpi xmlns:a14="http://schemas.microsoft.com/office/drawing/2010/main" val="0"/>
              </a:ext>
            </a:extLst>
          </a:blip>
          <a:srcRect l="18070" t="12895" r="24737" b="9912"/>
          <a:stretch/>
        </p:blipFill>
        <p:spPr>
          <a:xfrm>
            <a:off x="4215466" y="3800087"/>
            <a:ext cx="1972287" cy="2661983"/>
          </a:xfrm>
          <a:prstGeom prst="rect">
            <a:avLst/>
          </a:prstGeom>
        </p:spPr>
      </p:pic>
      <p:pic>
        <p:nvPicPr>
          <p:cNvPr id="13" name="Picture 12"/>
          <p:cNvPicPr>
            <a:picLocks noChangeAspect="1"/>
          </p:cNvPicPr>
          <p:nvPr/>
        </p:nvPicPr>
        <p:blipFill rotWithShape="1">
          <a:blip r:embed="rId6" cstate="print">
            <a:extLst>
              <a:ext uri="{28A0092B-C50C-407E-A947-70E740481C1C}">
                <a14:useLocalDpi xmlns:a14="http://schemas.microsoft.com/office/drawing/2010/main" val="0"/>
              </a:ext>
            </a:extLst>
          </a:blip>
          <a:srcRect l="6433" t="5334" r="9357" b="6468"/>
          <a:stretch/>
        </p:blipFill>
        <p:spPr>
          <a:xfrm>
            <a:off x="8446004" y="1011220"/>
            <a:ext cx="3289937" cy="2297117"/>
          </a:xfrm>
          <a:prstGeom prst="rect">
            <a:avLst/>
          </a:prstGeom>
        </p:spPr>
      </p:pic>
      <p:pic>
        <p:nvPicPr>
          <p:cNvPr id="14" name="Picture 13"/>
          <p:cNvPicPr>
            <a:picLocks noChangeAspect="1"/>
          </p:cNvPicPr>
          <p:nvPr/>
        </p:nvPicPr>
        <p:blipFill rotWithShape="1">
          <a:blip r:embed="rId7" cstate="print">
            <a:extLst>
              <a:ext uri="{28A0092B-C50C-407E-A947-70E740481C1C}">
                <a14:useLocalDpi xmlns:a14="http://schemas.microsoft.com/office/drawing/2010/main" val="0"/>
              </a:ext>
            </a:extLst>
          </a:blip>
          <a:srcRect l="6725" t="5811" r="9357" b="6030"/>
          <a:stretch/>
        </p:blipFill>
        <p:spPr>
          <a:xfrm>
            <a:off x="4732242" y="1011220"/>
            <a:ext cx="3300678" cy="2311625"/>
          </a:xfrm>
          <a:prstGeom prst="rect">
            <a:avLst/>
          </a:prstGeom>
        </p:spPr>
      </p:pic>
    </p:spTree>
    <p:extLst>
      <p:ext uri="{BB962C8B-B14F-4D97-AF65-F5344CB8AC3E}">
        <p14:creationId xmlns:p14="http://schemas.microsoft.com/office/powerpoint/2010/main" val="260574175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Vantagem do LASSO sobre Ridge</a:t>
            </a:r>
            <a:endParaRPr lang="pt-BR" dirty="0"/>
          </a:p>
        </p:txBody>
      </p:sp>
      <p:sp>
        <p:nvSpPr>
          <p:cNvPr id="3" name="Content Placeholder 2"/>
          <p:cNvSpPr>
            <a:spLocks noGrp="1"/>
          </p:cNvSpPr>
          <p:nvPr>
            <p:ph idx="1"/>
          </p:nvPr>
        </p:nvSpPr>
        <p:spPr>
          <a:xfrm>
            <a:off x="838199" y="1825624"/>
            <a:ext cx="11095496" cy="4900639"/>
          </a:xfrm>
        </p:spPr>
        <p:txBody>
          <a:bodyPr>
            <a:normAutofit lnSpcReduction="10000"/>
          </a:bodyPr>
          <a:lstStyle/>
          <a:p>
            <a:r>
              <a:rPr lang="pt-BR" dirty="0"/>
              <a:t>A vantagem </a:t>
            </a:r>
            <a:r>
              <a:rPr lang="pt-BR" dirty="0" smtClean="0"/>
              <a:t>da regressão LASSO </a:t>
            </a:r>
            <a:r>
              <a:rPr lang="pt-BR" dirty="0"/>
              <a:t>sobre a </a:t>
            </a:r>
            <a:r>
              <a:rPr lang="pt-BR" dirty="0" smtClean="0"/>
              <a:t>Ridge </a:t>
            </a:r>
            <a:r>
              <a:rPr lang="pt-BR" dirty="0"/>
              <a:t>está na forma de diamante/losango </a:t>
            </a:r>
            <a:r>
              <a:rPr lang="pt-BR" dirty="0" smtClean="0"/>
              <a:t>da </a:t>
            </a:r>
            <a:r>
              <a:rPr lang="pt-BR" b="1" i="1" dirty="0" smtClean="0"/>
              <a:t>região de factibilidade </a:t>
            </a:r>
            <a:r>
              <a:rPr lang="pt-BR" dirty="0" smtClean="0"/>
              <a:t>criada pela </a:t>
            </a:r>
            <a:r>
              <a:rPr lang="pt-BR" dirty="0"/>
              <a:t>penalidade da norma L1, o que leva à eliminação de alguns dos pesos (i.e., </a:t>
            </a:r>
            <a:r>
              <a:rPr lang="pt-BR" dirty="0" smtClean="0"/>
              <a:t>os pesos </a:t>
            </a:r>
            <a:r>
              <a:rPr lang="pt-BR" dirty="0"/>
              <a:t>são zerados) rapidamente. </a:t>
            </a:r>
          </a:p>
          <a:p>
            <a:r>
              <a:rPr lang="pt-BR" dirty="0"/>
              <a:t>Isso significa que a regressão LASSO </a:t>
            </a:r>
            <a:r>
              <a:rPr lang="pt-BR" dirty="0" smtClean="0"/>
              <a:t>realiza </a:t>
            </a:r>
            <a:r>
              <a:rPr lang="pt-BR" b="1" dirty="0"/>
              <a:t>seleção automática de atributos</a:t>
            </a:r>
            <a:r>
              <a:rPr lang="pt-BR" dirty="0"/>
              <a:t>, </a:t>
            </a:r>
            <a:r>
              <a:rPr lang="pt-BR" dirty="0" smtClean="0"/>
              <a:t>enquanto </a:t>
            </a:r>
            <a:r>
              <a:rPr lang="pt-BR" dirty="0"/>
              <a:t>a regressão Ridge não </a:t>
            </a:r>
            <a:r>
              <a:rPr lang="pt-BR" dirty="0" smtClean="0"/>
              <a:t>apresenta esta característica, pois os pesos nunca são totalmente anulados. </a:t>
            </a:r>
            <a:endParaRPr lang="pt-BR" dirty="0"/>
          </a:p>
          <a:p>
            <a:r>
              <a:rPr lang="pt-BR" dirty="0" smtClean="0"/>
              <a:t>Podemos </a:t>
            </a:r>
            <a:r>
              <a:rPr lang="pt-BR" dirty="0"/>
              <a:t>também</a:t>
            </a:r>
            <a:r>
              <a:rPr lang="pt-BR" dirty="0" smtClean="0"/>
              <a:t> </a:t>
            </a:r>
            <a:r>
              <a:rPr lang="pt-BR" dirty="0"/>
              <a:t>entender a diferença entre </a:t>
            </a:r>
            <a:r>
              <a:rPr lang="pt-BR" dirty="0" smtClean="0"/>
              <a:t>as regressões de Ridge </a:t>
            </a:r>
            <a:r>
              <a:rPr lang="pt-BR" dirty="0"/>
              <a:t>e LASSO ao compreender que, a </a:t>
            </a:r>
            <a:r>
              <a:rPr lang="pt-BR" dirty="0" smtClean="0"/>
              <a:t>penalização </a:t>
            </a:r>
            <a:r>
              <a:rPr lang="pt-BR" dirty="0"/>
              <a:t>L2 usada na </a:t>
            </a:r>
            <a:r>
              <a:rPr lang="pt-BR" dirty="0" smtClean="0"/>
              <a:t>regressão de Ridge </a:t>
            </a:r>
            <a:r>
              <a:rPr lang="pt-BR" dirty="0"/>
              <a:t>penaliza fortemente pesos grandes, mas quase não </a:t>
            </a:r>
            <a:r>
              <a:rPr lang="pt-BR" dirty="0" smtClean="0"/>
              <a:t>penaliza pesos </a:t>
            </a:r>
            <a:r>
              <a:rPr lang="pt-BR" dirty="0"/>
              <a:t>pequenos (devido ao quadrado na norma L2), enquanto a penalização L1 usada </a:t>
            </a:r>
            <a:r>
              <a:rPr lang="pt-BR" dirty="0" smtClean="0"/>
              <a:t>na regressão </a:t>
            </a:r>
            <a:r>
              <a:rPr lang="pt-BR" dirty="0"/>
              <a:t>LASSO penaliza </a:t>
            </a:r>
            <a:r>
              <a:rPr lang="pt-BR" dirty="0" smtClean="0"/>
              <a:t>apropriadamente (mais uniformemente) </a:t>
            </a:r>
            <a:r>
              <a:rPr lang="pt-BR" dirty="0"/>
              <a:t>até mesmo pesos pequenos</a:t>
            </a:r>
            <a:r>
              <a:rPr lang="pt-BR" dirty="0" smtClean="0"/>
              <a:t>.</a:t>
            </a:r>
            <a:endParaRPr lang="pt-BR" dirty="0"/>
          </a:p>
        </p:txBody>
      </p:sp>
    </p:spTree>
    <p:extLst>
      <p:ext uri="{BB962C8B-B14F-4D97-AF65-F5344CB8AC3E}">
        <p14:creationId xmlns:p14="http://schemas.microsoft.com/office/powerpoint/2010/main" val="2843796624"/>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83575"/>
            <a:ext cx="10515600" cy="729157"/>
          </a:xfrm>
        </p:spPr>
        <p:txBody>
          <a:bodyPr/>
          <a:lstStyle/>
          <a:p>
            <a:r>
              <a:rPr lang="pt-BR" dirty="0"/>
              <a:t>Vantagem do LASSO sobre </a:t>
            </a:r>
            <a:r>
              <a:rPr lang="pt-BR" dirty="0" smtClean="0"/>
              <a:t>Ridge</a:t>
            </a:r>
            <a:endParaRPr lang="pt-BR" dirty="0"/>
          </a:p>
        </p:txBody>
      </p:sp>
      <mc:AlternateContent xmlns:mc="http://schemas.openxmlformats.org/markup-compatibility/2006" xmlns:a14="http://schemas.microsoft.com/office/drawing/2010/main">
        <mc:Choice Requires="a14">
          <p:sp>
            <p:nvSpPr>
              <p:cNvPr id="8" name="Content Placeholder 2"/>
              <p:cNvSpPr>
                <a:spLocks noGrp="1"/>
              </p:cNvSpPr>
              <p:nvPr>
                <p:ph idx="1"/>
              </p:nvPr>
            </p:nvSpPr>
            <p:spPr>
              <a:xfrm>
                <a:off x="465513" y="3474995"/>
                <a:ext cx="11520626" cy="3521550"/>
              </a:xfrm>
            </p:spPr>
            <p:txBody>
              <a:bodyPr>
                <a:normAutofit fontScale="85000" lnSpcReduction="10000"/>
              </a:bodyPr>
              <a:lstStyle/>
              <a:p>
                <a:r>
                  <a:rPr lang="pt-BR" b="1" dirty="0"/>
                  <a:t>Por que a regressão </a:t>
                </a:r>
                <a:r>
                  <a:rPr lang="pt-BR" b="1" dirty="0" smtClean="0"/>
                  <a:t>LASSO tem como vantagem a produção de modelos esparsos</a:t>
                </a:r>
                <a:r>
                  <a:rPr lang="pt-BR" dirty="0" smtClean="0"/>
                  <a:t>?</a:t>
                </a:r>
                <a:endParaRPr lang="pt-BR" dirty="0"/>
              </a:p>
              <a:p>
                <a:pPr lvl="1">
                  <a:buFont typeface="Wingdings" panose="05000000000000000000" pitchFamily="2" charset="2"/>
                  <a:buChar char="§"/>
                </a:pPr>
                <a:r>
                  <a:rPr lang="pt-BR" dirty="0" smtClean="0"/>
                  <a:t>A figura mostra as </a:t>
                </a:r>
                <a:r>
                  <a:rPr lang="pt-BR" dirty="0"/>
                  <a:t>curvas de nível da função de erro de um problema de regressão linear, bem como as regiões do </a:t>
                </a:r>
                <a:r>
                  <a:rPr lang="pt-BR" b="1" i="1" dirty="0"/>
                  <a:t>espaço </a:t>
                </a:r>
                <a:r>
                  <a:rPr lang="pt-BR" b="1" i="1" dirty="0" smtClean="0"/>
                  <a:t>de hipóteses </a:t>
                </a:r>
                <a:r>
                  <a:rPr lang="pt-BR" dirty="0" smtClean="0"/>
                  <a:t>em </a:t>
                </a:r>
                <a:r>
                  <a:rPr lang="pt-BR" dirty="0"/>
                  <a:t>que as restrições L1 (</a:t>
                </a:r>
                <a:r>
                  <a:rPr lang="pt-BR" dirty="0" smtClean="0"/>
                  <a:t>esquerda) e L2 </a:t>
                </a:r>
                <a:r>
                  <a:rPr lang="pt-BR" dirty="0"/>
                  <a:t>(direita) </a:t>
                </a:r>
                <a:r>
                  <a:rPr lang="pt-BR" dirty="0" smtClean="0"/>
                  <a:t>são </a:t>
                </a:r>
                <a:r>
                  <a:rPr lang="pt-BR" dirty="0"/>
                  <a:t>válidas, considerando o caso em que dois pesos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1</m:t>
                        </m:r>
                      </m:sub>
                    </m:sSub>
                  </m:oMath>
                </a14:m>
                <a:r>
                  <a:rPr lang="pt-BR" dirty="0"/>
                  <a:t> 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2</m:t>
                        </m:r>
                      </m:sub>
                    </m:sSub>
                  </m:oMath>
                </a14:m>
                <a:r>
                  <a:rPr lang="pt-BR" dirty="0" smtClean="0"/>
                  <a:t>) estão </a:t>
                </a:r>
                <a:r>
                  <a:rPr lang="pt-BR" dirty="0"/>
                  <a:t>sujeitos </a:t>
                </a:r>
                <a:r>
                  <a:rPr lang="pt-BR" dirty="0" smtClean="0"/>
                  <a:t>a regularização.</a:t>
                </a:r>
                <a:endParaRPr lang="pt-BR" dirty="0"/>
              </a:p>
              <a:p>
                <a:pPr lvl="1">
                  <a:buFont typeface="Wingdings" panose="05000000000000000000" pitchFamily="2" charset="2"/>
                  <a:buChar char="§"/>
                </a:pPr>
                <a:r>
                  <a:rPr lang="pt-BR" dirty="0"/>
                  <a:t>A solução para ambos os métodos corresponde </a:t>
                </a:r>
                <a:r>
                  <a:rPr lang="pt-BR" dirty="0" smtClean="0"/>
                  <a:t>ao ponto, dentro da </a:t>
                </a:r>
                <a:r>
                  <a:rPr lang="pt-BR" b="1" i="1" dirty="0"/>
                  <a:t>região de factibilidade</a:t>
                </a:r>
                <a:r>
                  <a:rPr lang="pt-BR" dirty="0"/>
                  <a:t> (área em azul</a:t>
                </a:r>
                <a:r>
                  <a:rPr lang="pt-BR" dirty="0" smtClean="0"/>
                  <a:t>), mais próximo do ponto de mínimo da função de erro.</a:t>
                </a:r>
              </a:p>
              <a:p>
                <a:pPr lvl="1">
                  <a:buFont typeface="Wingdings" panose="05000000000000000000" pitchFamily="2" charset="2"/>
                  <a:buChar char="§"/>
                </a:pPr>
                <a:r>
                  <a:rPr lang="pt-BR" dirty="0" smtClean="0"/>
                  <a:t>É fácil ver que para </a:t>
                </a:r>
                <a:r>
                  <a:rPr lang="pt-BR" dirty="0"/>
                  <a:t>uma posição arbitrária do </a:t>
                </a:r>
                <a:r>
                  <a:rPr lang="pt-BR" dirty="0" smtClean="0"/>
                  <a:t>mínimo, </a:t>
                </a:r>
                <a:r>
                  <a:rPr lang="pt-BR" dirty="0"/>
                  <a:t>será comum que um </a:t>
                </a:r>
                <a:r>
                  <a:rPr lang="pt-BR" b="1" i="1" dirty="0"/>
                  <a:t>canto</a:t>
                </a:r>
                <a:r>
                  <a:rPr lang="pt-BR" dirty="0"/>
                  <a:t> (ou </a:t>
                </a:r>
                <a:r>
                  <a:rPr lang="pt-BR" dirty="0" smtClean="0"/>
                  <a:t>ponta) do </a:t>
                </a:r>
                <a:r>
                  <a:rPr lang="pt-BR" dirty="0"/>
                  <a:t>quadrado </a:t>
                </a:r>
                <a:r>
                  <a:rPr lang="pt-BR" dirty="0" smtClean="0"/>
                  <a:t>seja o </a:t>
                </a:r>
                <a:r>
                  <a:rPr lang="pt-BR" dirty="0"/>
                  <a:t>ponto mais próximo do ponto de </a:t>
                </a:r>
                <a:r>
                  <a:rPr lang="pt-BR" dirty="0" smtClean="0"/>
                  <a:t>mínimo da função de erro.</a:t>
                </a:r>
              </a:p>
              <a:p>
                <a:pPr lvl="1">
                  <a:buFont typeface="Wingdings" panose="05000000000000000000" pitchFamily="2" charset="2"/>
                  <a:buChar char="§"/>
                </a:pPr>
                <a:r>
                  <a:rPr lang="pt-BR" dirty="0" smtClean="0"/>
                  <a:t>Os </a:t>
                </a:r>
                <a:r>
                  <a:rPr lang="pt-BR" b="1" i="1" dirty="0" smtClean="0"/>
                  <a:t>cantos</a:t>
                </a:r>
                <a:r>
                  <a:rPr lang="pt-BR" dirty="0" smtClean="0"/>
                  <a:t> na </a:t>
                </a:r>
                <a:r>
                  <a:rPr lang="pt-BR" b="1" i="1" dirty="0"/>
                  <a:t>região de factibilidade </a:t>
                </a:r>
                <a:r>
                  <a:rPr lang="pt-BR" dirty="0" smtClean="0"/>
                  <a:t>da restrição </a:t>
                </a:r>
                <a:r>
                  <a:rPr lang="pt-BR" dirty="0"/>
                  <a:t>L1 </a:t>
                </a:r>
                <a:r>
                  <a:rPr lang="pt-BR" dirty="0" smtClean="0"/>
                  <a:t>aumenta </a:t>
                </a:r>
                <a:r>
                  <a:rPr lang="pt-BR" dirty="0"/>
                  <a:t>as chances de alguns pesos assumirem o valor </a:t>
                </a:r>
                <a:r>
                  <a:rPr lang="pt-BR" dirty="0" smtClean="0"/>
                  <a:t>zero. </a:t>
                </a:r>
              </a:p>
              <a:p>
                <a:pPr lvl="1">
                  <a:buFont typeface="Wingdings" panose="05000000000000000000" pitchFamily="2" charset="2"/>
                  <a:buChar char="§"/>
                </a:pPr>
                <a:r>
                  <a:rPr lang="pt-BR" dirty="0" smtClean="0"/>
                  <a:t>E claro, os </a:t>
                </a:r>
                <a:r>
                  <a:rPr lang="pt-BR" b="1" i="1" dirty="0" smtClean="0"/>
                  <a:t>cantos</a:t>
                </a:r>
                <a:r>
                  <a:rPr lang="pt-BR" dirty="0" smtClean="0"/>
                  <a:t> são os pontos que possuem um valor igual a 0 em alguma das dimensões (i.e., pesos).</a:t>
                </a:r>
              </a:p>
            </p:txBody>
          </p:sp>
        </mc:Choice>
        <mc:Fallback xmlns="">
          <p:sp>
            <p:nvSpPr>
              <p:cNvPr id="8" name="Content Placeholder 2"/>
              <p:cNvSpPr>
                <a:spLocks noGrp="1" noRot="1" noChangeAspect="1" noMove="1" noResize="1" noEditPoints="1" noAdjustHandles="1" noChangeArrowheads="1" noChangeShapeType="1" noTextEdit="1"/>
              </p:cNvSpPr>
              <p:nvPr>
                <p:ph idx="1"/>
              </p:nvPr>
            </p:nvSpPr>
            <p:spPr>
              <a:xfrm>
                <a:off x="465513" y="3474995"/>
                <a:ext cx="11520626" cy="3521550"/>
              </a:xfrm>
              <a:blipFill rotWithShape="0">
                <a:blip r:embed="rId3"/>
                <a:stretch>
                  <a:fillRect l="-688" t="-3287" r="-582"/>
                </a:stretch>
              </a:blipFill>
            </p:spPr>
            <p:txBody>
              <a:bodyPr/>
              <a:lstStyle/>
              <a:p>
                <a:r>
                  <a:rPr lang="pt-BR">
                    <a:noFill/>
                  </a:rPr>
                  <a:t> </a:t>
                </a:r>
              </a:p>
            </p:txBody>
          </p:sp>
        </mc:Fallback>
      </mc:AlternateContent>
      <p:sp>
        <p:nvSpPr>
          <p:cNvPr id="3" name="TextBox 2"/>
          <p:cNvSpPr txBox="1"/>
          <p:nvPr/>
        </p:nvSpPr>
        <p:spPr>
          <a:xfrm>
            <a:off x="5050209" y="1034947"/>
            <a:ext cx="861646" cy="369332"/>
          </a:xfrm>
          <a:prstGeom prst="rect">
            <a:avLst/>
          </a:prstGeom>
          <a:noFill/>
        </p:spPr>
        <p:txBody>
          <a:bodyPr wrap="square" rtlCol="0">
            <a:spAutoFit/>
          </a:bodyPr>
          <a:lstStyle/>
          <a:p>
            <a:r>
              <a:rPr lang="pt-BR" dirty="0" smtClean="0"/>
              <a:t>LASSO</a:t>
            </a:r>
            <a:endParaRPr lang="pt-BR" dirty="0"/>
          </a:p>
        </p:txBody>
      </p:sp>
      <p:sp>
        <p:nvSpPr>
          <p:cNvPr id="9" name="TextBox 8"/>
          <p:cNvSpPr txBox="1"/>
          <p:nvPr/>
        </p:nvSpPr>
        <p:spPr>
          <a:xfrm>
            <a:off x="8077936" y="1034947"/>
            <a:ext cx="861646" cy="369332"/>
          </a:xfrm>
          <a:prstGeom prst="rect">
            <a:avLst/>
          </a:prstGeom>
          <a:noFill/>
        </p:spPr>
        <p:txBody>
          <a:bodyPr wrap="square" rtlCol="0">
            <a:spAutoFit/>
          </a:bodyPr>
          <a:lstStyle/>
          <a:p>
            <a:r>
              <a:rPr lang="pt-BR" dirty="0" smtClean="0"/>
              <a:t>Ridge</a:t>
            </a:r>
            <a:endParaRPr lang="pt-BR" dirty="0"/>
          </a:p>
        </p:txBody>
      </p:sp>
      <mc:AlternateContent xmlns:mc="http://schemas.openxmlformats.org/markup-compatibility/2006" xmlns:a14="http://schemas.microsoft.com/office/drawing/2010/main">
        <mc:Choice Requires="a14">
          <p:sp>
            <p:nvSpPr>
              <p:cNvPr id="4" name="TextBox 3"/>
              <p:cNvSpPr txBox="1"/>
              <p:nvPr/>
            </p:nvSpPr>
            <p:spPr>
              <a:xfrm>
                <a:off x="116115" y="903732"/>
                <a:ext cx="3077028" cy="2308324"/>
              </a:xfrm>
              <a:prstGeom prst="rect">
                <a:avLst/>
              </a:prstGeom>
              <a:noFill/>
            </p:spPr>
            <p:txBody>
              <a:bodyPr wrap="square" rtlCol="0">
                <a:spAutoFit/>
              </a:bodyPr>
              <a:lstStyle/>
              <a:p>
                <a:pPr marL="285750" indent="-285750">
                  <a:buFont typeface="Arial" panose="020B0604020202020204" pitchFamily="34" charset="0"/>
                  <a:buChar char="•"/>
                </a:pPr>
                <a:r>
                  <a:rPr lang="pt-BR" dirty="0" smtClean="0"/>
                  <a:t>O quadrado azul representa o conjunto de pontos </a:t>
                </a:r>
                <a14:m>
                  <m:oMath xmlns:m="http://schemas.openxmlformats.org/officeDocument/2006/math">
                    <m:r>
                      <a:rPr lang="pt-BR" b="1" i="1" smtClean="0">
                        <a:latin typeface="Cambria Math" panose="02040503050406030204" pitchFamily="18" charset="0"/>
                      </a:rPr>
                      <m:t>𝒂</m:t>
                    </m:r>
                  </m:oMath>
                </a14:m>
                <a:r>
                  <a:rPr lang="pt-BR" dirty="0" smtClean="0"/>
                  <a:t> no espaço de pesos bidimensional que tenham norma L1 menor do que </a:t>
                </a:r>
                <a14:m>
                  <m:oMath xmlns:m="http://schemas.openxmlformats.org/officeDocument/2006/math">
                    <m:r>
                      <a:rPr lang="pt-BR" i="1">
                        <a:latin typeface="Cambria Math" panose="02040503050406030204" pitchFamily="18" charset="0"/>
                      </a:rPr>
                      <m:t>𝑐</m:t>
                    </m:r>
                  </m:oMath>
                </a14:m>
                <a:r>
                  <a:rPr lang="pt-BR" dirty="0" smtClean="0"/>
                  <a:t>. </a:t>
                </a:r>
              </a:p>
              <a:p>
                <a:pPr marL="285750" indent="-285750">
                  <a:buFont typeface="Arial" panose="020B0604020202020204" pitchFamily="34" charset="0"/>
                  <a:buChar char="•"/>
                </a:pPr>
                <a:r>
                  <a:rPr lang="pt-BR" dirty="0" smtClean="0"/>
                  <a:t>A solução deve estar em algum lugar dentro do quadrado.</a:t>
                </a:r>
                <a:endParaRPr lang="pt-BR" dirty="0"/>
              </a:p>
            </p:txBody>
          </p:sp>
        </mc:Choice>
        <mc:Fallback xmlns="">
          <p:sp>
            <p:nvSpPr>
              <p:cNvPr id="4" name="TextBox 3"/>
              <p:cNvSpPr txBox="1">
                <a:spLocks noRot="1" noChangeAspect="1" noMove="1" noResize="1" noEditPoints="1" noAdjustHandles="1" noChangeArrowheads="1" noChangeShapeType="1" noTextEdit="1"/>
              </p:cNvSpPr>
              <p:nvPr/>
            </p:nvSpPr>
            <p:spPr>
              <a:xfrm>
                <a:off x="116115" y="903732"/>
                <a:ext cx="3077028" cy="2308324"/>
              </a:xfrm>
              <a:prstGeom prst="rect">
                <a:avLst/>
              </a:prstGeom>
              <a:blipFill rotWithShape="0">
                <a:blip r:embed="rId4"/>
                <a:stretch>
                  <a:fillRect l="-1188" t="-1319" r="-2574" b="-3166"/>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8737600" y="1034947"/>
                <a:ext cx="3248539" cy="2308324"/>
              </a:xfrm>
              <a:prstGeom prst="rect">
                <a:avLst/>
              </a:prstGeom>
              <a:noFill/>
            </p:spPr>
            <p:txBody>
              <a:bodyPr wrap="square" rtlCol="0">
                <a:spAutoFit/>
              </a:bodyPr>
              <a:lstStyle/>
              <a:p>
                <a:pPr marL="285750" indent="-285750">
                  <a:buFont typeface="Arial" panose="020B0604020202020204" pitchFamily="34" charset="0"/>
                  <a:buChar char="•"/>
                </a:pPr>
                <a:r>
                  <a:rPr lang="pt-BR" dirty="0" smtClean="0"/>
                  <a:t>O círculo azul representa o conjunto de pontos </a:t>
                </a:r>
                <a14:m>
                  <m:oMath xmlns:m="http://schemas.openxmlformats.org/officeDocument/2006/math">
                    <m:r>
                      <a:rPr lang="pt-BR" b="1" i="1" smtClean="0">
                        <a:latin typeface="Cambria Math" panose="02040503050406030204" pitchFamily="18" charset="0"/>
                      </a:rPr>
                      <m:t>𝒂</m:t>
                    </m:r>
                  </m:oMath>
                </a14:m>
                <a:r>
                  <a:rPr lang="pt-BR" dirty="0" smtClean="0"/>
                  <a:t> no espaço de pesos bidimensional que tenham norma L2 menor do que </a:t>
                </a:r>
                <a14:m>
                  <m:oMath xmlns:m="http://schemas.openxmlformats.org/officeDocument/2006/math">
                    <m:r>
                      <a:rPr lang="pt-BR" b="0" i="1" smtClean="0">
                        <a:latin typeface="Cambria Math" panose="02040503050406030204" pitchFamily="18" charset="0"/>
                      </a:rPr>
                      <m:t>𝑐</m:t>
                    </m:r>
                  </m:oMath>
                </a14:m>
                <a:r>
                  <a:rPr lang="pt-BR" dirty="0" smtClean="0"/>
                  <a:t>. </a:t>
                </a:r>
              </a:p>
              <a:p>
                <a:pPr marL="285750" indent="-285750">
                  <a:buFont typeface="Arial" panose="020B0604020202020204" pitchFamily="34" charset="0"/>
                  <a:buChar char="•"/>
                </a:pPr>
                <a:r>
                  <a:rPr lang="pt-BR" dirty="0" smtClean="0"/>
                  <a:t>A </a:t>
                </a:r>
                <a:r>
                  <a:rPr lang="pt-BR" dirty="0"/>
                  <a:t>solução deve estar em algum lugar dentro </a:t>
                </a:r>
                <a:r>
                  <a:rPr lang="pt-BR" dirty="0" smtClean="0"/>
                  <a:t>do círculo.</a:t>
                </a:r>
                <a:endParaRPr lang="pt-BR" dirty="0"/>
              </a:p>
            </p:txBody>
          </p:sp>
        </mc:Choice>
        <mc:Fallback xmlns="">
          <p:sp>
            <p:nvSpPr>
              <p:cNvPr id="10" name="TextBox 9"/>
              <p:cNvSpPr txBox="1">
                <a:spLocks noRot="1" noChangeAspect="1" noMove="1" noResize="1" noEditPoints="1" noAdjustHandles="1" noChangeArrowheads="1" noChangeShapeType="1" noTextEdit="1"/>
              </p:cNvSpPr>
              <p:nvPr/>
            </p:nvSpPr>
            <p:spPr>
              <a:xfrm>
                <a:off x="8737600" y="1034947"/>
                <a:ext cx="3248539" cy="2308324"/>
              </a:xfrm>
              <a:prstGeom prst="rect">
                <a:avLst/>
              </a:prstGeom>
              <a:blipFill rotWithShape="0">
                <a:blip r:embed="rId5"/>
                <a:stretch>
                  <a:fillRect l="-1126" t="-1587" b="-3439"/>
                </a:stretch>
              </a:blipFill>
            </p:spPr>
            <p:txBody>
              <a:bodyPr/>
              <a:lstStyle/>
              <a:p>
                <a:r>
                  <a:rPr lang="pt-BR">
                    <a:noFill/>
                  </a:rPr>
                  <a:t> </a:t>
                </a:r>
              </a:p>
            </p:txBody>
          </p:sp>
        </mc:Fallback>
      </mc:AlternateContent>
      <p:pic>
        <p:nvPicPr>
          <p:cNvPr id="11" name="Picture 10"/>
          <p:cNvPicPr>
            <a:picLocks noChangeAspect="1"/>
          </p:cNvPicPr>
          <p:nvPr/>
        </p:nvPicPr>
        <p:blipFill rotWithShape="1">
          <a:blip r:embed="rId6">
            <a:extLst>
              <a:ext uri="{28A0092B-C50C-407E-A947-70E740481C1C}">
                <a14:useLocalDpi xmlns:a14="http://schemas.microsoft.com/office/drawing/2010/main" val="0"/>
              </a:ext>
            </a:extLst>
          </a:blip>
          <a:srcRect l="2653" t="3125" r="3605"/>
          <a:stretch/>
        </p:blipFill>
        <p:spPr>
          <a:xfrm>
            <a:off x="6055763" y="799042"/>
            <a:ext cx="2681837" cy="2443936"/>
          </a:xfrm>
          <a:prstGeom prst="rect">
            <a:avLst/>
          </a:prstGeom>
        </p:spPr>
      </p:pic>
      <p:pic>
        <p:nvPicPr>
          <p:cNvPr id="6" name="Picture 5"/>
          <p:cNvPicPr>
            <a:picLocks noChangeAspect="1"/>
          </p:cNvPicPr>
          <p:nvPr/>
        </p:nvPicPr>
        <p:blipFill rotWithShape="1">
          <a:blip r:embed="rId7">
            <a:extLst>
              <a:ext uri="{28A0092B-C50C-407E-A947-70E740481C1C}">
                <a14:useLocalDpi xmlns:a14="http://schemas.microsoft.com/office/drawing/2010/main" val="0"/>
              </a:ext>
            </a:extLst>
          </a:blip>
          <a:srcRect l="2696" t="3219" r="2945" b="1"/>
          <a:stretch/>
        </p:blipFill>
        <p:spPr>
          <a:xfrm>
            <a:off x="3074800" y="860986"/>
            <a:ext cx="2693378" cy="2386329"/>
          </a:xfrm>
          <a:prstGeom prst="rect">
            <a:avLst/>
          </a:prstGeom>
        </p:spPr>
      </p:pic>
    </p:spTree>
    <p:extLst>
      <p:ext uri="{BB962C8B-B14F-4D97-AF65-F5344CB8AC3E}">
        <p14:creationId xmlns:p14="http://schemas.microsoft.com/office/powerpoint/2010/main" val="442296464"/>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55931"/>
            <a:ext cx="10515600" cy="810532"/>
          </a:xfrm>
        </p:spPr>
        <p:txBody>
          <a:bodyPr/>
          <a:lstStyle/>
          <a:p>
            <a:r>
              <a:rPr lang="pt-BR" dirty="0"/>
              <a:t>Elastic-net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2156802"/>
                <a:ext cx="11048999" cy="4599599"/>
              </a:xfrm>
            </p:spPr>
            <p:txBody>
              <a:bodyPr>
                <a:normAutofit fontScale="92500"/>
              </a:bodyPr>
              <a:lstStyle/>
              <a:p>
                <a:r>
                  <a:rPr lang="pt-BR" b="1" i="1" dirty="0"/>
                  <a:t>Elastic-net</a:t>
                </a:r>
                <a:r>
                  <a:rPr lang="pt-BR" dirty="0"/>
                  <a:t> é uma </a:t>
                </a:r>
                <a:r>
                  <a:rPr lang="pt-BR" dirty="0" smtClean="0"/>
                  <a:t>regularização que combina as regressões Ridge e </a:t>
                </a:r>
                <a:r>
                  <a:rPr lang="pt-BR" dirty="0"/>
                  <a:t>LASSO</a:t>
                </a:r>
                <a:r>
                  <a:rPr lang="pt-BR" dirty="0" smtClean="0"/>
                  <a:t>.</a:t>
                </a:r>
              </a:p>
              <a:p>
                <a:r>
                  <a:rPr lang="pt-BR" dirty="0" smtClean="0"/>
                  <a:t>Realiza </a:t>
                </a:r>
                <a:r>
                  <a:rPr lang="pt-BR" b="1" i="1" dirty="0"/>
                  <a:t>seleção</a:t>
                </a:r>
                <a:r>
                  <a:rPr lang="pt-BR" dirty="0"/>
                  <a:t> e </a:t>
                </a:r>
                <a:r>
                  <a:rPr lang="pt-BR" b="1" i="1" dirty="0"/>
                  <a:t>regularização</a:t>
                </a:r>
                <a:r>
                  <a:rPr lang="pt-BR" dirty="0"/>
                  <a:t> </a:t>
                </a:r>
                <a:r>
                  <a:rPr lang="pt-BR" dirty="0" smtClean="0"/>
                  <a:t>simultaneamente.</a:t>
                </a:r>
              </a:p>
              <a:p>
                <a:r>
                  <a:rPr lang="pt-BR" dirty="0"/>
                  <a:t>N</a:t>
                </a:r>
                <a:r>
                  <a:rPr lang="pt-BR" dirty="0" smtClean="0"/>
                  <a:t>ada </a:t>
                </a:r>
                <a:r>
                  <a:rPr lang="pt-BR" dirty="0"/>
                  <a:t>mais é do que uma </a:t>
                </a:r>
                <a:r>
                  <a:rPr lang="pt-BR" b="1" i="1" dirty="0"/>
                  <a:t>combinação </a:t>
                </a:r>
                <a:r>
                  <a:rPr lang="pt-BR" b="1" i="1" dirty="0" smtClean="0"/>
                  <a:t>linear </a:t>
                </a:r>
                <a:r>
                  <a:rPr lang="pt-BR" dirty="0" smtClean="0"/>
                  <a:t>entre </a:t>
                </a:r>
                <a:r>
                  <a:rPr lang="pt-BR" dirty="0"/>
                  <a:t>as penalizações baseadas nas normas L1 e L2 do vetor de pesos.</a:t>
                </a:r>
              </a:p>
              <a:p>
                <a:pPr marL="0" indent="0" algn="ctr">
                  <a:buNone/>
                </a:pPr>
                <a14:m>
                  <m:oMath xmlns:m="http://schemas.openxmlformats.org/officeDocument/2006/math">
                    <m:func>
                      <m:funcPr>
                        <m:ctrlPr>
                          <a:rPr lang="nl-BE" i="1">
                            <a:latin typeface="Cambria Math" panose="02040503050406030204" pitchFamily="18" charset="0"/>
                          </a:rPr>
                        </m:ctrlPr>
                      </m:funcPr>
                      <m:fName>
                        <m:limLow>
                          <m:limLowPr>
                            <m:ctrlPr>
                              <a:rPr lang="nl-BE" i="1">
                                <a:latin typeface="Cambria Math" panose="02040503050406030204" pitchFamily="18" charset="0"/>
                              </a:rPr>
                            </m:ctrlPr>
                          </m:limLowPr>
                          <m:e>
                            <m:r>
                              <m:rPr>
                                <m:sty m:val="p"/>
                              </m:rPr>
                              <a:rPr lang="nl-BE">
                                <a:latin typeface="Cambria Math" panose="02040503050406030204" pitchFamily="18" charset="0"/>
                              </a:rPr>
                              <m:t>min</m:t>
                            </m:r>
                          </m:e>
                          <m:lim>
                            <m:r>
                              <a:rPr lang="pt-BR" b="1" i="1">
                                <a:latin typeface="Cambria Math" panose="02040503050406030204" pitchFamily="18" charset="0"/>
                              </a:rPr>
                              <m:t>𝒂</m:t>
                            </m:r>
                            <m:r>
                              <a:rPr lang="pt-BR" b="1"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ℝ</m:t>
                            </m:r>
                            <m:r>
                              <a:rPr lang="pt-BR" b="1" i="1">
                                <a:latin typeface="Cambria Math" panose="02040503050406030204" pitchFamily="18" charset="0"/>
                              </a:rPr>
                              <m:t> </m:t>
                            </m:r>
                          </m:lim>
                        </m:limLow>
                      </m:fName>
                      <m:e>
                        <m:d>
                          <m:dPr>
                            <m:ctrlPr>
                              <a:rPr lang="pt-BR" b="1" i="1" smtClean="0">
                                <a:latin typeface="Cambria Math" panose="02040503050406030204" pitchFamily="18" charset="0"/>
                              </a:rPr>
                            </m:ctrlPr>
                          </m:dPr>
                          <m:e>
                            <m:sSup>
                              <m:sSupPr>
                                <m:ctrlPr>
                                  <a:rPr lang="pt-BR" i="1">
                                    <a:latin typeface="Cambria Math" panose="02040503050406030204" pitchFamily="18" charset="0"/>
                                  </a:rPr>
                                </m:ctrlPr>
                              </m:sSupPr>
                              <m:e>
                                <m:d>
                                  <m:dPr>
                                    <m:begChr m:val="‖"/>
                                    <m:endChr m:val="‖"/>
                                    <m:ctrlPr>
                                      <a:rPr lang="pt-BR" i="1">
                                        <a:latin typeface="Cambria Math" panose="02040503050406030204" pitchFamily="18" charset="0"/>
                                      </a:rPr>
                                    </m:ctrlPr>
                                  </m:dPr>
                                  <m:e>
                                    <m:r>
                                      <a:rPr lang="pt-BR" b="1" i="1">
                                        <a:latin typeface="Cambria Math" panose="02040503050406030204" pitchFamily="18" charset="0"/>
                                      </a:rPr>
                                      <m:t>𝒚</m:t>
                                    </m:r>
                                    <m:r>
                                      <a:rPr lang="pt-BR" i="1">
                                        <a:latin typeface="Cambria Math" panose="02040503050406030204" pitchFamily="18" charset="0"/>
                                      </a:rPr>
                                      <m:t> −</m:t>
                                    </m:r>
                                    <m:r>
                                      <a:rPr lang="el-GR" b="1" i="1">
                                        <a:latin typeface="Cambria Math" panose="02040503050406030204" pitchFamily="18" charset="0"/>
                                      </a:rPr>
                                      <m:t>𝜱</m:t>
                                    </m:r>
                                    <m:r>
                                      <a:rPr lang="pt-BR" b="1" i="1">
                                        <a:latin typeface="Cambria Math" panose="02040503050406030204" pitchFamily="18" charset="0"/>
                                      </a:rPr>
                                      <m:t>𝒂</m:t>
                                    </m:r>
                                  </m:e>
                                </m:d>
                              </m:e>
                              <m:sup>
                                <m:r>
                                  <a:rPr lang="pt-BR" i="1">
                                    <a:latin typeface="Cambria Math" panose="02040503050406030204" pitchFamily="18" charset="0"/>
                                  </a:rPr>
                                  <m:t>2</m:t>
                                </m:r>
                              </m:sup>
                            </m:sSup>
                            <m:r>
                              <a:rPr lang="pt-BR" i="1">
                                <a:latin typeface="Cambria Math" panose="02040503050406030204" pitchFamily="18" charset="0"/>
                              </a:rPr>
                              <m:t>+</m:t>
                            </m:r>
                            <m:r>
                              <a:rPr lang="pt-BR" i="1">
                                <a:latin typeface="Cambria Math" panose="02040503050406030204" pitchFamily="18" charset="0"/>
                                <a:ea typeface="Cambria Math" panose="02040503050406030204" pitchFamily="18" charset="0"/>
                              </a:rPr>
                              <m:t>𝜆</m:t>
                            </m:r>
                            <m:r>
                              <a:rPr lang="pt-BR" i="1">
                                <a:latin typeface="Cambria Math" panose="02040503050406030204" pitchFamily="18" charset="0"/>
                                <a:ea typeface="Cambria Math" panose="02040503050406030204" pitchFamily="18" charset="0"/>
                              </a:rPr>
                              <m:t> </m:t>
                            </m:r>
                            <m:d>
                              <m:dPr>
                                <m:begChr m:val="["/>
                                <m:endChr m:val="]"/>
                                <m:ctrlPr>
                                  <a:rPr lang="pt-BR" i="1">
                                    <a:latin typeface="Cambria Math" panose="02040503050406030204" pitchFamily="18" charset="0"/>
                                    <a:ea typeface="Cambria Math" panose="02040503050406030204" pitchFamily="18" charset="0"/>
                                  </a:rPr>
                                </m:ctrlPr>
                              </m:dPr>
                              <m:e>
                                <m:r>
                                  <a:rPr lang="pt-BR" i="1">
                                    <a:latin typeface="Cambria Math" panose="02040503050406030204" pitchFamily="18" charset="0"/>
                                    <a:ea typeface="Cambria Math" panose="02040503050406030204" pitchFamily="18" charset="0"/>
                                  </a:rPr>
                                  <m:t>𝜅</m:t>
                                </m:r>
                                <m:sSub>
                                  <m:sSubPr>
                                    <m:ctrlPr>
                                      <a:rPr lang="pt-BR" i="1">
                                        <a:latin typeface="Cambria Math" panose="02040503050406030204" pitchFamily="18" charset="0"/>
                                        <a:ea typeface="Cambria Math" panose="02040503050406030204" pitchFamily="18" charset="0"/>
                                      </a:rPr>
                                    </m:ctrlPr>
                                  </m:sSubPr>
                                  <m:e>
                                    <m:d>
                                      <m:dPr>
                                        <m:begChr m:val="‖"/>
                                        <m:endChr m:val="‖"/>
                                        <m:ctrlPr>
                                          <a:rPr lang="pt-BR"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rPr>
                                          <m:t>𝒂</m:t>
                                        </m:r>
                                      </m:e>
                                    </m:d>
                                  </m:e>
                                  <m:sub>
                                    <m:r>
                                      <a:rPr lang="pt-BR" i="1">
                                        <a:latin typeface="Cambria Math" panose="02040503050406030204" pitchFamily="18" charset="0"/>
                                        <a:ea typeface="Cambria Math" panose="02040503050406030204" pitchFamily="18" charset="0"/>
                                      </a:rPr>
                                      <m:t>1</m:t>
                                    </m:r>
                                  </m:sub>
                                </m:sSub>
                                <m:r>
                                  <a:rPr lang="pt-BR" i="1">
                                    <a:latin typeface="Cambria Math" panose="02040503050406030204" pitchFamily="18" charset="0"/>
                                    <a:ea typeface="Cambria Math" panose="02040503050406030204" pitchFamily="18" charset="0"/>
                                  </a:rPr>
                                  <m:t>+(1−</m:t>
                                </m:r>
                                <m:r>
                                  <a:rPr lang="pt-BR" i="1">
                                    <a:latin typeface="Cambria Math" panose="02040503050406030204" pitchFamily="18" charset="0"/>
                                    <a:ea typeface="Cambria Math" panose="02040503050406030204" pitchFamily="18" charset="0"/>
                                  </a:rPr>
                                  <m:t>𝜅</m:t>
                                </m:r>
                                <m:r>
                                  <a:rPr lang="pt-BR" i="1">
                                    <a:latin typeface="Cambria Math" panose="02040503050406030204" pitchFamily="18" charset="0"/>
                                    <a:ea typeface="Cambria Math" panose="02040503050406030204" pitchFamily="18" charset="0"/>
                                  </a:rPr>
                                  <m:t>)</m:t>
                                </m:r>
                                <m:sSubSup>
                                  <m:sSubSupPr>
                                    <m:ctrlPr>
                                      <a:rPr lang="pt-BR" i="1">
                                        <a:latin typeface="Cambria Math" panose="02040503050406030204" pitchFamily="18" charset="0"/>
                                        <a:ea typeface="Cambria Math" panose="02040503050406030204" pitchFamily="18" charset="0"/>
                                      </a:rPr>
                                    </m:ctrlPr>
                                  </m:sSubSupPr>
                                  <m:e>
                                    <m:d>
                                      <m:dPr>
                                        <m:begChr m:val="‖"/>
                                        <m:endChr m:val="‖"/>
                                        <m:ctrlPr>
                                          <a:rPr lang="pt-BR"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rPr>
                                          <m:t>𝒂</m:t>
                                        </m:r>
                                      </m:e>
                                    </m:d>
                                  </m:e>
                                  <m:sub>
                                    <m:r>
                                      <a:rPr lang="pt-BR" i="1">
                                        <a:latin typeface="Cambria Math" panose="02040503050406030204" pitchFamily="18" charset="0"/>
                                        <a:ea typeface="Cambria Math" panose="02040503050406030204" pitchFamily="18" charset="0"/>
                                      </a:rPr>
                                      <m:t>2</m:t>
                                    </m:r>
                                  </m:sub>
                                  <m:sup>
                                    <m:r>
                                      <a:rPr lang="pt-BR" i="1">
                                        <a:latin typeface="Cambria Math" panose="02040503050406030204" pitchFamily="18" charset="0"/>
                                        <a:ea typeface="Cambria Math" panose="02040503050406030204" pitchFamily="18" charset="0"/>
                                      </a:rPr>
                                      <m:t>2</m:t>
                                    </m:r>
                                  </m:sup>
                                </m:sSubSup>
                              </m:e>
                            </m:d>
                          </m:e>
                        </m:d>
                      </m:e>
                    </m:func>
                  </m:oMath>
                </a14:m>
                <a:r>
                  <a:rPr lang="pt-BR" dirty="0" smtClean="0"/>
                  <a:t>,</a:t>
                </a:r>
                <a:endParaRPr lang="pt-BR" dirty="0"/>
              </a:p>
              <a:p>
                <a:pPr marL="0" indent="0">
                  <a:buNone/>
                </a:pPr>
                <a:r>
                  <a:rPr lang="pt-BR" dirty="0" smtClean="0"/>
                  <a:t>onde </a:t>
                </a:r>
                <a14:m>
                  <m:oMath xmlns:m="http://schemas.openxmlformats.org/officeDocument/2006/math">
                    <m:r>
                      <a:rPr lang="pt-BR" i="1">
                        <a:latin typeface="Cambria Math" panose="02040503050406030204" pitchFamily="18" charset="0"/>
                        <a:ea typeface="Cambria Math" panose="02040503050406030204" pitchFamily="18" charset="0"/>
                      </a:rPr>
                      <m:t>𝜅</m:t>
                    </m:r>
                    <m:r>
                      <a:rPr lang="pt-BR" i="1">
                        <a:latin typeface="Cambria Math" panose="02040503050406030204" pitchFamily="18" charset="0"/>
                        <a:ea typeface="Cambria Math" panose="02040503050406030204" pitchFamily="18" charset="0"/>
                      </a:rPr>
                      <m:t> </m:t>
                    </m:r>
                    <m:r>
                      <a:rPr lang="pt-BR" i="1">
                        <a:latin typeface="Cambria Math" panose="02040503050406030204" pitchFamily="18" charset="0"/>
                        <a:ea typeface="Cambria Math" panose="02040503050406030204" pitchFamily="18" charset="0"/>
                      </a:rPr>
                      <m:t>𝜖</m:t>
                    </m:r>
                    <m:r>
                      <a:rPr lang="pt-BR" i="1">
                        <a:latin typeface="Cambria Math" panose="02040503050406030204" pitchFamily="18" charset="0"/>
                        <a:ea typeface="Cambria Math" panose="02040503050406030204" pitchFamily="18" charset="0"/>
                      </a:rPr>
                      <m:t> [0, 1]</m:t>
                    </m:r>
                  </m:oMath>
                </a14:m>
                <a:r>
                  <a:rPr lang="pt-BR" dirty="0"/>
                  <a:t> é o </a:t>
                </a:r>
                <a:r>
                  <a:rPr lang="pt-BR" b="1" i="1" dirty="0" smtClean="0"/>
                  <a:t>parâmetro </a:t>
                </a:r>
                <a:r>
                  <a:rPr lang="pt-BR" b="1" i="1" dirty="0"/>
                  <a:t>de elasticidade </a:t>
                </a:r>
                <a:r>
                  <a:rPr lang="pt-BR" dirty="0"/>
                  <a:t>entre as duas normas.</a:t>
                </a:r>
              </a:p>
              <a:p>
                <a:r>
                  <a:rPr lang="pt-BR" dirty="0"/>
                  <a:t>Quando </a:t>
                </a:r>
                <a14:m>
                  <m:oMath xmlns:m="http://schemas.openxmlformats.org/officeDocument/2006/math">
                    <m:r>
                      <a:rPr lang="pt-BR" i="1">
                        <a:latin typeface="Cambria Math" panose="02040503050406030204" pitchFamily="18" charset="0"/>
                        <a:ea typeface="Cambria Math" panose="02040503050406030204" pitchFamily="18" charset="0"/>
                      </a:rPr>
                      <m:t>𝜅</m:t>
                    </m:r>
                  </m:oMath>
                </a14:m>
                <a:r>
                  <a:rPr lang="pt-BR" dirty="0"/>
                  <a:t> = 0, </a:t>
                </a:r>
                <a:r>
                  <a:rPr lang="pt-BR" dirty="0" smtClean="0"/>
                  <a:t>é </a:t>
                </a:r>
                <a:r>
                  <a:rPr lang="pt-BR" dirty="0"/>
                  <a:t>equivalente </a:t>
                </a:r>
                <a:r>
                  <a:rPr lang="pt-BR" dirty="0" smtClean="0"/>
                  <a:t>a </a:t>
                </a:r>
                <a:r>
                  <a:rPr lang="pt-BR" dirty="0"/>
                  <a:t>Ridge regression, e quando </a:t>
                </a:r>
                <a14:m>
                  <m:oMath xmlns:m="http://schemas.openxmlformats.org/officeDocument/2006/math">
                    <m:r>
                      <a:rPr lang="pt-BR" i="1">
                        <a:latin typeface="Cambria Math" panose="02040503050406030204" pitchFamily="18" charset="0"/>
                        <a:ea typeface="Cambria Math" panose="02040503050406030204" pitchFamily="18" charset="0"/>
                      </a:rPr>
                      <m:t>𝜅</m:t>
                    </m:r>
                  </m:oMath>
                </a14:m>
                <a:r>
                  <a:rPr lang="pt-BR" dirty="0"/>
                  <a:t> = 1, ela é equivalente </a:t>
                </a:r>
                <a:r>
                  <a:rPr lang="pt-BR" dirty="0" smtClean="0"/>
                  <a:t>a </a:t>
                </a:r>
                <a:r>
                  <a:rPr lang="pt-BR" dirty="0"/>
                  <a:t>Regressão </a:t>
                </a:r>
                <a:r>
                  <a:rPr lang="pt-BR" dirty="0" smtClean="0"/>
                  <a:t>LASSO.</a:t>
                </a:r>
                <a:endParaRPr lang="pt-BR" dirty="0"/>
              </a:p>
              <a:p>
                <a:r>
                  <a:rPr lang="pt-BR" dirty="0"/>
                  <a:t>A seleção dos </a:t>
                </a:r>
                <a:r>
                  <a:rPr lang="pt-BR" dirty="0" smtClean="0"/>
                  <a:t>hiperparâmetros </a:t>
                </a:r>
                <a14:m>
                  <m:oMath xmlns:m="http://schemas.openxmlformats.org/officeDocument/2006/math">
                    <m:r>
                      <a:rPr lang="pt-BR" i="1">
                        <a:latin typeface="Cambria Math" panose="02040503050406030204" pitchFamily="18" charset="0"/>
                        <a:ea typeface="Cambria Math" panose="02040503050406030204" pitchFamily="18" charset="0"/>
                      </a:rPr>
                      <m:t>𝜅</m:t>
                    </m:r>
                    <m:r>
                      <a:rPr lang="pt-BR" i="1">
                        <a:latin typeface="Cambria Math" panose="02040503050406030204" pitchFamily="18" charset="0"/>
                        <a:ea typeface="Cambria Math" panose="02040503050406030204" pitchFamily="18" charset="0"/>
                      </a:rPr>
                      <m:t> </m:t>
                    </m:r>
                  </m:oMath>
                </a14:m>
                <a:r>
                  <a:rPr lang="pt-BR" dirty="0"/>
                  <a:t>e </a:t>
                </a:r>
                <a14:m>
                  <m:oMath xmlns:m="http://schemas.openxmlformats.org/officeDocument/2006/math">
                    <m:r>
                      <a:rPr lang="pt-BR" i="1">
                        <a:latin typeface="Cambria Math" panose="02040503050406030204" pitchFamily="18" charset="0"/>
                        <a:ea typeface="Cambria Math" panose="02040503050406030204" pitchFamily="18" charset="0"/>
                      </a:rPr>
                      <m:t>𝜆</m:t>
                    </m:r>
                    <m:r>
                      <a:rPr lang="pt-BR" i="1">
                        <a:latin typeface="Cambria Math" panose="02040503050406030204" pitchFamily="18" charset="0"/>
                        <a:ea typeface="Cambria Math" panose="02040503050406030204" pitchFamily="18" charset="0"/>
                      </a:rPr>
                      <m:t> </m:t>
                    </m:r>
                  </m:oMath>
                </a14:m>
                <a:r>
                  <a:rPr lang="pt-BR" dirty="0"/>
                  <a:t>pode ser feita por meio de </a:t>
                </a:r>
                <a:r>
                  <a:rPr lang="pt-BR" b="1" dirty="0"/>
                  <a:t>validação cruzada</a:t>
                </a:r>
                <a:r>
                  <a:rPr lang="pt-BR" dirty="0"/>
                  <a:t>. Isso </a:t>
                </a:r>
                <a:r>
                  <a:rPr lang="pt-BR" dirty="0" smtClean="0"/>
                  <a:t>também se </a:t>
                </a:r>
                <a:r>
                  <a:rPr lang="pt-BR" dirty="0"/>
                  <a:t>aplica ao dois outros métodos anteriores.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2156802"/>
                <a:ext cx="11048999" cy="4599599"/>
              </a:xfrm>
              <a:blipFill rotWithShape="0">
                <a:blip r:embed="rId3"/>
                <a:stretch>
                  <a:fillRect l="-993" t="-1989" b="-2122"/>
                </a:stretch>
              </a:blipFill>
            </p:spPr>
            <p:txBody>
              <a:bodyPr/>
              <a:lstStyle/>
              <a:p>
                <a:r>
                  <a:rPr lang="pt-BR">
                    <a:noFill/>
                  </a:rPr>
                  <a:t> </a:t>
                </a:r>
              </a:p>
            </p:txBody>
          </p:sp>
        </mc:Fallback>
      </mc:AlternateContent>
      <p:pic>
        <p:nvPicPr>
          <p:cNvPr id="1026" name="Picture 2" descr="https://miro.medium.com/max/761/1*nrWncnoJ4V_BkzEf1pd4MA.png"/>
          <p:cNvPicPr>
            <a:picLocks noChangeAspect="1" noChangeArrowheads="1"/>
          </p:cNvPicPr>
          <p:nvPr/>
        </p:nvPicPr>
        <p:blipFill rotWithShape="1">
          <a:blip r:embed="rId4">
            <a:extLst>
              <a:ext uri="{28A0092B-C50C-407E-A947-70E740481C1C}">
                <a14:useLocalDpi xmlns:a14="http://schemas.microsoft.com/office/drawing/2010/main" val="0"/>
              </a:ext>
            </a:extLst>
          </a:blip>
          <a:srcRect l="2859" t="10764" r="2427" b="3407"/>
          <a:stretch/>
        </p:blipFill>
        <p:spPr bwMode="auto">
          <a:xfrm>
            <a:off x="4296002" y="122613"/>
            <a:ext cx="4973978" cy="1966457"/>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5" name="Rectangle 4"/>
              <p:cNvSpPr/>
              <p:nvPr/>
            </p:nvSpPr>
            <p:spPr>
              <a:xfrm>
                <a:off x="9269980" y="597075"/>
                <a:ext cx="2765387" cy="830997"/>
              </a:xfrm>
              <a:prstGeom prst="rect">
                <a:avLst/>
              </a:prstGeom>
            </p:spPr>
            <p:txBody>
              <a:bodyPr wrap="square">
                <a:spAutoFit/>
              </a:bodyPr>
              <a:lstStyle/>
              <a:p>
                <a:r>
                  <a:rPr lang="pt-BR" sz="1600" dirty="0" smtClean="0">
                    <a:ea typeface="Cambria Math" panose="02040503050406030204" pitchFamily="18" charset="0"/>
                  </a:rPr>
                  <a:t>O hiperparâmetro </a:t>
                </a:r>
                <a14:m>
                  <m:oMath xmlns:m="http://schemas.openxmlformats.org/officeDocument/2006/math">
                    <m:r>
                      <a:rPr lang="pt-BR" sz="1600" i="1">
                        <a:latin typeface="Cambria Math" panose="02040503050406030204" pitchFamily="18" charset="0"/>
                        <a:ea typeface="Cambria Math" panose="02040503050406030204" pitchFamily="18" charset="0"/>
                      </a:rPr>
                      <m:t>𝜅</m:t>
                    </m:r>
                  </m:oMath>
                </a14:m>
                <a:r>
                  <a:rPr lang="pt-BR" sz="1600" dirty="0" smtClean="0"/>
                  <a:t> dita a relação de compromisso entre as duas regularizações.</a:t>
                </a:r>
                <a:endParaRPr lang="pt-BR" sz="1600" dirty="0"/>
              </a:p>
            </p:txBody>
          </p:sp>
        </mc:Choice>
        <mc:Fallback xmlns="">
          <p:sp>
            <p:nvSpPr>
              <p:cNvPr id="5" name="Rectangle 4"/>
              <p:cNvSpPr>
                <a:spLocks noRot="1" noChangeAspect="1" noMove="1" noResize="1" noEditPoints="1" noAdjustHandles="1" noChangeArrowheads="1" noChangeShapeType="1" noTextEdit="1"/>
              </p:cNvSpPr>
              <p:nvPr/>
            </p:nvSpPr>
            <p:spPr>
              <a:xfrm>
                <a:off x="9269980" y="597075"/>
                <a:ext cx="2765387" cy="830997"/>
              </a:xfrm>
              <a:prstGeom prst="rect">
                <a:avLst/>
              </a:prstGeom>
              <a:blipFill rotWithShape="0">
                <a:blip r:embed="rId5"/>
                <a:stretch>
                  <a:fillRect l="-1325" t="-2206" b="-8824"/>
                </a:stretch>
              </a:blipFill>
            </p:spPr>
            <p:txBody>
              <a:bodyPr/>
              <a:lstStyle/>
              <a:p>
                <a:r>
                  <a:rPr lang="pt-BR">
                    <a:noFill/>
                  </a:rPr>
                  <a:t> </a:t>
                </a:r>
              </a:p>
            </p:txBody>
          </p:sp>
        </mc:Fallback>
      </mc:AlternateContent>
      <p:sp>
        <p:nvSpPr>
          <p:cNvPr id="7" name="Rectangle 6"/>
          <p:cNvSpPr/>
          <p:nvPr/>
        </p:nvSpPr>
        <p:spPr>
          <a:xfrm>
            <a:off x="9041149" y="6516356"/>
            <a:ext cx="2994218" cy="307777"/>
          </a:xfrm>
          <a:prstGeom prst="rect">
            <a:avLst/>
          </a:prstGeom>
        </p:spPr>
        <p:txBody>
          <a:bodyPr wrap="none">
            <a:spAutoFit/>
          </a:bodyPr>
          <a:lstStyle/>
          <a:p>
            <a:r>
              <a:rPr lang="pt-BR" sz="1400" dirty="0">
                <a:solidFill>
                  <a:srgbClr val="00B0F0"/>
                </a:solidFill>
              </a:rPr>
              <a:t>Exemplo: elastic_net_regression.ipynb</a:t>
            </a:r>
          </a:p>
        </p:txBody>
      </p:sp>
    </p:spTree>
    <p:extLst>
      <p:ext uri="{BB962C8B-B14F-4D97-AF65-F5344CB8AC3E}">
        <p14:creationId xmlns:p14="http://schemas.microsoft.com/office/powerpoint/2010/main" val="1204086159"/>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49013"/>
            <a:ext cx="10515600" cy="737961"/>
          </a:xfrm>
        </p:spPr>
        <p:txBody>
          <a:bodyPr/>
          <a:lstStyle/>
          <a:p>
            <a:r>
              <a:rPr lang="pt-BR" dirty="0" smtClean="0"/>
              <a:t>Quando utilizar cada tipo de regressão?</a:t>
            </a:r>
            <a:endParaRPr lang="pt-BR"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838199" y="1286933"/>
                <a:ext cx="11132128" cy="5571067"/>
              </a:xfrm>
            </p:spPr>
            <p:txBody>
              <a:bodyPr>
                <a:normAutofit fontScale="92500" lnSpcReduction="10000"/>
              </a:bodyPr>
              <a:lstStyle/>
              <a:p>
                <a:r>
                  <a:rPr lang="pt-BR" b="1" dirty="0"/>
                  <a:t>Regressão de </a:t>
                </a:r>
                <a:r>
                  <a:rPr lang="pt-BR" b="1" dirty="0" smtClean="0"/>
                  <a:t>Ridge</a:t>
                </a:r>
                <a:r>
                  <a:rPr lang="pt-BR" dirty="0" smtClean="0"/>
                  <a:t>: </a:t>
                </a:r>
                <a:r>
                  <a:rPr lang="pt-BR" dirty="0"/>
                  <a:t>um bom </a:t>
                </a:r>
                <a:r>
                  <a:rPr lang="pt-BR" dirty="0" smtClean="0"/>
                  <a:t>começo. </a:t>
                </a:r>
                <a:r>
                  <a:rPr lang="pt-BR" dirty="0"/>
                  <a:t>No entanto, se </a:t>
                </a:r>
                <a:r>
                  <a:rPr lang="pt-BR" dirty="0" smtClean="0"/>
                  <a:t>você suspeitar que apenas </a:t>
                </a:r>
                <a:r>
                  <a:rPr lang="pt-BR" dirty="0"/>
                  <a:t>alguns atributos são realmente úteis, você deve preferir LASSO ou </a:t>
                </a:r>
                <a:r>
                  <a:rPr lang="pt-BR" dirty="0" smtClean="0"/>
                  <a:t>Elastic-Net.</a:t>
                </a:r>
              </a:p>
              <a:p>
                <a:r>
                  <a:rPr lang="pt-BR" b="1" dirty="0" smtClean="0"/>
                  <a:t>Regressão LASSO</a:t>
                </a:r>
                <a:r>
                  <a:rPr lang="pt-BR" dirty="0" smtClean="0"/>
                  <a:t>: </a:t>
                </a:r>
                <a:r>
                  <a:rPr lang="pt-BR" dirty="0"/>
                  <a:t>boa para </a:t>
                </a:r>
                <a:r>
                  <a:rPr lang="pt-BR" b="1" i="1" dirty="0"/>
                  <a:t>seleção </a:t>
                </a:r>
                <a:r>
                  <a:rPr lang="pt-BR" b="1" i="1" dirty="0" smtClean="0"/>
                  <a:t>automática de atributos</a:t>
                </a:r>
                <a:r>
                  <a:rPr lang="pt-BR" dirty="0" smtClean="0"/>
                  <a:t>. </a:t>
                </a:r>
              </a:p>
              <a:p>
                <a:pPr lvl="1">
                  <a:buFont typeface="Wingdings" panose="05000000000000000000" pitchFamily="2" charset="2"/>
                  <a:buChar char="§"/>
                </a:pPr>
                <a:r>
                  <a:rPr lang="pt-BR" dirty="0" smtClean="0"/>
                  <a:t>No </a:t>
                </a:r>
                <a:r>
                  <a:rPr lang="pt-BR" dirty="0"/>
                  <a:t>entanto, </a:t>
                </a:r>
                <a:r>
                  <a:rPr lang="pt-BR" dirty="0" smtClean="0"/>
                  <a:t>pode se comportar erraticamente se </a:t>
                </a:r>
                <a:r>
                  <a:rPr lang="pt-BR" dirty="0"/>
                  <a:t>o </a:t>
                </a:r>
                <a:r>
                  <a:rPr lang="pt-BR" b="1" i="1" dirty="0"/>
                  <a:t>número de </a:t>
                </a:r>
                <a:r>
                  <a:rPr lang="pt-BR" b="1" i="1" dirty="0" smtClean="0"/>
                  <a:t>atributos, K, for </a:t>
                </a:r>
                <a:r>
                  <a:rPr lang="pt-BR" b="1" i="1" dirty="0"/>
                  <a:t>maior que o número de </a:t>
                </a:r>
                <a:r>
                  <a:rPr lang="pt-BR" b="1" i="1" dirty="0"/>
                  <a:t>exemplos de treinamento, </a:t>
                </a:r>
                <a:r>
                  <a:rPr lang="pt-BR" b="1" i="1" dirty="0" smtClean="0"/>
                  <a:t>N</a:t>
                </a:r>
                <a:r>
                  <a:rPr lang="pt-BR" dirty="0" smtClean="0"/>
                  <a:t>. </a:t>
                </a:r>
                <a:r>
                  <a:rPr lang="pt-BR" dirty="0" smtClean="0"/>
                  <a:t>Nesse caso, ele encontra no máximo </a:t>
                </a:r>
                <a:r>
                  <a:rPr lang="pt-BR" i="1" dirty="0" smtClean="0"/>
                  <a:t>N</a:t>
                </a:r>
                <a:r>
                  <a:rPr lang="pt-BR" dirty="0" smtClean="0"/>
                  <a:t> pesos diferentes de zero, mesmo que os </a:t>
                </a:r>
                <a:r>
                  <a:rPr lang="pt-BR" i="1" dirty="0" smtClean="0"/>
                  <a:t>K</a:t>
                </a:r>
                <a:r>
                  <a:rPr lang="pt-BR" dirty="0" smtClean="0"/>
                  <a:t> atributos sejam relevantes.</a:t>
                </a:r>
                <a:endParaRPr lang="pt-BR" dirty="0"/>
              </a:p>
              <a:p>
                <a:pPr lvl="1">
                  <a:buFont typeface="Wingdings" panose="05000000000000000000" pitchFamily="2" charset="2"/>
                  <a:buChar char="§"/>
                </a:pPr>
                <a:r>
                  <a:rPr lang="pt-BR" dirty="0" smtClean="0"/>
                  <a:t>Se houverem atributos fortemente correlacionados</a:t>
                </a:r>
                <a:r>
                  <a:rPr lang="pt-BR" dirty="0"/>
                  <a:t> </a:t>
                </a:r>
                <a:r>
                  <a:rPr lang="pt-BR" dirty="0" smtClean="0"/>
                  <a:t>entre si, ele seleciona um </a:t>
                </a:r>
                <a:r>
                  <a:rPr lang="pt-BR" dirty="0"/>
                  <a:t>deles aleatoriamente, o que não é bom para a interpretação </a:t>
                </a:r>
                <a:r>
                  <a:rPr lang="pt-BR" dirty="0" smtClean="0"/>
                  <a:t>do modelo.</a:t>
                </a:r>
              </a:p>
              <a:p>
                <a:pPr lvl="1">
                  <a:buFont typeface="Wingdings" panose="05000000000000000000" pitchFamily="2" charset="2"/>
                  <a:buChar char="§"/>
                </a:pPr>
                <a:r>
                  <a:rPr lang="pt-BR" dirty="0" smtClean="0"/>
                  <a:t>Nestes casos, deve-se </a:t>
                </a:r>
                <a:r>
                  <a:rPr lang="pt-BR" dirty="0"/>
                  <a:t>usar </a:t>
                </a:r>
                <a:r>
                  <a:rPr lang="pt-BR" dirty="0" smtClean="0"/>
                  <a:t>a regressão Elastic-Net.</a:t>
                </a:r>
                <a:endParaRPr lang="pt-BR" dirty="0"/>
              </a:p>
              <a:p>
                <a:r>
                  <a:rPr lang="pt-BR" b="1" dirty="0" smtClean="0"/>
                  <a:t>Elastic-Net</a:t>
                </a:r>
                <a:r>
                  <a:rPr lang="pt-BR" dirty="0" smtClean="0"/>
                  <a:t>: é mais versátil que as anteriores, </a:t>
                </a:r>
                <a:r>
                  <a:rPr lang="pt-BR" dirty="0"/>
                  <a:t>pois o parâmetro de </a:t>
                </a:r>
                <a:r>
                  <a:rPr lang="pt-BR" dirty="0" smtClean="0"/>
                  <a:t>elasticidade </a:t>
                </a:r>
                <a14:m>
                  <m:oMath xmlns:m="http://schemas.openxmlformats.org/officeDocument/2006/math">
                    <m:r>
                      <a:rPr lang="pt-BR" i="1">
                        <a:latin typeface="Cambria Math" panose="02040503050406030204" pitchFamily="18" charset="0"/>
                        <a:ea typeface="Cambria Math" panose="02040503050406030204" pitchFamily="18" charset="0"/>
                      </a:rPr>
                      <m:t>𝜅</m:t>
                    </m:r>
                    <m:r>
                      <a:rPr lang="pt-BR" i="1">
                        <a:latin typeface="Cambria Math" panose="02040503050406030204" pitchFamily="18" charset="0"/>
                        <a:ea typeface="Cambria Math" panose="02040503050406030204" pitchFamily="18" charset="0"/>
                      </a:rPr>
                      <m:t> </m:t>
                    </m:r>
                  </m:oMath>
                </a14:m>
                <a:r>
                  <a:rPr lang="pt-BR" dirty="0"/>
                  <a:t>é ajustável. </a:t>
                </a:r>
                <a:endParaRPr lang="pt-BR" dirty="0" smtClean="0"/>
              </a:p>
              <a:p>
                <a:pPr lvl="1">
                  <a:buFont typeface="Wingdings" panose="05000000000000000000" pitchFamily="2" charset="2"/>
                  <a:buChar char="§"/>
                </a:pPr>
                <a:r>
                  <a:rPr lang="pt-BR" dirty="0"/>
                  <a:t>Quando há vários </a:t>
                </a:r>
                <a:r>
                  <a:rPr lang="pt-BR" dirty="0" smtClean="0"/>
                  <a:t>atributos correlacionados </a:t>
                </a:r>
                <a:r>
                  <a:rPr lang="pt-BR" dirty="0"/>
                  <a:t>entre si, LASSO provavelmente escolherá um </a:t>
                </a:r>
                <a:r>
                  <a:rPr lang="pt-BR" dirty="0" smtClean="0"/>
                  <a:t>deles aleatoriamente</a:t>
                </a:r>
                <a:r>
                  <a:rPr lang="pt-BR" dirty="0"/>
                  <a:t>, enquanto </a:t>
                </a:r>
                <a:r>
                  <a:rPr lang="pt-BR" dirty="0" smtClean="0"/>
                  <a:t>o Elastic-Net </a:t>
                </a:r>
                <a:r>
                  <a:rPr lang="pt-BR" dirty="0"/>
                  <a:t>provavelmente </a:t>
                </a:r>
                <a:r>
                  <a:rPr lang="pt-BR" b="1" i="1" dirty="0"/>
                  <a:t>escolherá </a:t>
                </a:r>
                <a:r>
                  <a:rPr lang="pt-BR" b="1" i="1" dirty="0" smtClean="0"/>
                  <a:t>ambos</a:t>
                </a:r>
                <a:r>
                  <a:rPr lang="pt-BR" dirty="0" smtClean="0"/>
                  <a:t>, facilitando a </a:t>
                </a:r>
                <a:r>
                  <a:rPr lang="pt-BR" b="1" i="1" dirty="0" smtClean="0"/>
                  <a:t>interpretação do modelo</a:t>
                </a:r>
                <a:r>
                  <a:rPr lang="pt-BR" dirty="0" smtClean="0"/>
                  <a:t>.</a:t>
                </a:r>
              </a:p>
              <a:p>
                <a:pPr lvl="1">
                  <a:buFont typeface="Wingdings" panose="05000000000000000000" pitchFamily="2" charset="2"/>
                  <a:buChar char="§"/>
                </a:pPr>
                <a:r>
                  <a:rPr lang="pt-BR" dirty="0" smtClean="0"/>
                  <a:t>Uma </a:t>
                </a:r>
                <a:r>
                  <a:rPr lang="pt-BR" dirty="0"/>
                  <a:t>proporção de 50% </a:t>
                </a:r>
                <a:r>
                  <a:rPr lang="pt-BR" dirty="0" smtClean="0"/>
                  <a:t>entre as penalizações L1 </a:t>
                </a:r>
                <a:r>
                  <a:rPr lang="pt-BR" dirty="0"/>
                  <a:t>e </a:t>
                </a:r>
                <a:r>
                  <a:rPr lang="pt-BR" dirty="0" smtClean="0"/>
                  <a:t>L2 é uma boa escolha para esse parâmetro.</a:t>
                </a:r>
                <a:endParaRPr lang="pt-BR"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838199" y="1286933"/>
                <a:ext cx="11132128" cy="5571067"/>
              </a:xfrm>
              <a:blipFill rotWithShape="0">
                <a:blip r:embed="rId3"/>
                <a:stretch>
                  <a:fillRect l="-821" t="-2188" r="-712" b="-1422"/>
                </a:stretch>
              </a:blipFill>
            </p:spPr>
            <p:txBody>
              <a:bodyPr/>
              <a:lstStyle/>
              <a:p>
                <a:r>
                  <a:rPr lang="pt-BR">
                    <a:noFill/>
                  </a:rPr>
                  <a:t> </a:t>
                </a:r>
              </a:p>
            </p:txBody>
          </p:sp>
        </mc:Fallback>
      </mc:AlternateContent>
    </p:spTree>
    <p:extLst>
      <p:ext uri="{BB962C8B-B14F-4D97-AF65-F5344CB8AC3E}">
        <p14:creationId xmlns:p14="http://schemas.microsoft.com/office/powerpoint/2010/main" val="826854640"/>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Early-stop</a:t>
            </a:r>
            <a:endParaRPr lang="pt-BR" dirty="0"/>
          </a:p>
        </p:txBody>
      </p:sp>
      <p:sp>
        <p:nvSpPr>
          <p:cNvPr id="3" name="Content Placeholder 2"/>
          <p:cNvSpPr>
            <a:spLocks noGrp="1"/>
          </p:cNvSpPr>
          <p:nvPr>
            <p:ph idx="1"/>
          </p:nvPr>
        </p:nvSpPr>
        <p:spPr>
          <a:xfrm>
            <a:off x="838200" y="1864855"/>
            <a:ext cx="11189677" cy="4993145"/>
          </a:xfrm>
        </p:spPr>
        <p:txBody>
          <a:bodyPr vert="horz" lIns="91440" tIns="45720" rIns="91440" bIns="45720" rtlCol="0" anchor="t">
            <a:normAutofit fontScale="92500" lnSpcReduction="10000"/>
          </a:bodyPr>
          <a:lstStyle/>
          <a:p>
            <a:r>
              <a:rPr lang="pt-BR" dirty="0"/>
              <a:t>Uma maneira de se </a:t>
            </a:r>
            <a:r>
              <a:rPr lang="pt-BR" b="1" i="1" dirty="0"/>
              <a:t>regularizar</a:t>
            </a:r>
            <a:r>
              <a:rPr lang="pt-BR" dirty="0"/>
              <a:t> algoritmos de </a:t>
            </a:r>
            <a:r>
              <a:rPr lang="pt-BR" b="1" i="1" dirty="0"/>
              <a:t>aprendizado iterativo</a:t>
            </a:r>
            <a:r>
              <a:rPr lang="pt-BR" dirty="0"/>
              <a:t>, como o </a:t>
            </a:r>
            <a:r>
              <a:rPr lang="pt-BR" b="1" i="1" dirty="0"/>
              <a:t>gradiente descendente</a:t>
            </a:r>
            <a:r>
              <a:rPr lang="pt-BR" dirty="0"/>
              <a:t>, é interromper seu treinamento assim que o </a:t>
            </a:r>
            <a:r>
              <a:rPr lang="pt-BR" b="1" i="1" dirty="0"/>
              <a:t>erro de validação </a:t>
            </a:r>
            <a:r>
              <a:rPr lang="pt-BR" dirty="0"/>
              <a:t>começar a crescer de forma sistemática.</a:t>
            </a:r>
          </a:p>
          <a:p>
            <a:r>
              <a:rPr lang="pt-BR" dirty="0"/>
              <a:t>Essa abordagem é chamada de </a:t>
            </a:r>
            <a:r>
              <a:rPr lang="pt-BR" b="1" i="1" dirty="0" smtClean="0"/>
              <a:t>early-stop </a:t>
            </a:r>
            <a:r>
              <a:rPr lang="pt-BR" dirty="0"/>
              <a:t>ou </a:t>
            </a:r>
            <a:r>
              <a:rPr lang="pt-BR" b="1" i="1" dirty="0"/>
              <a:t>parada antecipada</a:t>
            </a:r>
            <a:r>
              <a:rPr lang="pt-BR" dirty="0"/>
              <a:t>.</a:t>
            </a:r>
          </a:p>
          <a:p>
            <a:r>
              <a:rPr lang="pt-BR" dirty="0">
                <a:cs typeface="Calibri"/>
              </a:rPr>
              <a:t>Pode ser vista como uma </a:t>
            </a:r>
            <a:r>
              <a:rPr lang="pt-BR" b="1" i="1" dirty="0">
                <a:cs typeface="Calibri"/>
              </a:rPr>
              <a:t>regularização </a:t>
            </a:r>
            <a:r>
              <a:rPr lang="pt-BR" b="1" i="1" dirty="0" smtClean="0">
                <a:cs typeface="Calibri"/>
              </a:rPr>
              <a:t>temporal</a:t>
            </a:r>
            <a:r>
              <a:rPr lang="pt-BR" dirty="0" smtClean="0">
                <a:cs typeface="Calibri"/>
              </a:rPr>
              <a:t>.</a:t>
            </a:r>
            <a:endParaRPr lang="pt-BR" dirty="0"/>
          </a:p>
          <a:p>
            <a:r>
              <a:rPr lang="pt-BR" dirty="0"/>
              <a:t>Assim como as outras abordagens, ela tem o objetivo de evitar o </a:t>
            </a:r>
            <a:r>
              <a:rPr lang="pt-BR" b="1" i="1" dirty="0"/>
              <a:t>sobreajuste</a:t>
            </a:r>
            <a:r>
              <a:rPr lang="pt-BR" dirty="0"/>
              <a:t> de um modelo.</a:t>
            </a:r>
            <a:endParaRPr lang="pt-BR" dirty="0">
              <a:cs typeface="Calibri"/>
            </a:endParaRPr>
          </a:p>
          <a:p>
            <a:r>
              <a:rPr lang="pt-BR" dirty="0">
                <a:ea typeface="+mn-lt"/>
                <a:cs typeface="+mn-lt"/>
              </a:rPr>
              <a:t>Intuitivamente, o algoritmo do </a:t>
            </a:r>
            <a:r>
              <a:rPr lang="pt-BR" b="1" i="1" dirty="0">
                <a:ea typeface="+mn-lt"/>
                <a:cs typeface="+mn-lt"/>
              </a:rPr>
              <a:t>gradiente descendente</a:t>
            </a:r>
            <a:r>
              <a:rPr lang="pt-BR" dirty="0">
                <a:ea typeface="+mn-lt"/>
                <a:cs typeface="+mn-lt"/>
              </a:rPr>
              <a:t> tenderá a aprender modelos cada vez mais complexos à medida que o número de épocas aumenta. </a:t>
            </a:r>
            <a:endParaRPr lang="pt-BR" dirty="0" smtClean="0">
              <a:ea typeface="+mn-lt"/>
              <a:cs typeface="+mn-lt"/>
            </a:endParaRPr>
          </a:p>
          <a:p>
            <a:r>
              <a:rPr lang="pt-BR" dirty="0" smtClean="0">
                <a:ea typeface="+mn-lt"/>
                <a:cs typeface="+mn-lt"/>
              </a:rPr>
              <a:t>Ao se regularizar </a:t>
            </a:r>
            <a:r>
              <a:rPr lang="pt-BR" dirty="0">
                <a:ea typeface="+mn-lt"/>
                <a:cs typeface="+mn-lt"/>
              </a:rPr>
              <a:t>no </a:t>
            </a:r>
            <a:r>
              <a:rPr lang="pt-BR" b="1" i="1" dirty="0">
                <a:ea typeface="+mn-lt"/>
                <a:cs typeface="+mn-lt"/>
              </a:rPr>
              <a:t>tempo</a:t>
            </a:r>
            <a:r>
              <a:rPr lang="pt-BR" dirty="0">
                <a:ea typeface="+mn-lt"/>
                <a:cs typeface="+mn-lt"/>
              </a:rPr>
              <a:t>, a complexidade do modelo pode ser controlada, melhorando sua </a:t>
            </a:r>
            <a:r>
              <a:rPr lang="pt-BR" b="1" i="1" dirty="0">
                <a:ea typeface="+mn-lt"/>
                <a:cs typeface="+mn-lt"/>
              </a:rPr>
              <a:t>generalização</a:t>
            </a:r>
            <a:r>
              <a:rPr lang="pt-BR" dirty="0" smtClean="0">
                <a:ea typeface="+mn-lt"/>
                <a:cs typeface="+mn-lt"/>
              </a:rPr>
              <a:t>.</a:t>
            </a:r>
          </a:p>
          <a:p>
            <a:r>
              <a:rPr lang="pt-BR" dirty="0">
                <a:ea typeface="+mn-lt"/>
                <a:cs typeface="+mn-lt"/>
              </a:rPr>
              <a:t>Mas como saber quando interromper o treinamento? Ou seja, qual é o critério de parada</a:t>
            </a:r>
            <a:r>
              <a:rPr lang="pt-BR" dirty="0" smtClean="0">
                <a:ea typeface="+mn-lt"/>
                <a:cs typeface="+mn-lt"/>
              </a:rPr>
              <a:t>?</a:t>
            </a:r>
            <a:endParaRPr lang="pt-BR" dirty="0">
              <a:ea typeface="+mn-lt"/>
              <a:cs typeface="+mn-lt"/>
            </a:endParaRPr>
          </a:p>
        </p:txBody>
      </p:sp>
      <p:pic>
        <p:nvPicPr>
          <p:cNvPr id="1028" name="Picture 4" descr="Early Stopping in Practice: an example with Keras and TensorFlow 2.0 | by  B. Chen | Towards Data Scienc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752114" y="80197"/>
            <a:ext cx="2824425" cy="17928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3385247"/>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4227E34-0D58-4F7C-A44C-874904CC31AB}"/>
              </a:ext>
            </a:extLst>
          </p:cNvPr>
          <p:cNvSpPr>
            <a:spLocks noGrp="1"/>
          </p:cNvSpPr>
          <p:nvPr>
            <p:ph type="title"/>
          </p:nvPr>
        </p:nvSpPr>
        <p:spPr/>
        <p:txBody>
          <a:bodyPr/>
          <a:lstStyle/>
          <a:p>
            <a:r>
              <a:rPr lang="pt-BR" dirty="0" smtClean="0">
                <a:ea typeface="+mj-lt"/>
                <a:cs typeface="+mj-lt"/>
              </a:rPr>
              <a:t>Early-stop</a:t>
            </a:r>
            <a:endParaRPr lang="en-US" dirty="0" err="1">
              <a:ea typeface="+mj-lt"/>
              <a:cs typeface="+mj-lt"/>
            </a:endParaRPr>
          </a:p>
        </p:txBody>
      </p:sp>
      <p:sp>
        <p:nvSpPr>
          <p:cNvPr id="3" name="Content Placeholder 2">
            <a:extLst>
              <a:ext uri="{FF2B5EF4-FFF2-40B4-BE49-F238E27FC236}">
                <a16:creationId xmlns="" xmlns:a16="http://schemas.microsoft.com/office/drawing/2014/main" id="{96005A71-5862-4C74-B1AF-2AAB990B557F}"/>
              </a:ext>
            </a:extLst>
          </p:cNvPr>
          <p:cNvSpPr>
            <a:spLocks noGrp="1"/>
          </p:cNvSpPr>
          <p:nvPr>
            <p:ph idx="1"/>
          </p:nvPr>
        </p:nvSpPr>
        <p:spPr>
          <a:xfrm>
            <a:off x="838200" y="1825624"/>
            <a:ext cx="10964334" cy="5032376"/>
          </a:xfrm>
        </p:spPr>
        <p:txBody>
          <a:bodyPr vert="horz" lIns="91440" tIns="45720" rIns="91440" bIns="45720" rtlCol="0" anchor="t">
            <a:normAutofit lnSpcReduction="10000"/>
          </a:bodyPr>
          <a:lstStyle/>
          <a:p>
            <a:r>
              <a:rPr lang="pt-BR" dirty="0" smtClean="0">
                <a:ea typeface="+mn-lt"/>
                <a:cs typeface="+mn-lt"/>
              </a:rPr>
              <a:t>Existem basicamente duas </a:t>
            </a:r>
            <a:r>
              <a:rPr lang="pt-BR" dirty="0">
                <a:ea typeface="+mn-lt"/>
                <a:cs typeface="+mn-lt"/>
              </a:rPr>
              <a:t>estratégias para se definir o critério de </a:t>
            </a:r>
            <a:r>
              <a:rPr lang="pt-BR" dirty="0" smtClean="0">
                <a:ea typeface="+mn-lt"/>
                <a:cs typeface="+mn-lt"/>
              </a:rPr>
              <a:t>parada:</a:t>
            </a:r>
            <a:endParaRPr lang="en-US" dirty="0">
              <a:ea typeface="+mn-lt"/>
              <a:cs typeface="+mn-lt"/>
            </a:endParaRPr>
          </a:p>
          <a:p>
            <a:pPr lvl="1">
              <a:buFont typeface="Wingdings" panose="05000000000000000000" pitchFamily="2" charset="2"/>
              <a:buChar char="§"/>
            </a:pPr>
            <a:r>
              <a:rPr lang="pt-BR" sz="2800" dirty="0">
                <a:ea typeface="+mn-lt"/>
                <a:cs typeface="+mn-lt"/>
              </a:rPr>
              <a:t>Interromper o treinamento quando o valor do erro de validação </a:t>
            </a:r>
            <a:r>
              <a:rPr lang="pt-BR" sz="2800" dirty="0" smtClean="0">
                <a:ea typeface="+mn-lt"/>
                <a:cs typeface="+mn-lt"/>
              </a:rPr>
              <a:t>aumentar </a:t>
            </a:r>
            <a:r>
              <a:rPr lang="pt-BR" sz="2800" dirty="0">
                <a:ea typeface="+mn-lt"/>
                <a:cs typeface="+mn-lt"/>
              </a:rPr>
              <a:t>por </a:t>
            </a:r>
            <a:r>
              <a:rPr lang="pt-BR" sz="2800" b="1" i="1" dirty="0">
                <a:ea typeface="+mn-lt"/>
                <a:cs typeface="+mn-lt"/>
              </a:rPr>
              <a:t>P</a:t>
            </a:r>
            <a:r>
              <a:rPr lang="pt-BR" sz="2800" dirty="0">
                <a:ea typeface="+mn-lt"/>
                <a:cs typeface="+mn-lt"/>
              </a:rPr>
              <a:t> </a:t>
            </a:r>
            <a:r>
              <a:rPr lang="pt-BR" sz="2800" dirty="0" smtClean="0">
                <a:ea typeface="+mn-lt"/>
                <a:cs typeface="+mn-lt"/>
              </a:rPr>
              <a:t>épocas/iterações </a:t>
            </a:r>
            <a:r>
              <a:rPr lang="pt-BR" sz="2800" dirty="0">
                <a:ea typeface="+mn-lt"/>
                <a:cs typeface="+mn-lt"/>
              </a:rPr>
              <a:t>sucessivas, sendo o parâmetro </a:t>
            </a:r>
            <a:r>
              <a:rPr lang="pt-BR" sz="2800" b="1" i="1" dirty="0">
                <a:ea typeface="+mn-lt"/>
                <a:cs typeface="+mn-lt"/>
              </a:rPr>
              <a:t>P</a:t>
            </a:r>
            <a:r>
              <a:rPr lang="pt-BR" sz="2800" dirty="0">
                <a:ea typeface="+mn-lt"/>
                <a:cs typeface="+mn-lt"/>
              </a:rPr>
              <a:t> chamado de </a:t>
            </a:r>
            <a:r>
              <a:rPr lang="pt-BR" sz="2800" b="1" i="1" dirty="0">
                <a:ea typeface="+mn-lt"/>
                <a:cs typeface="+mn-lt"/>
              </a:rPr>
              <a:t>paciência</a:t>
            </a:r>
            <a:r>
              <a:rPr lang="pt-BR" sz="2800" dirty="0">
                <a:ea typeface="+mn-lt"/>
                <a:cs typeface="+mn-lt"/>
              </a:rPr>
              <a:t>.</a:t>
            </a:r>
          </a:p>
          <a:p>
            <a:pPr lvl="2">
              <a:buFont typeface="Courier New" panose="02070309020205020404" pitchFamily="49" charset="0"/>
              <a:buChar char="o"/>
            </a:pPr>
            <a:r>
              <a:rPr lang="pt-BR" sz="2400" b="1" dirty="0">
                <a:ea typeface="+mn-lt"/>
                <a:cs typeface="+mn-lt"/>
              </a:rPr>
              <a:t>Problema</a:t>
            </a:r>
            <a:r>
              <a:rPr lang="pt-BR" sz="2400" dirty="0">
                <a:ea typeface="+mn-lt"/>
                <a:cs typeface="+mn-lt"/>
              </a:rPr>
              <a:t>: nem sempre o erro de validação apresenta um comportamento bem definido. Como </a:t>
            </a:r>
            <a:r>
              <a:rPr lang="pt-BR" sz="2400" dirty="0" smtClean="0">
                <a:ea typeface="+mn-lt"/>
                <a:cs typeface="+mn-lt"/>
              </a:rPr>
              <a:t>o erro </a:t>
            </a:r>
            <a:r>
              <a:rPr lang="pt-BR" sz="2400" dirty="0">
                <a:ea typeface="+mn-lt"/>
                <a:cs typeface="+mn-lt"/>
              </a:rPr>
              <a:t>de validação pode oscilar </a:t>
            </a:r>
            <a:r>
              <a:rPr lang="pt-BR" sz="2400" dirty="0" smtClean="0">
                <a:ea typeface="+mn-lt"/>
                <a:cs typeface="+mn-lt"/>
              </a:rPr>
              <a:t>bastante (e.g., SGD) </a:t>
            </a:r>
            <a:r>
              <a:rPr lang="pt-BR" sz="2400" dirty="0">
                <a:ea typeface="+mn-lt"/>
                <a:cs typeface="+mn-lt"/>
              </a:rPr>
              <a:t>e apresentar um comportamento pouco previsível, nem sempre é </a:t>
            </a:r>
            <a:r>
              <a:rPr lang="pt-BR" sz="2400" dirty="0" smtClean="0">
                <a:ea typeface="+mn-lt"/>
                <a:cs typeface="+mn-lt"/>
              </a:rPr>
              <a:t>fácil se desenvolver </a:t>
            </a:r>
            <a:r>
              <a:rPr lang="pt-BR" sz="2400" dirty="0">
                <a:ea typeface="+mn-lt"/>
                <a:cs typeface="+mn-lt"/>
              </a:rPr>
              <a:t>detectores automáticos de mínimos e encerrar o </a:t>
            </a:r>
            <a:r>
              <a:rPr lang="pt-BR" sz="2400" dirty="0" smtClean="0">
                <a:ea typeface="+mn-lt"/>
                <a:cs typeface="+mn-lt"/>
              </a:rPr>
              <a:t>treinamento.</a:t>
            </a:r>
            <a:endParaRPr lang="pt-BR" sz="2400" dirty="0">
              <a:ea typeface="+mn-lt"/>
              <a:cs typeface="+mn-lt"/>
            </a:endParaRPr>
          </a:p>
          <a:p>
            <a:pPr lvl="1">
              <a:buFont typeface="Wingdings" panose="05000000000000000000" pitchFamily="2" charset="2"/>
              <a:buChar char="§"/>
            </a:pPr>
            <a:r>
              <a:rPr lang="pt-BR" sz="2800" dirty="0">
                <a:ea typeface="+mn-lt"/>
                <a:cs typeface="+mn-lt"/>
              </a:rPr>
              <a:t>Outra estratégia é </a:t>
            </a:r>
            <a:r>
              <a:rPr lang="pt-BR" sz="2800" dirty="0" smtClean="0">
                <a:ea typeface="+mn-lt"/>
                <a:cs typeface="+mn-lt"/>
              </a:rPr>
              <a:t>permitir </a:t>
            </a:r>
            <a:r>
              <a:rPr lang="pt-BR" sz="2800" dirty="0">
                <a:ea typeface="+mn-lt"/>
                <a:cs typeface="+mn-lt"/>
              </a:rPr>
              <a:t>que o treinamento prossiga por um determinado número de épocas, mas sempre armazenando os pesos associados ao </a:t>
            </a:r>
            <a:r>
              <a:rPr lang="pt-BR" sz="2800" b="1" i="1" dirty="0">
                <a:ea typeface="+mn-lt"/>
                <a:cs typeface="+mn-lt"/>
              </a:rPr>
              <a:t>menor erro de validação</a:t>
            </a:r>
            <a:r>
              <a:rPr lang="pt-BR" sz="2800" dirty="0" smtClean="0">
                <a:ea typeface="+mn-lt"/>
                <a:cs typeface="+mn-lt"/>
              </a:rPr>
              <a:t>. Ao final do treinamento, os pesos associados ao menor erro de validação são considerados para a construção do modelo.</a:t>
            </a:r>
          </a:p>
        </p:txBody>
      </p:sp>
    </p:spTree>
    <p:extLst>
      <p:ext uri="{BB962C8B-B14F-4D97-AF65-F5344CB8AC3E}">
        <p14:creationId xmlns:p14="http://schemas.microsoft.com/office/powerpoint/2010/main" val="2414479644"/>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227053"/>
            <a:ext cx="10515600" cy="898361"/>
          </a:xfrm>
        </p:spPr>
        <p:txBody>
          <a:bodyPr>
            <a:normAutofit/>
          </a:bodyPr>
          <a:lstStyle/>
          <a:p>
            <a:r>
              <a:rPr lang="pt-BR" dirty="0" smtClean="0"/>
              <a:t>Exemplo: Early-stop</a:t>
            </a:r>
            <a:endParaRPr lang="pt-BR" dirty="0"/>
          </a:p>
        </p:txBody>
      </p:sp>
      <mc:AlternateContent xmlns:mc="http://schemas.openxmlformats.org/markup-compatibility/2006" xmlns:a14="http://schemas.microsoft.com/office/drawing/2010/main">
        <mc:Choice Requires="a14">
          <p:sp>
            <p:nvSpPr>
              <p:cNvPr id="6" name="Content Placeholder 2"/>
              <p:cNvSpPr>
                <a:spLocks noGrp="1"/>
              </p:cNvSpPr>
              <p:nvPr>
                <p:ph idx="1"/>
              </p:nvPr>
            </p:nvSpPr>
            <p:spPr>
              <a:xfrm>
                <a:off x="838198" y="1343392"/>
                <a:ext cx="7855636" cy="5514608"/>
              </a:xfrm>
            </p:spPr>
            <p:txBody>
              <a:bodyPr>
                <a:normAutofit fontScale="77500" lnSpcReduction="20000"/>
              </a:bodyPr>
              <a:lstStyle/>
              <a:p>
                <a:r>
                  <a:rPr lang="pt-BR" dirty="0" smtClean="0"/>
                  <a:t>A figura mostra a curva de aprendizado de </a:t>
                </a:r>
                <a:r>
                  <a:rPr lang="pt-BR" dirty="0"/>
                  <a:t>modelo de regressão polinomial </a:t>
                </a:r>
                <a:r>
                  <a:rPr lang="pt-BR" dirty="0" smtClean="0"/>
                  <a:t>com grau igual a 90 treinado usando-se o </a:t>
                </a:r>
                <a:r>
                  <a:rPr lang="pt-BR" dirty="0"/>
                  <a:t>gradiente descendente </a:t>
                </a:r>
                <a:r>
                  <a:rPr lang="pt-BR" dirty="0" smtClean="0"/>
                  <a:t>estocástico com apenas 100 amostras.</a:t>
                </a:r>
              </a:p>
              <a:p>
                <a:r>
                  <a:rPr lang="pt-BR" dirty="0" smtClean="0"/>
                  <a:t>A função observável é dada por</a:t>
                </a:r>
              </a:p>
              <a:p>
                <a:pPr marL="0" indent="0">
                  <a:buNone/>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𝑦</m:t>
                          </m:r>
                        </m:e>
                        <m:sub>
                          <m:r>
                            <m:rPr>
                              <m:sty m:val="p"/>
                            </m:rPr>
                            <a:rPr lang="pt-BR">
                              <a:latin typeface="Cambria Math" panose="02040503050406030204" pitchFamily="18" charset="0"/>
                            </a:rPr>
                            <m:t>noisy</m:t>
                          </m:r>
                        </m:sub>
                      </m:sSub>
                      <m:r>
                        <a:rPr lang="pt-BR" i="1">
                          <a:latin typeface="Cambria Math" panose="02040503050406030204" pitchFamily="18" charset="0"/>
                        </a:rPr>
                        <m:t>=2+</m:t>
                      </m:r>
                      <m:r>
                        <a:rPr lang="pt-BR" i="1">
                          <a:latin typeface="Cambria Math" panose="02040503050406030204" pitchFamily="18" charset="0"/>
                        </a:rPr>
                        <m:t>𝑥</m:t>
                      </m:r>
                      <m:r>
                        <a:rPr lang="pt-BR" i="1">
                          <a:latin typeface="Cambria Math" panose="02040503050406030204" pitchFamily="18" charset="0"/>
                        </a:rPr>
                        <m:t>+0.5</m:t>
                      </m:r>
                      <m:sSup>
                        <m:sSupPr>
                          <m:ctrlPr>
                            <a:rPr lang="pt-BR" i="1">
                              <a:latin typeface="Cambria Math" panose="02040503050406030204" pitchFamily="18" charset="0"/>
                            </a:rPr>
                          </m:ctrlPr>
                        </m:sSupPr>
                        <m:e>
                          <m:r>
                            <a:rPr lang="pt-BR" i="1">
                              <a:latin typeface="Cambria Math" panose="02040503050406030204" pitchFamily="18" charset="0"/>
                            </a:rPr>
                            <m:t>𝑥</m:t>
                          </m:r>
                        </m:e>
                        <m:sup>
                          <m:r>
                            <a:rPr lang="pt-BR" i="1">
                              <a:latin typeface="Cambria Math" panose="02040503050406030204" pitchFamily="18" charset="0"/>
                            </a:rPr>
                            <m:t>2</m:t>
                          </m:r>
                        </m:sup>
                      </m:sSup>
                      <m:r>
                        <a:rPr lang="pt-BR" i="1">
                          <a:latin typeface="Cambria Math" panose="02040503050406030204" pitchFamily="18" charset="0"/>
                        </a:rPr>
                        <m:t>+</m:t>
                      </m:r>
                      <m:r>
                        <a:rPr lang="pt-BR" i="1">
                          <a:latin typeface="Cambria Math" panose="02040503050406030204" pitchFamily="18" charset="0"/>
                        </a:rPr>
                        <m:t>𝑤</m:t>
                      </m:r>
                      <m:r>
                        <a:rPr lang="pt-BR" i="1">
                          <a:latin typeface="Cambria Math" panose="02040503050406030204" pitchFamily="18" charset="0"/>
                        </a:rPr>
                        <m:t>, </m:t>
                      </m:r>
                    </m:oMath>
                  </m:oMathPara>
                </a14:m>
                <a:endParaRPr lang="pt-BR" i="1" dirty="0" smtClean="0">
                  <a:latin typeface="Cambria Math" panose="02040503050406030204" pitchFamily="18" charset="0"/>
                </a:endParaRPr>
              </a:p>
              <a:p>
                <a:pPr marL="0" indent="0">
                  <a:buNone/>
                </a:pPr>
                <a:r>
                  <a:rPr lang="pt-BR" dirty="0" smtClean="0"/>
                  <a:t>onde </a:t>
                </a:r>
                <a14:m>
                  <m:oMath xmlns:m="http://schemas.openxmlformats.org/officeDocument/2006/math">
                    <m:r>
                      <a:rPr lang="pt-BR" i="1">
                        <a:latin typeface="Cambria Math" panose="02040503050406030204" pitchFamily="18" charset="0"/>
                      </a:rPr>
                      <m:t>𝑥</m:t>
                    </m:r>
                    <m:r>
                      <a:rPr lang="pt-BR" i="1">
                        <a:latin typeface="Cambria Math" panose="02040503050406030204" pitchFamily="18" charset="0"/>
                      </a:rPr>
                      <m:t> ~ </m:t>
                    </m:r>
                    <m:r>
                      <a:rPr lang="pt-BR" i="1">
                        <a:latin typeface="Cambria Math" panose="02040503050406030204" pitchFamily="18" charset="0"/>
                      </a:rPr>
                      <m:t>𝑈</m:t>
                    </m:r>
                    <m:d>
                      <m:dPr>
                        <m:ctrlPr>
                          <a:rPr lang="pt-BR" i="1">
                            <a:latin typeface="Cambria Math" panose="02040503050406030204" pitchFamily="18" charset="0"/>
                          </a:rPr>
                        </m:ctrlPr>
                      </m:dPr>
                      <m:e>
                        <m:r>
                          <a:rPr lang="pt-BR" i="1">
                            <a:latin typeface="Cambria Math" panose="02040503050406030204" pitchFamily="18" charset="0"/>
                          </a:rPr>
                          <m:t>−3,3</m:t>
                        </m:r>
                      </m:e>
                    </m:d>
                  </m:oMath>
                </a14:m>
                <a:r>
                  <a:rPr lang="pt-BR" dirty="0" smtClean="0"/>
                  <a:t> e </a:t>
                </a:r>
                <a14:m>
                  <m:oMath xmlns:m="http://schemas.openxmlformats.org/officeDocument/2006/math">
                    <m:r>
                      <a:rPr lang="pt-BR" i="1">
                        <a:latin typeface="Cambria Math" panose="02040503050406030204" pitchFamily="18" charset="0"/>
                      </a:rPr>
                      <m:t>𝑤</m:t>
                    </m:r>
                    <m:r>
                      <a:rPr lang="pt-BR" i="1">
                        <a:latin typeface="Cambria Math" panose="02040503050406030204" pitchFamily="18" charset="0"/>
                      </a:rPr>
                      <m:t> ~ </m:t>
                    </m:r>
                    <m:r>
                      <a:rPr lang="pt-BR" i="1">
                        <a:latin typeface="Cambria Math" panose="02040503050406030204" pitchFamily="18" charset="0"/>
                        <a:ea typeface="Cambria Math" panose="02040503050406030204" pitchFamily="18" charset="0"/>
                      </a:rPr>
                      <m:t>𝑁</m:t>
                    </m:r>
                    <m:d>
                      <m:dPr>
                        <m:ctrlPr>
                          <a:rPr lang="pt-BR" i="1">
                            <a:latin typeface="Cambria Math" panose="02040503050406030204" pitchFamily="18" charset="0"/>
                            <a:ea typeface="Cambria Math" panose="02040503050406030204" pitchFamily="18" charset="0"/>
                          </a:rPr>
                        </m:ctrlPr>
                      </m:dPr>
                      <m:e>
                        <m:r>
                          <a:rPr lang="pt-BR" i="1">
                            <a:latin typeface="Cambria Math" panose="02040503050406030204" pitchFamily="18" charset="0"/>
                            <a:ea typeface="Cambria Math" panose="02040503050406030204" pitchFamily="18" charset="0"/>
                          </a:rPr>
                          <m:t>0,1</m:t>
                        </m:r>
                      </m:e>
                    </m:d>
                  </m:oMath>
                </a14:m>
                <a:r>
                  <a:rPr lang="pt-BR" dirty="0" smtClean="0"/>
                  <a:t>.</a:t>
                </a:r>
              </a:p>
              <a:p>
                <a:r>
                  <a:rPr lang="pt-BR" dirty="0" smtClean="0"/>
                  <a:t>A ordem do modelo é muito maior (muito flexível) do que a ordem da função verdadeira, além de ser próxima do número de amostras de treinamento (alta probabilidade de sobreajuste).</a:t>
                </a:r>
                <a:endParaRPr lang="pt-BR" dirty="0"/>
              </a:p>
              <a:p>
                <a:r>
                  <a:rPr lang="pt-BR" dirty="0"/>
                  <a:t>À medida que as épocas passam, o algoritmo aprende e seu erro </a:t>
                </a:r>
                <a:r>
                  <a:rPr lang="pt-BR" dirty="0" smtClean="0"/>
                  <a:t>de </a:t>
                </a:r>
                <a:r>
                  <a:rPr lang="pt-BR" dirty="0"/>
                  <a:t>treinamento diminui, juntamente com o erro </a:t>
                </a:r>
                <a:r>
                  <a:rPr lang="pt-BR" dirty="0" smtClean="0"/>
                  <a:t>de </a:t>
                </a:r>
                <a:r>
                  <a:rPr lang="pt-BR" dirty="0"/>
                  <a:t>validação. </a:t>
                </a:r>
              </a:p>
              <a:p>
                <a:r>
                  <a:rPr lang="pt-BR" dirty="0"/>
                  <a:t>No entanto, após algumas épocas, o erro de validação para de diminuir e começa a </a:t>
                </a:r>
                <a:r>
                  <a:rPr lang="pt-BR" dirty="0" smtClean="0"/>
                  <a:t>crescer.</a:t>
                </a:r>
              </a:p>
              <a:p>
                <a:r>
                  <a:rPr lang="pt-BR" dirty="0" smtClean="0"/>
                  <a:t>Isso </a:t>
                </a:r>
                <a:r>
                  <a:rPr lang="pt-BR" dirty="0"/>
                  <a:t>indica que o modelo começou a </a:t>
                </a:r>
                <a:r>
                  <a:rPr lang="pt-BR" b="1" i="1" dirty="0"/>
                  <a:t>sobreajustar</a:t>
                </a:r>
                <a:r>
                  <a:rPr lang="pt-BR" dirty="0"/>
                  <a:t> </a:t>
                </a:r>
                <a:r>
                  <a:rPr lang="pt-BR" dirty="0" smtClean="0"/>
                  <a:t>aos </a:t>
                </a:r>
                <a:r>
                  <a:rPr lang="pt-BR" dirty="0"/>
                  <a:t>dados de treinamento. </a:t>
                </a:r>
              </a:p>
              <a:p>
                <a:r>
                  <a:rPr lang="pt-BR" dirty="0"/>
                  <a:t>Com a parada antecipada, </a:t>
                </a:r>
                <a:r>
                  <a:rPr lang="pt-BR" dirty="0" smtClean="0"/>
                  <a:t>usa-se os pesos que resultaram no menor erro de validação, </a:t>
                </a:r>
                <a:r>
                  <a:rPr lang="pt-BR" dirty="0"/>
                  <a:t>garantindo </a:t>
                </a:r>
                <a:r>
                  <a:rPr lang="pt-BR" dirty="0" smtClean="0"/>
                  <a:t>que o modelo </a:t>
                </a:r>
                <a:r>
                  <a:rPr lang="pt-BR" dirty="0"/>
                  <a:t>que tenha uma boa </a:t>
                </a:r>
                <a:r>
                  <a:rPr lang="pt-BR" b="1" i="1" dirty="0"/>
                  <a:t>generalização</a:t>
                </a:r>
                <a:r>
                  <a:rPr lang="pt-BR" dirty="0" smtClean="0"/>
                  <a:t>.</a:t>
                </a:r>
                <a:endParaRPr lang="pt-BR" dirty="0"/>
              </a:p>
            </p:txBody>
          </p:sp>
        </mc:Choice>
        <mc:Fallback xmlns="">
          <p:sp>
            <p:nvSpPr>
              <p:cNvPr id="6" name="Content Placeholder 2"/>
              <p:cNvSpPr>
                <a:spLocks noGrp="1" noRot="1" noChangeAspect="1" noMove="1" noResize="1" noEditPoints="1" noAdjustHandles="1" noChangeArrowheads="1" noChangeShapeType="1" noTextEdit="1"/>
              </p:cNvSpPr>
              <p:nvPr>
                <p:ph idx="1"/>
              </p:nvPr>
            </p:nvSpPr>
            <p:spPr>
              <a:xfrm>
                <a:off x="838198" y="1343392"/>
                <a:ext cx="7855636" cy="5514608"/>
              </a:xfrm>
              <a:blipFill rotWithShape="0">
                <a:blip r:embed="rId3"/>
                <a:stretch>
                  <a:fillRect l="-931" t="-2210" r="-78"/>
                </a:stretch>
              </a:blipFill>
            </p:spPr>
            <p:txBody>
              <a:bodyPr/>
              <a:lstStyle/>
              <a:p>
                <a:r>
                  <a:rPr lang="pt-BR">
                    <a:noFill/>
                  </a:rPr>
                  <a:t> </a:t>
                </a:r>
              </a:p>
            </p:txBody>
          </p:sp>
        </mc:Fallback>
      </mc:AlternateContent>
      <p:sp>
        <p:nvSpPr>
          <p:cNvPr id="3" name="Rectangle 2"/>
          <p:cNvSpPr/>
          <p:nvPr/>
        </p:nvSpPr>
        <p:spPr>
          <a:xfrm>
            <a:off x="8995130" y="6449336"/>
            <a:ext cx="2607060" cy="307777"/>
          </a:xfrm>
          <a:prstGeom prst="rect">
            <a:avLst/>
          </a:prstGeom>
        </p:spPr>
        <p:txBody>
          <a:bodyPr wrap="none">
            <a:spAutoFit/>
          </a:bodyPr>
          <a:lstStyle/>
          <a:p>
            <a:r>
              <a:rPr lang="pt-BR" sz="1400" dirty="0">
                <a:solidFill>
                  <a:srgbClr val="00B0F0"/>
                </a:solidFill>
              </a:rPr>
              <a:t>Exemplo: </a:t>
            </a:r>
            <a:r>
              <a:rPr lang="pt-BR" sz="1400" dirty="0" smtClean="0">
                <a:solidFill>
                  <a:srgbClr val="00B0F0"/>
                </a:solidFill>
              </a:rPr>
              <a:t>early_stoppingv3.ipynb</a:t>
            </a:r>
            <a:endParaRPr lang="pt-BR" sz="1400" dirty="0">
              <a:solidFill>
                <a:srgbClr val="00B0F0"/>
              </a:solidFill>
            </a:endParaRPr>
          </a:p>
        </p:txBody>
      </p:sp>
      <p:pic>
        <p:nvPicPr>
          <p:cNvPr id="4" name="Picture 3"/>
          <p:cNvPicPr>
            <a:picLocks noChangeAspect="1"/>
          </p:cNvPicPr>
          <p:nvPr/>
        </p:nvPicPr>
        <p:blipFill rotWithShape="1">
          <a:blip r:embed="rId4" cstate="print">
            <a:extLst>
              <a:ext uri="{28A0092B-C50C-407E-A947-70E740481C1C}">
                <a14:useLocalDpi xmlns:a14="http://schemas.microsoft.com/office/drawing/2010/main" val="0"/>
              </a:ext>
            </a:extLst>
          </a:blip>
          <a:srcRect l="1814" t="10842" r="9071"/>
          <a:stretch/>
        </p:blipFill>
        <p:spPr>
          <a:xfrm>
            <a:off x="8525949" y="674196"/>
            <a:ext cx="3660735" cy="2441657"/>
          </a:xfrm>
          <a:prstGeom prst="rect">
            <a:avLst/>
          </a:prstGeom>
        </p:spPr>
      </p:pic>
      <p:pic>
        <p:nvPicPr>
          <p:cNvPr id="7" name="Picture 6"/>
          <p:cNvPicPr>
            <a:picLocks noChangeAspect="1"/>
          </p:cNvPicPr>
          <p:nvPr/>
        </p:nvPicPr>
        <p:blipFill rotWithShape="1">
          <a:blip r:embed="rId5" cstate="print">
            <a:extLst>
              <a:ext uri="{28A0092B-C50C-407E-A947-70E740481C1C}">
                <a14:useLocalDpi xmlns:a14="http://schemas.microsoft.com/office/drawing/2010/main" val="0"/>
              </a:ext>
            </a:extLst>
          </a:blip>
          <a:srcRect l="3854" t="9822" r="9410"/>
          <a:stretch/>
        </p:blipFill>
        <p:spPr>
          <a:xfrm>
            <a:off x="8526653" y="3545233"/>
            <a:ext cx="3665347" cy="2540590"/>
          </a:xfrm>
          <a:prstGeom prst="rect">
            <a:avLst/>
          </a:prstGeom>
        </p:spPr>
      </p:pic>
    </p:spTree>
    <p:extLst>
      <p:ext uri="{BB962C8B-B14F-4D97-AF65-F5344CB8AC3E}">
        <p14:creationId xmlns:p14="http://schemas.microsoft.com/office/powerpoint/2010/main" val="2484216410"/>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 xmlns:a16="http://schemas.microsoft.com/office/drawing/2014/main" id="{32666AC8-2E17-4DB4-B0F5-60C640CCFD2E}"/>
              </a:ext>
            </a:extLst>
          </p:cNvPr>
          <p:cNvSpPr txBox="1">
            <a:spLocks/>
          </p:cNvSpPr>
          <p:nvPr/>
        </p:nvSpPr>
        <p:spPr>
          <a:xfrm>
            <a:off x="1431533" y="2720526"/>
            <a:ext cx="9144000" cy="10295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6600" dirty="0"/>
              <a:t>Obrigado!</a:t>
            </a:r>
          </a:p>
        </p:txBody>
      </p:sp>
    </p:spTree>
    <p:extLst>
      <p:ext uri="{BB962C8B-B14F-4D97-AF65-F5344CB8AC3E}">
        <p14:creationId xmlns:p14="http://schemas.microsoft.com/office/powerpoint/2010/main" val="309872539"/>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25 fun questions for a machine learning interview | by Tirthajyoti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500" y="515942"/>
            <a:ext cx="2451100" cy="290035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urve-fitting methods - funny :) | Data science learning, Data ..."/>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11994" y="515942"/>
            <a:ext cx="2458605" cy="38989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25 fun questions for a machine learning interview | by Tirthajyoti ..."/>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12393" y="515942"/>
            <a:ext cx="3460750" cy="2112634"/>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s “Artificial Intelligence” Dead? Long Live Deep Learni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0975" y="3603184"/>
            <a:ext cx="2689225" cy="1623315"/>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whoa I know linear regression - Neo - Whoa, I know kung fu | Meme ..."/>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69728" y="2881324"/>
            <a:ext cx="2397566" cy="2397566"/>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Linear regression: Modeling and Assumptions | by Kumar Rohit ..."/>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334261" y="3115358"/>
            <a:ext cx="2598966" cy="2598966"/>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Machine Learning Primer for Clinicians–Part 7 | HIStalk"/>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91616" y="4584248"/>
            <a:ext cx="3311145" cy="18154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757958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5569" y="2494549"/>
            <a:ext cx="10515600" cy="1325563"/>
          </a:xfrm>
        </p:spPr>
        <p:txBody>
          <a:bodyPr/>
          <a:lstStyle/>
          <a:p>
            <a:pPr algn="ctr"/>
            <a:r>
              <a:rPr lang="pt-BR" dirty="0"/>
              <a:t>FIGURAS</a:t>
            </a:r>
          </a:p>
        </p:txBody>
      </p:sp>
    </p:spTree>
    <p:extLst>
      <p:ext uri="{BB962C8B-B14F-4D97-AF65-F5344CB8AC3E}">
        <p14:creationId xmlns:p14="http://schemas.microsoft.com/office/powerpoint/2010/main" val="17487803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952231"/>
          </a:xfrm>
        </p:spPr>
        <p:txBody>
          <a:bodyPr/>
          <a:lstStyle/>
          <a:p>
            <a:r>
              <a:rPr lang="pt-BR" dirty="0"/>
              <a:t>Regressão Polinomial</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549832"/>
                <a:ext cx="11084169" cy="5308168"/>
              </a:xfrm>
            </p:spPr>
            <p:txBody>
              <a:bodyPr>
                <a:normAutofit fontScale="92500" lnSpcReduction="20000"/>
              </a:bodyPr>
              <a:lstStyle/>
              <a:p>
                <a:r>
                  <a:rPr lang="pt-BR" dirty="0" smtClean="0"/>
                  <a:t>Um caso particular é obtido quando as </a:t>
                </a:r>
                <a:r>
                  <a:rPr lang="pt-BR" b="1" i="1" dirty="0" smtClean="0"/>
                  <a:t>funções-base</a:t>
                </a:r>
                <a:r>
                  <a:rPr lang="pt-BR" dirty="0" smtClean="0"/>
                  <a:t> são compostas por combinações de </a:t>
                </a:r>
                <a:r>
                  <a:rPr lang="pt-BR" b="1" i="1" dirty="0" smtClean="0"/>
                  <a:t>potências dos atributos</a:t>
                </a:r>
                <a:r>
                  <a:rPr lang="pt-BR" dirty="0" smtClean="0"/>
                  <a:t>, por exemplo</a:t>
                </a:r>
              </a:p>
              <a:p>
                <a:pPr marL="0" indent="0" algn="ctr">
                  <a:buNone/>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rPr>
                          </m:ctrlPr>
                        </m:sSubPr>
                        <m:e>
                          <m:r>
                            <a:rPr lang="pt-BR" b="0" i="1" smtClean="0">
                              <a:latin typeface="Cambria Math" panose="02040503050406030204" pitchFamily="18" charset="0"/>
                            </a:rPr>
                            <m:t>𝑦</m:t>
                          </m:r>
                          <m:d>
                            <m:dPr>
                              <m:ctrlPr>
                                <a:rPr lang="pt-BR" b="0" i="1" smtClean="0">
                                  <a:latin typeface="Cambria Math" panose="02040503050406030204" pitchFamily="18" charset="0"/>
                                </a:rPr>
                              </m:ctrlPr>
                            </m:dPr>
                            <m:e>
                              <m:r>
                                <a:rPr lang="pt-BR" b="1" i="1">
                                  <a:latin typeface="Cambria Math" panose="02040503050406030204" pitchFamily="18" charset="0"/>
                                </a:rPr>
                                <m:t>𝒙</m:t>
                              </m:r>
                            </m:e>
                          </m:d>
                          <m:r>
                            <a:rPr lang="pt-BR" b="0" i="1" smtClean="0">
                              <a:latin typeface="Cambria Math" panose="02040503050406030204" pitchFamily="18" charset="0"/>
                            </a:rPr>
                            <m:t>=</m:t>
                          </m:r>
                          <m:r>
                            <a:rPr lang="pt-BR" i="1">
                              <a:latin typeface="Cambria Math" panose="02040503050406030204" pitchFamily="18" charset="0"/>
                            </a:rPr>
                            <m:t>𝑎</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1</m:t>
                          </m:r>
                        </m:sub>
                      </m:sSub>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2</m:t>
                          </m:r>
                        </m:sub>
                      </m:sSub>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2</m:t>
                          </m:r>
                        </m:sub>
                      </m:sSub>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3</m:t>
                          </m:r>
                        </m:sub>
                      </m:sSub>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3</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4</m:t>
                          </m:r>
                        </m:sub>
                      </m:sSub>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2</m:t>
                          </m:r>
                        </m:sub>
                      </m:sSub>
                      <m:sSup>
                        <m:sSupPr>
                          <m:ctrlPr>
                            <a:rPr lang="pt-BR" i="1">
                              <a:latin typeface="Cambria Math" panose="02040503050406030204" pitchFamily="18" charset="0"/>
                            </a:rPr>
                          </m:ctrlPr>
                        </m:sSupP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3</m:t>
                              </m:r>
                            </m:sub>
                          </m:sSub>
                        </m:e>
                        <m:sup>
                          <m:r>
                            <a:rPr lang="pt-BR" i="1">
                              <a:latin typeface="Cambria Math" panose="02040503050406030204" pitchFamily="18" charset="0"/>
                            </a:rPr>
                            <m:t>2</m:t>
                          </m:r>
                        </m:sup>
                      </m:sSup>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5</m:t>
                          </m:r>
                        </m:sub>
                      </m:sSub>
                      <m:sSup>
                        <m:sSupPr>
                          <m:ctrlPr>
                            <a:rPr lang="pt-BR" i="1">
                              <a:latin typeface="Cambria Math" panose="02040503050406030204" pitchFamily="18" charset="0"/>
                            </a:rPr>
                          </m:ctrlPr>
                        </m:sSupP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e>
                        <m:sup>
                          <m:r>
                            <a:rPr lang="pt-BR" b="0" i="1" smtClean="0">
                              <a:latin typeface="Cambria Math" panose="02040503050406030204" pitchFamily="18" charset="0"/>
                            </a:rPr>
                            <m:t>3</m:t>
                          </m:r>
                        </m:sup>
                      </m:sSup>
                    </m:oMath>
                  </m:oMathPara>
                </a14:m>
                <a:endParaRPr lang="pt-BR" dirty="0" smtClean="0"/>
              </a:p>
              <a:p>
                <a:r>
                  <a:rPr lang="pt-BR" dirty="0" smtClean="0"/>
                  <a:t>Para simplificar nossa análise, vamos </a:t>
                </a:r>
                <a:r>
                  <a:rPr lang="pt-BR" dirty="0"/>
                  <a:t>considerar o </a:t>
                </a:r>
                <a:r>
                  <a:rPr lang="pt-BR" dirty="0" smtClean="0"/>
                  <a:t>modelo </a:t>
                </a:r>
                <a:r>
                  <a:rPr lang="pt-BR" dirty="0"/>
                  <a:t>de </a:t>
                </a:r>
                <a:r>
                  <a:rPr lang="pt-BR" b="1" i="1" dirty="0"/>
                  <a:t>regressão </a:t>
                </a:r>
                <a:r>
                  <a:rPr lang="pt-BR" b="1" i="1" dirty="0" smtClean="0"/>
                  <a:t>polinomial em uma váriável</a:t>
                </a:r>
                <a:endParaRPr lang="pt-BR" dirty="0"/>
              </a:p>
              <a:p>
                <a:pPr marL="0" indent="0" algn="ctr">
                  <a:buNone/>
                </a:pPr>
                <a14:m>
                  <m:oMath xmlns:m="http://schemas.openxmlformats.org/officeDocument/2006/math">
                    <m:r>
                      <a:rPr lang="pt-BR" i="1">
                        <a:latin typeface="Cambria Math" panose="02040503050406030204" pitchFamily="18" charset="0"/>
                      </a:rPr>
                      <m:t>h</m:t>
                    </m:r>
                    <m:d>
                      <m:dPr>
                        <m:ctrlPr>
                          <a:rPr lang="pt-BR" i="1">
                            <a:latin typeface="Cambria Math" panose="02040503050406030204" pitchFamily="18" charset="0"/>
                          </a:rPr>
                        </m:ctrlPr>
                      </m:dPr>
                      <m:e>
                        <m:r>
                          <a:rPr lang="pt-BR" b="1" i="1">
                            <a:latin typeface="Cambria Math" panose="02040503050406030204" pitchFamily="18" charset="0"/>
                          </a:rPr>
                          <m:t>𝒙</m:t>
                        </m:r>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e>
                    </m:d>
                    <m:r>
                      <a:rPr lang="pt-BR">
                        <a:latin typeface="Cambria Math" panose="02040503050406030204" pitchFamily="18" charset="0"/>
                      </a:rPr>
                      <m:t>=</m:t>
                    </m:r>
                    <m:acc>
                      <m:accPr>
                        <m:chr m:val="̂"/>
                        <m:ctrlPr>
                          <a:rPr lang="pt-BR" i="1">
                            <a:latin typeface="Cambria Math" panose="02040503050406030204" pitchFamily="18" charset="0"/>
                          </a:rPr>
                        </m:ctrlPr>
                      </m:accPr>
                      <m:e>
                        <m:r>
                          <a:rPr lang="pt-BR" i="1">
                            <a:latin typeface="Cambria Math" panose="02040503050406030204" pitchFamily="18" charset="0"/>
                          </a:rPr>
                          <m:t>𝑦</m:t>
                        </m:r>
                      </m:e>
                    </m:acc>
                    <m:d>
                      <m:dPr>
                        <m:ctrlPr>
                          <a:rPr lang="pt-BR" i="1">
                            <a:latin typeface="Cambria Math" panose="02040503050406030204" pitchFamily="18" charset="0"/>
                          </a:rPr>
                        </m:ctrlPr>
                      </m:dPr>
                      <m:e>
                        <m:r>
                          <a:rPr lang="pt-BR" b="1" i="1">
                            <a:latin typeface="Cambria Math" panose="02040503050406030204" pitchFamily="18" charset="0"/>
                          </a:rPr>
                          <m:t>𝒙</m:t>
                        </m:r>
                        <m:r>
                          <a:rPr lang="pt-BR" b="0" i="1" smtClean="0">
                            <a:latin typeface="Cambria Math" panose="02040503050406030204" pitchFamily="18" charset="0"/>
                          </a:rPr>
                          <m:t>(</m:t>
                        </m:r>
                        <m:r>
                          <a:rPr lang="pt-BR" b="0" i="1" smtClean="0">
                            <a:latin typeface="Cambria Math" panose="02040503050406030204" pitchFamily="18" charset="0"/>
                          </a:rPr>
                          <m:t>𝑖</m:t>
                        </m:r>
                        <m:r>
                          <a:rPr lang="pt-BR" b="0" i="1" smtClean="0">
                            <a:latin typeface="Cambria Math" panose="02040503050406030204" pitchFamily="18" charset="0"/>
                          </a:rPr>
                          <m:t>)</m:t>
                        </m:r>
                      </m:e>
                    </m:d>
                    <m:r>
                      <a:rPr lang="pt-BR" i="1">
                        <a:latin typeface="Cambria Math" panose="02040503050406030204" pitchFamily="18" charset="0"/>
                      </a:rPr>
                      <m:t>= </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1</m:t>
                        </m:r>
                      </m:sub>
                    </m:sSub>
                    <m:sSub>
                      <m:sSubPr>
                        <m:ctrlPr>
                          <a:rPr lang="pt-BR" i="1">
                            <a:latin typeface="Cambria Math" panose="02040503050406030204" pitchFamily="18" charset="0"/>
                          </a:rPr>
                        </m:ctrlPr>
                      </m:sSubPr>
                      <m:e>
                        <m:r>
                          <a:rPr lang="pt-BR" b="0" i="1" smtClean="0">
                            <a:latin typeface="Cambria Math" panose="02040503050406030204" pitchFamily="18" charset="0"/>
                          </a:rPr>
                          <m:t>𝑥</m:t>
                        </m:r>
                      </m:e>
                      <m:sub>
                        <m:r>
                          <a:rPr lang="pt-BR" i="1">
                            <a:latin typeface="Cambria Math" panose="02040503050406030204" pitchFamily="18" charset="0"/>
                          </a:rPr>
                          <m:t>1</m:t>
                        </m:r>
                      </m:sub>
                    </m:sSub>
                    <m:r>
                      <a:rPr lang="pt-BR" b="0" i="1" smtClean="0">
                        <a:latin typeface="Cambria Math" panose="02040503050406030204" pitchFamily="18" charset="0"/>
                      </a:rPr>
                      <m:t>(</m:t>
                    </m:r>
                    <m:r>
                      <a:rPr lang="pt-BR" b="0" i="1" smtClean="0">
                        <a:latin typeface="Cambria Math" panose="02040503050406030204" pitchFamily="18" charset="0"/>
                      </a:rPr>
                      <m:t>𝑖</m:t>
                    </m:r>
                    <m:r>
                      <a:rPr lang="pt-BR" b="0" i="1" smtClean="0">
                        <a:latin typeface="Cambria Math" panose="02040503050406030204" pitchFamily="18" charset="0"/>
                      </a:rPr>
                      <m:t>)+</m:t>
                    </m:r>
                    <m:sSub>
                      <m:sSubPr>
                        <m:ctrlPr>
                          <a:rPr lang="pt-BR" i="1" smtClean="0">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2</m:t>
                        </m:r>
                      </m:sub>
                    </m:sSub>
                    <m:sSup>
                      <m:sSupPr>
                        <m:ctrlPr>
                          <a:rPr lang="pt-BR" i="1" smtClean="0">
                            <a:latin typeface="Cambria Math" panose="02040503050406030204" pitchFamily="18" charset="0"/>
                          </a:rPr>
                        </m:ctrlPr>
                      </m:sSupPr>
                      <m:e>
                        <m:sSub>
                          <m:sSubPr>
                            <m:ctrlPr>
                              <a:rPr lang="pt-BR" i="1">
                                <a:latin typeface="Cambria Math" panose="02040503050406030204" pitchFamily="18" charset="0"/>
                              </a:rPr>
                            </m:ctrlPr>
                          </m:sSubPr>
                          <m:e>
                            <m:r>
                              <a:rPr lang="pt-BR" b="0" i="1" smtClean="0">
                                <a:latin typeface="Cambria Math" panose="02040503050406030204" pitchFamily="18" charset="0"/>
                              </a:rPr>
                              <m:t>𝑥</m:t>
                            </m:r>
                          </m:e>
                          <m:sub>
                            <m:r>
                              <a:rPr lang="pt-BR" i="1">
                                <a:latin typeface="Cambria Math" panose="02040503050406030204" pitchFamily="18" charset="0"/>
                              </a:rPr>
                              <m:t>1</m:t>
                            </m:r>
                          </m:sub>
                        </m:sSub>
                      </m:e>
                      <m:sup>
                        <m:r>
                          <a:rPr lang="pt-BR" b="0" i="1" smtClean="0">
                            <a:latin typeface="Cambria Math" panose="02040503050406030204" pitchFamily="18" charset="0"/>
                          </a:rPr>
                          <m:t>2</m:t>
                        </m:r>
                      </m:sup>
                    </m:sSup>
                    <m:r>
                      <a:rPr lang="pt-BR" b="0" i="1" smtClean="0">
                        <a:latin typeface="Cambria Math" panose="02040503050406030204" pitchFamily="18" charset="0"/>
                      </a:rPr>
                      <m:t>(</m:t>
                    </m:r>
                    <m:r>
                      <a:rPr lang="pt-BR" b="0" i="1" smtClean="0">
                        <a:latin typeface="Cambria Math" panose="02040503050406030204" pitchFamily="18" charset="0"/>
                      </a:rPr>
                      <m:t>𝑖</m:t>
                    </m:r>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𝑀</m:t>
                        </m:r>
                      </m:sub>
                    </m:sSub>
                    <m:sSup>
                      <m:sSupPr>
                        <m:ctrlPr>
                          <a:rPr lang="pt-BR" i="1">
                            <a:latin typeface="Cambria Math" panose="02040503050406030204" pitchFamily="18" charset="0"/>
                          </a:rPr>
                        </m:ctrlPr>
                      </m:sSupP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e>
                      <m:sup>
                        <m:r>
                          <a:rPr lang="pt-BR" b="0" i="1" smtClean="0">
                            <a:latin typeface="Cambria Math" panose="02040503050406030204" pitchFamily="18" charset="0"/>
                          </a:rPr>
                          <m:t>𝑀</m:t>
                        </m:r>
                      </m:sup>
                    </m:sSup>
                    <m:r>
                      <a:rPr lang="pt-BR" b="0" i="1" smtClean="0">
                        <a:latin typeface="Cambria Math" panose="02040503050406030204" pitchFamily="18" charset="0"/>
                      </a:rPr>
                      <m:t>(</m:t>
                    </m:r>
                    <m:r>
                      <a:rPr lang="pt-BR" b="0" i="1" smtClean="0">
                        <a:latin typeface="Cambria Math" panose="02040503050406030204" pitchFamily="18" charset="0"/>
                      </a:rPr>
                      <m:t>𝑖</m:t>
                    </m:r>
                    <m:r>
                      <a:rPr lang="pt-BR" b="0" i="1" smtClean="0">
                        <a:latin typeface="Cambria Math" panose="02040503050406030204" pitchFamily="18" charset="0"/>
                      </a:rPr>
                      <m:t>)</m:t>
                    </m:r>
                  </m:oMath>
                </a14:m>
                <a:r>
                  <a:rPr lang="pt-BR" i="1" dirty="0"/>
                  <a:t>.</a:t>
                </a:r>
              </a:p>
              <a:p>
                <a:pPr marL="0" indent="0">
                  <a:buNone/>
                </a:pPr>
                <a:r>
                  <a:rPr lang="pt-BR" dirty="0"/>
                  <a:t>   onde o vetor de </a:t>
                </a:r>
                <a:r>
                  <a:rPr lang="pt-BR" b="1" i="1" dirty="0"/>
                  <a:t>funções-base </a:t>
                </a:r>
                <a:r>
                  <a:rPr lang="pt-BR" dirty="0"/>
                  <a:t>é dado por</a:t>
                </a:r>
              </a:p>
              <a:p>
                <a:pPr marL="0" indent="0" algn="ctr">
                  <a:buNone/>
                </a:pPr>
                <a14:m>
                  <m:oMath xmlns:m="http://schemas.openxmlformats.org/officeDocument/2006/math">
                    <m:r>
                      <m:rPr>
                        <m:sty m:val="p"/>
                      </m:rPr>
                      <a:rPr lang="pt-BR" i="1">
                        <a:latin typeface="Cambria Math" panose="02040503050406030204" pitchFamily="18" charset="0"/>
                      </a:rPr>
                      <m:t>Φ</m:t>
                    </m:r>
                    <m:r>
                      <a:rPr lang="pt-BR" b="1" i="1">
                        <a:latin typeface="Cambria Math" panose="02040503050406030204" pitchFamily="18" charset="0"/>
                      </a:rPr>
                      <m:t>(</m:t>
                    </m:r>
                    <m:r>
                      <a:rPr lang="pt-BR" i="1">
                        <a:latin typeface="Cambria Math" panose="02040503050406030204" pitchFamily="18" charset="0"/>
                      </a:rPr>
                      <m:t>𝑖</m:t>
                    </m:r>
                    <m:r>
                      <a:rPr lang="pt-BR" b="1" i="1">
                        <a:latin typeface="Cambria Math" panose="02040503050406030204" pitchFamily="18" charset="0"/>
                      </a:rPr>
                      <m:t>)=</m:t>
                    </m:r>
                    <m:sSup>
                      <m:sSupPr>
                        <m:ctrlPr>
                          <a:rPr lang="pt-BR" b="1" i="1">
                            <a:latin typeface="Cambria Math" panose="02040503050406030204" pitchFamily="18" charset="0"/>
                          </a:rPr>
                        </m:ctrlPr>
                      </m:sSupPr>
                      <m:e>
                        <m:r>
                          <a:rPr lang="pt-BR" b="1" i="1">
                            <a:latin typeface="Cambria Math" panose="02040503050406030204" pitchFamily="18" charset="0"/>
                          </a:rPr>
                          <m:t>[</m:t>
                        </m:r>
                        <m:r>
                          <a:rPr lang="pt-BR">
                            <a:latin typeface="Cambria Math" panose="02040503050406030204" pitchFamily="18" charset="0"/>
                          </a:rPr>
                          <m:t>1</m:t>
                        </m:r>
                        <m:r>
                          <a:rPr lang="pt-BR" b="1" i="1">
                            <a:latin typeface="Cambria Math" panose="02040503050406030204" pitchFamily="18" charset="0"/>
                            <a:ea typeface="Cambria Math" panose="02040503050406030204" pitchFamily="18" charset="0"/>
                          </a:rPr>
                          <m:t>,</m:t>
                        </m:r>
                        <m:r>
                          <a:rPr lang="pt-BR" b="1" i="1" smtClean="0">
                            <a:latin typeface="Cambria Math" panose="02040503050406030204" pitchFamily="18" charset="0"/>
                            <a:ea typeface="Cambria Math" panose="02040503050406030204" pitchFamily="18" charset="0"/>
                          </a:rPr>
                          <m:t> </m:t>
                        </m:r>
                        <m:sSub>
                          <m:sSubPr>
                            <m:ctrlPr>
                              <a:rPr lang="pt-BR" i="1">
                                <a:latin typeface="Cambria Math" panose="02040503050406030204" pitchFamily="18" charset="0"/>
                              </a:rPr>
                            </m:ctrlPr>
                          </m:sSubPr>
                          <m:e>
                            <m:r>
                              <a:rPr lang="pt-BR" b="0" i="1" smtClean="0">
                                <a:latin typeface="Cambria Math" panose="02040503050406030204" pitchFamily="18" charset="0"/>
                              </a:rPr>
                              <m:t> </m:t>
                            </m:r>
                            <m:r>
                              <a:rPr lang="pt-BR" i="1">
                                <a:latin typeface="Cambria Math" panose="02040503050406030204" pitchFamily="18" charset="0"/>
                              </a:rPr>
                              <m:t>𝑥</m:t>
                            </m:r>
                          </m:e>
                          <m:sub>
                            <m:r>
                              <a:rPr lang="pt-BR" i="1">
                                <a:latin typeface="Cambria Math" panose="02040503050406030204" pitchFamily="18" charset="0"/>
                              </a:rPr>
                              <m:t>1</m:t>
                            </m:r>
                          </m:sub>
                        </m:sSub>
                        <m:d>
                          <m:dPr>
                            <m:ctrlPr>
                              <a:rPr lang="pt-BR" i="1">
                                <a:latin typeface="Cambria Math" panose="02040503050406030204" pitchFamily="18" charset="0"/>
                              </a:rPr>
                            </m:ctrlPr>
                          </m:dPr>
                          <m:e>
                            <m:r>
                              <a:rPr lang="pt-BR" i="1">
                                <a:latin typeface="Cambria Math" panose="02040503050406030204" pitchFamily="18" charset="0"/>
                              </a:rPr>
                              <m:t>𝑖</m:t>
                            </m:r>
                          </m:e>
                        </m:d>
                        <m:r>
                          <a:rPr lang="pt-BR" b="1" i="1">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 </m:t>
                        </m:r>
                        <m:sSup>
                          <m:sSupPr>
                            <m:ctrlPr>
                              <a:rPr lang="pt-BR" i="1">
                                <a:latin typeface="Cambria Math" panose="02040503050406030204" pitchFamily="18" charset="0"/>
                              </a:rPr>
                            </m:ctrlPr>
                          </m:sSupPr>
                          <m:e>
                            <m:sSub>
                              <m:sSubPr>
                                <m:ctrlPr>
                                  <a:rPr lang="pt-BR" i="1">
                                    <a:latin typeface="Cambria Math" panose="02040503050406030204" pitchFamily="18" charset="0"/>
                                  </a:rPr>
                                </m:ctrlPr>
                              </m:sSubPr>
                              <m:e>
                                <m:r>
                                  <a:rPr lang="pt-BR" b="0" i="1" smtClean="0">
                                    <a:latin typeface="Cambria Math" panose="02040503050406030204" pitchFamily="18" charset="0"/>
                                  </a:rPr>
                                  <m:t> </m:t>
                                </m:r>
                                <m:r>
                                  <a:rPr lang="pt-BR" i="1">
                                    <a:latin typeface="Cambria Math" panose="02040503050406030204" pitchFamily="18" charset="0"/>
                                  </a:rPr>
                                  <m:t>𝑥</m:t>
                                </m:r>
                              </m:e>
                              <m:sub>
                                <m:r>
                                  <a:rPr lang="pt-BR" i="1">
                                    <a:latin typeface="Cambria Math" panose="02040503050406030204" pitchFamily="18" charset="0"/>
                                  </a:rPr>
                                  <m:t>1</m:t>
                                </m:r>
                              </m:sub>
                            </m:sSub>
                          </m:e>
                          <m:sup>
                            <m:r>
                              <a:rPr lang="pt-BR" i="1">
                                <a:latin typeface="Cambria Math" panose="02040503050406030204" pitchFamily="18" charset="0"/>
                              </a:rPr>
                              <m:t>2</m:t>
                            </m:r>
                          </m:sup>
                        </m:sSup>
                        <m:d>
                          <m:dPr>
                            <m:ctrlPr>
                              <a:rPr lang="pt-BR" i="1">
                                <a:latin typeface="Cambria Math" panose="02040503050406030204" pitchFamily="18" charset="0"/>
                              </a:rPr>
                            </m:ctrlPr>
                          </m:dPr>
                          <m:e>
                            <m:r>
                              <a:rPr lang="pt-BR" i="1">
                                <a:latin typeface="Cambria Math" panose="02040503050406030204" pitchFamily="18" charset="0"/>
                              </a:rPr>
                              <m:t>𝑖</m:t>
                            </m:r>
                          </m:e>
                        </m:d>
                        <m:r>
                          <a:rPr lang="pt-BR" b="1" i="1" smtClean="0">
                            <a:latin typeface="Cambria Math" panose="02040503050406030204" pitchFamily="18" charset="0"/>
                          </a:rPr>
                          <m:t>,</m:t>
                        </m:r>
                        <m:r>
                          <a:rPr lang="pt-BR" b="1" i="1">
                            <a:latin typeface="Cambria Math" panose="02040503050406030204" pitchFamily="18" charset="0"/>
                            <a:ea typeface="Cambria Math" panose="02040503050406030204" pitchFamily="18" charset="0"/>
                          </a:rPr>
                          <m:t>…,</m:t>
                        </m:r>
                        <m:sSup>
                          <m:sSupPr>
                            <m:ctrlPr>
                              <a:rPr lang="pt-BR" i="1">
                                <a:latin typeface="Cambria Math" panose="02040503050406030204" pitchFamily="18" charset="0"/>
                              </a:rPr>
                            </m:ctrlPr>
                          </m:sSupP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e>
                          <m:sup>
                            <m:r>
                              <a:rPr lang="pt-BR" i="1">
                                <a:latin typeface="Cambria Math" panose="02040503050406030204" pitchFamily="18" charset="0"/>
                              </a:rPr>
                              <m:t>𝑀</m:t>
                            </m:r>
                          </m:sup>
                        </m:sSup>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r>
                          <a:rPr lang="pt-BR" b="1" i="1">
                            <a:latin typeface="Cambria Math" panose="02040503050406030204" pitchFamily="18" charset="0"/>
                          </a:rPr>
                          <m:t>]</m:t>
                        </m:r>
                      </m:e>
                      <m:sup>
                        <m:r>
                          <a:rPr lang="pt-BR" i="1">
                            <a:latin typeface="Cambria Math" panose="02040503050406030204" pitchFamily="18" charset="0"/>
                          </a:rPr>
                          <m:t>𝑇</m:t>
                        </m:r>
                      </m:sup>
                    </m:sSup>
                  </m:oMath>
                </a14:m>
                <a:r>
                  <a:rPr lang="pt-BR" dirty="0"/>
                  <a:t>.</a:t>
                </a:r>
              </a:p>
              <a:p>
                <a:r>
                  <a:rPr lang="pt-BR" dirty="0" smtClean="0"/>
                  <a:t>Por que polinômios?</a:t>
                </a:r>
              </a:p>
              <a:p>
                <a:pPr lvl="1">
                  <a:buFont typeface="Wingdings" panose="05000000000000000000" pitchFamily="2" charset="2"/>
                  <a:buChar char="§"/>
                </a:pPr>
                <a:r>
                  <a:rPr lang="pt-BR" i="1" dirty="0" smtClean="0"/>
                  <a:t>“Qualquer função </a:t>
                </a:r>
                <a:r>
                  <a:rPr lang="pt-BR" i="1" dirty="0"/>
                  <a:t>contínua no intervalo </a:t>
                </a:r>
                <a:r>
                  <a:rPr lang="pt-BR" i="1" dirty="0" smtClean="0"/>
                  <a:t>fechado </a:t>
                </a:r>
                <a:r>
                  <a:rPr lang="pt-BR" i="1" dirty="0"/>
                  <a:t>[a, b] pode </a:t>
                </a:r>
                <a:r>
                  <a:rPr lang="pt-BR" i="1" dirty="0" smtClean="0"/>
                  <a:t>ser uniformemente aproximada </a:t>
                </a:r>
                <a:r>
                  <a:rPr lang="pt-BR" i="1" dirty="0"/>
                  <a:t>tão bem quanto desejado </a:t>
                </a:r>
                <a:r>
                  <a:rPr lang="pt-BR" i="1" dirty="0" smtClean="0"/>
                  <a:t>por </a:t>
                </a:r>
                <a:r>
                  <a:rPr lang="pt-BR" i="1" dirty="0"/>
                  <a:t>um polinômio”,</a:t>
                </a:r>
                <a:r>
                  <a:rPr lang="pt-BR" dirty="0"/>
                  <a:t> </a:t>
                </a:r>
                <a:r>
                  <a:rPr lang="pt-BR" b="1" i="1" dirty="0"/>
                  <a:t>Teorema da aproximação de Weierstrass</a:t>
                </a:r>
                <a:r>
                  <a:rPr lang="pt-BR" dirty="0" smtClean="0"/>
                  <a:t>.</a:t>
                </a:r>
              </a:p>
              <a:p>
                <a:r>
                  <a:rPr lang="pt-BR" dirty="0" smtClean="0"/>
                  <a:t>Entretanto, um problema que se agrava com modelos polinomiais é a presença de </a:t>
                </a:r>
                <a:r>
                  <a:rPr lang="pt-BR" b="1" i="1" dirty="0" smtClean="0"/>
                  <a:t>outliers</a:t>
                </a:r>
                <a:r>
                  <a:rPr lang="pt-BR" dirty="0" smtClean="0"/>
                  <a:t> nos dados de treinamento. Um </a:t>
                </a:r>
                <a:r>
                  <a:rPr lang="pt-BR" dirty="0"/>
                  <a:t>único ponto </a:t>
                </a:r>
                <a:r>
                  <a:rPr lang="pt-BR" b="1" i="1" dirty="0"/>
                  <a:t>outlier</a:t>
                </a:r>
                <a:r>
                  <a:rPr lang="pt-BR" dirty="0"/>
                  <a:t> pode </a:t>
                </a:r>
                <a:r>
                  <a:rPr lang="pt-BR" b="1" i="1" dirty="0"/>
                  <a:t>perturbar</a:t>
                </a:r>
                <a:r>
                  <a:rPr lang="pt-BR" dirty="0"/>
                  <a:t> </a:t>
                </a:r>
                <a:r>
                  <a:rPr lang="pt-BR" dirty="0" smtClean="0"/>
                  <a:t>o modelo obtido, ou seja, afetar o treinamento do modelo.</a:t>
                </a:r>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549832"/>
                <a:ext cx="11084169" cy="5308168"/>
              </a:xfrm>
              <a:blipFill rotWithShape="0">
                <a:blip r:embed="rId3"/>
                <a:stretch>
                  <a:fillRect l="-825" t="-2870" r="-605"/>
                </a:stretch>
              </a:blipFill>
            </p:spPr>
            <p:txBody>
              <a:bodyPr/>
              <a:lstStyle/>
              <a:p>
                <a:r>
                  <a:rPr lang="pt-BR">
                    <a:noFill/>
                  </a:rPr>
                  <a:t> </a:t>
                </a:r>
              </a:p>
            </p:txBody>
          </p:sp>
        </mc:Fallback>
      </mc:AlternateContent>
      <p:sp>
        <p:nvSpPr>
          <p:cNvPr id="4" name="TextBox 3"/>
          <p:cNvSpPr txBox="1"/>
          <p:nvPr/>
        </p:nvSpPr>
        <p:spPr>
          <a:xfrm>
            <a:off x="7092418" y="6522087"/>
            <a:ext cx="5099582" cy="307777"/>
          </a:xfrm>
          <a:prstGeom prst="rect">
            <a:avLst/>
          </a:prstGeom>
          <a:noFill/>
        </p:spPr>
        <p:txBody>
          <a:bodyPr wrap="square" rtlCol="0">
            <a:spAutoFit/>
          </a:bodyPr>
          <a:lstStyle>
            <a:defPPr>
              <a:defRPr lang="nl-BE"/>
            </a:defPPr>
          </a:lstStyle>
          <a:p>
            <a:r>
              <a:rPr lang="pt-BR" sz="1400" dirty="0">
                <a:solidFill>
                  <a:srgbClr val="00B0F0"/>
                </a:solidFill>
              </a:rPr>
              <a:t>Exemplo: polynomial_regression_example_with_outliers.ipynb</a:t>
            </a:r>
          </a:p>
        </p:txBody>
      </p:sp>
    </p:spTree>
    <p:extLst>
      <p:ext uri="{BB962C8B-B14F-4D97-AF65-F5344CB8AC3E}">
        <p14:creationId xmlns:p14="http://schemas.microsoft.com/office/powerpoint/2010/main" val="24940277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l-BE"/>
          </a:p>
        </p:txBody>
      </p:sp>
      <p:grpSp>
        <p:nvGrpSpPr>
          <p:cNvPr id="4" name="Group 3"/>
          <p:cNvGrpSpPr/>
          <p:nvPr/>
        </p:nvGrpSpPr>
        <p:grpSpPr>
          <a:xfrm>
            <a:off x="5034465" y="3089448"/>
            <a:ext cx="5180001" cy="3048149"/>
            <a:chOff x="5034465" y="3089448"/>
            <a:chExt cx="5180001" cy="3048149"/>
          </a:xfrm>
        </p:grpSpPr>
        <p:sp>
          <p:nvSpPr>
            <p:cNvPr id="5" name="Freeform 4"/>
            <p:cNvSpPr/>
            <p:nvPr/>
          </p:nvSpPr>
          <p:spPr>
            <a:xfrm>
              <a:off x="5178136" y="3647922"/>
              <a:ext cx="4343400" cy="1972366"/>
            </a:xfrm>
            <a:custGeom>
              <a:avLst/>
              <a:gdLst>
                <a:gd name="connsiteX0" fmla="*/ 0 w 4343400"/>
                <a:gd name="connsiteY0" fmla="*/ 0 h 1972366"/>
                <a:gd name="connsiteX1" fmla="*/ 561109 w 4343400"/>
                <a:gd name="connsiteY1" fmla="*/ 1600200 h 1972366"/>
                <a:gd name="connsiteX2" fmla="*/ 1132609 w 4343400"/>
                <a:gd name="connsiteY2" fmla="*/ 914400 h 1972366"/>
                <a:gd name="connsiteX3" fmla="*/ 1756063 w 4343400"/>
                <a:gd name="connsiteY3" fmla="*/ 1963882 h 1972366"/>
                <a:gd name="connsiteX4" fmla="*/ 2389909 w 4343400"/>
                <a:gd name="connsiteY4" fmla="*/ 1402773 h 1972366"/>
                <a:gd name="connsiteX5" fmla="*/ 3917373 w 4343400"/>
                <a:gd name="connsiteY5" fmla="*/ 1278082 h 1972366"/>
                <a:gd name="connsiteX6" fmla="*/ 4343400 w 4343400"/>
                <a:gd name="connsiteY6" fmla="*/ 955964 h 1972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43400" h="1972366">
                  <a:moveTo>
                    <a:pt x="0" y="0"/>
                  </a:moveTo>
                  <a:cubicBezTo>
                    <a:pt x="186170" y="723900"/>
                    <a:pt x="372341" y="1447800"/>
                    <a:pt x="561109" y="1600200"/>
                  </a:cubicBezTo>
                  <a:cubicBezTo>
                    <a:pt x="749877" y="1752600"/>
                    <a:pt x="933450" y="853786"/>
                    <a:pt x="1132609" y="914400"/>
                  </a:cubicBezTo>
                  <a:cubicBezTo>
                    <a:pt x="1331768" y="975014"/>
                    <a:pt x="1546513" y="1882487"/>
                    <a:pt x="1756063" y="1963882"/>
                  </a:cubicBezTo>
                  <a:cubicBezTo>
                    <a:pt x="1965613" y="2045277"/>
                    <a:pt x="2029691" y="1517073"/>
                    <a:pt x="2389909" y="1402773"/>
                  </a:cubicBezTo>
                  <a:cubicBezTo>
                    <a:pt x="2750127" y="1288473"/>
                    <a:pt x="3591791" y="1352550"/>
                    <a:pt x="3917373" y="1278082"/>
                  </a:cubicBezTo>
                  <a:cubicBezTo>
                    <a:pt x="4242955" y="1203614"/>
                    <a:pt x="4158096" y="1046019"/>
                    <a:pt x="4343400" y="955964"/>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 name="Flowchart: Connector 5"/>
            <p:cNvSpPr/>
            <p:nvPr/>
          </p:nvSpPr>
          <p:spPr>
            <a:xfrm>
              <a:off x="5200996" y="3828637"/>
              <a:ext cx="85725" cy="101516"/>
            </a:xfrm>
            <a:prstGeom prst="flowChartConnector">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7" name="Flowchart: Connector 6"/>
            <p:cNvSpPr/>
            <p:nvPr/>
          </p:nvSpPr>
          <p:spPr>
            <a:xfrm>
              <a:off x="5271481" y="4110868"/>
              <a:ext cx="85725" cy="101516"/>
            </a:xfrm>
            <a:prstGeom prst="flowChartConnector">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Flowchart: Connector 7"/>
            <p:cNvSpPr/>
            <p:nvPr/>
          </p:nvSpPr>
          <p:spPr>
            <a:xfrm>
              <a:off x="5361016" y="4415377"/>
              <a:ext cx="85725" cy="101516"/>
            </a:xfrm>
            <a:prstGeom prst="flowChartConnector">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Flowchart: Connector 8"/>
            <p:cNvSpPr/>
            <p:nvPr/>
          </p:nvSpPr>
          <p:spPr>
            <a:xfrm>
              <a:off x="5452456" y="4712557"/>
              <a:ext cx="85725" cy="101516"/>
            </a:xfrm>
            <a:prstGeom prst="flowChartConnector">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Flowchart: Connector 9"/>
            <p:cNvSpPr/>
            <p:nvPr/>
          </p:nvSpPr>
          <p:spPr>
            <a:xfrm>
              <a:off x="5551516" y="4979257"/>
              <a:ext cx="85725" cy="101516"/>
            </a:xfrm>
            <a:prstGeom prst="flowChartConnector">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1" name="Curved Connector 10"/>
            <p:cNvCxnSpPr>
              <a:stCxn id="6" idx="6"/>
              <a:endCxn id="7" idx="7"/>
            </p:cNvCxnSpPr>
            <p:nvPr/>
          </p:nvCxnSpPr>
          <p:spPr>
            <a:xfrm>
              <a:off x="5286721" y="3879395"/>
              <a:ext cx="57931" cy="246340"/>
            </a:xfrm>
            <a:prstGeom prst="curved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p:cNvCxnSpPr>
              <a:stCxn id="7" idx="6"/>
              <a:endCxn id="8" idx="7"/>
            </p:cNvCxnSpPr>
            <p:nvPr/>
          </p:nvCxnSpPr>
          <p:spPr>
            <a:xfrm>
              <a:off x="5357206" y="4161626"/>
              <a:ext cx="76981" cy="268618"/>
            </a:xfrm>
            <a:prstGeom prst="curved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urved Connector 12"/>
            <p:cNvCxnSpPr>
              <a:stCxn id="8" idx="6"/>
              <a:endCxn id="9" idx="7"/>
            </p:cNvCxnSpPr>
            <p:nvPr/>
          </p:nvCxnSpPr>
          <p:spPr>
            <a:xfrm>
              <a:off x="5446741" y="4466135"/>
              <a:ext cx="78886" cy="261289"/>
            </a:xfrm>
            <a:prstGeom prst="curved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Curved Connector 13"/>
            <p:cNvCxnSpPr>
              <a:stCxn id="9" idx="6"/>
              <a:endCxn id="10" idx="7"/>
            </p:cNvCxnSpPr>
            <p:nvPr/>
          </p:nvCxnSpPr>
          <p:spPr>
            <a:xfrm>
              <a:off x="5538181" y="4763315"/>
              <a:ext cx="86506" cy="230809"/>
            </a:xfrm>
            <a:prstGeom prst="curved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urved Connector 14"/>
            <p:cNvCxnSpPr>
              <a:stCxn id="10" idx="6"/>
              <a:endCxn id="35" idx="0"/>
            </p:cNvCxnSpPr>
            <p:nvPr/>
          </p:nvCxnSpPr>
          <p:spPr>
            <a:xfrm>
              <a:off x="5637241" y="5030015"/>
              <a:ext cx="147638" cy="185462"/>
            </a:xfrm>
            <a:prstGeom prst="curved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Flowchart: Connector 15"/>
            <p:cNvSpPr/>
            <p:nvPr/>
          </p:nvSpPr>
          <p:spPr>
            <a:xfrm>
              <a:off x="9261504" y="4777203"/>
              <a:ext cx="85725" cy="101516"/>
            </a:xfrm>
            <a:prstGeom prst="flowChartConnector">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 name="Flowchart: Connector 16"/>
            <p:cNvSpPr/>
            <p:nvPr/>
          </p:nvSpPr>
          <p:spPr>
            <a:xfrm>
              <a:off x="9118623" y="4842250"/>
              <a:ext cx="85725" cy="101516"/>
            </a:xfrm>
            <a:prstGeom prst="flowChartConnector">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8" name="Flowchart: Connector 17"/>
            <p:cNvSpPr/>
            <p:nvPr/>
          </p:nvSpPr>
          <p:spPr>
            <a:xfrm>
              <a:off x="9001472" y="4878719"/>
              <a:ext cx="85725" cy="101516"/>
            </a:xfrm>
            <a:prstGeom prst="flowChartConnector">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9" name="Flowchart: Connector 18"/>
            <p:cNvSpPr/>
            <p:nvPr/>
          </p:nvSpPr>
          <p:spPr>
            <a:xfrm>
              <a:off x="8892889" y="4893008"/>
              <a:ext cx="85725" cy="101516"/>
            </a:xfrm>
            <a:prstGeom prst="flowChartConnector">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0" name="Flowchart: Connector 19"/>
            <p:cNvSpPr/>
            <p:nvPr/>
          </p:nvSpPr>
          <p:spPr>
            <a:xfrm>
              <a:off x="8793832" y="4897771"/>
              <a:ext cx="85725" cy="101516"/>
            </a:xfrm>
            <a:prstGeom prst="flowChartConnector">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1" name="Flowchart: Connector 20"/>
            <p:cNvSpPr/>
            <p:nvPr/>
          </p:nvSpPr>
          <p:spPr>
            <a:xfrm>
              <a:off x="8693814" y="4910425"/>
              <a:ext cx="85725" cy="101516"/>
            </a:xfrm>
            <a:prstGeom prst="flowChartConnector">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2" name="Flowchart: Connector 21"/>
            <p:cNvSpPr/>
            <p:nvPr/>
          </p:nvSpPr>
          <p:spPr>
            <a:xfrm>
              <a:off x="8589990" y="4914210"/>
              <a:ext cx="85725" cy="101516"/>
            </a:xfrm>
            <a:prstGeom prst="flowChartConnector">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23" name="Curved Connector 22"/>
            <p:cNvCxnSpPr>
              <a:stCxn id="16" idx="0"/>
              <a:endCxn id="17" idx="0"/>
            </p:cNvCxnSpPr>
            <p:nvPr/>
          </p:nvCxnSpPr>
          <p:spPr>
            <a:xfrm rot="16200000" flipH="1" flipV="1">
              <a:off x="9200403" y="4738285"/>
              <a:ext cx="65047" cy="142881"/>
            </a:xfrm>
            <a:prstGeom prst="curvedConnector3">
              <a:avLst>
                <a:gd name="adj1" fmla="val -219649"/>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urved Connector 23"/>
            <p:cNvCxnSpPr>
              <a:stCxn id="17" idx="0"/>
              <a:endCxn id="18" idx="0"/>
            </p:cNvCxnSpPr>
            <p:nvPr/>
          </p:nvCxnSpPr>
          <p:spPr>
            <a:xfrm rot="16200000" flipH="1" flipV="1">
              <a:off x="9084676" y="4801908"/>
              <a:ext cx="36469" cy="117151"/>
            </a:xfrm>
            <a:prstGeom prst="curvedConnector3">
              <a:avLst>
                <a:gd name="adj1" fmla="val -404829"/>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Curved Connector 24"/>
            <p:cNvCxnSpPr>
              <a:stCxn id="18" idx="0"/>
              <a:endCxn id="19" idx="0"/>
            </p:cNvCxnSpPr>
            <p:nvPr/>
          </p:nvCxnSpPr>
          <p:spPr>
            <a:xfrm rot="16200000" flipH="1" flipV="1">
              <a:off x="8982899" y="4831571"/>
              <a:ext cx="14289" cy="108583"/>
            </a:xfrm>
            <a:prstGeom prst="curvedConnector3">
              <a:avLst>
                <a:gd name="adj1" fmla="val -799916"/>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urved Connector 25"/>
            <p:cNvCxnSpPr>
              <a:stCxn id="19" idx="0"/>
              <a:endCxn id="20" idx="0"/>
            </p:cNvCxnSpPr>
            <p:nvPr/>
          </p:nvCxnSpPr>
          <p:spPr>
            <a:xfrm rot="16200000" flipH="1" flipV="1">
              <a:off x="8883842" y="4845860"/>
              <a:ext cx="4763" cy="99057"/>
            </a:xfrm>
            <a:prstGeom prst="curvedConnector3">
              <a:avLst>
                <a:gd name="adj1" fmla="val -2299769"/>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Curved Connector 26"/>
            <p:cNvCxnSpPr>
              <a:stCxn id="20" idx="0"/>
              <a:endCxn id="21" idx="0"/>
            </p:cNvCxnSpPr>
            <p:nvPr/>
          </p:nvCxnSpPr>
          <p:spPr>
            <a:xfrm rot="16200000" flipH="1" flipV="1">
              <a:off x="8780359" y="4854089"/>
              <a:ext cx="12654" cy="100018"/>
            </a:xfrm>
            <a:prstGeom prst="curvedConnector3">
              <a:avLst>
                <a:gd name="adj1" fmla="val -828007"/>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Curved Connector 27"/>
            <p:cNvCxnSpPr>
              <a:stCxn id="21" idx="0"/>
              <a:endCxn id="22" idx="0"/>
            </p:cNvCxnSpPr>
            <p:nvPr/>
          </p:nvCxnSpPr>
          <p:spPr>
            <a:xfrm rot="16200000" flipH="1" flipV="1">
              <a:off x="8682872" y="4860405"/>
              <a:ext cx="3785" cy="103824"/>
            </a:xfrm>
            <a:prstGeom prst="curvedConnector3">
              <a:avLst>
                <a:gd name="adj1" fmla="val -276819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5048250" y="3181615"/>
              <a:ext cx="0" cy="2628000"/>
            </a:xfrm>
            <a:prstGeom prst="straightConnector1">
              <a:avLst/>
            </a:prstGeom>
            <a:ln w="28575">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rot="5400000">
              <a:off x="7464465" y="3379430"/>
              <a:ext cx="0" cy="4860000"/>
            </a:xfrm>
            <a:prstGeom prst="straightConnector1">
              <a:avLst/>
            </a:prstGeom>
            <a:ln w="28575">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Rectangle 30"/>
                <p:cNvSpPr/>
                <p:nvPr/>
              </p:nvSpPr>
              <p:spPr>
                <a:xfrm>
                  <a:off x="5070131" y="3089448"/>
                  <a:ext cx="75322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𝐽</m:t>
                            </m:r>
                          </m:e>
                          <m:sub>
                            <m:r>
                              <a:rPr lang="pt-BR" i="1">
                                <a:latin typeface="Cambria Math" panose="02040503050406030204" pitchFamily="18" charset="0"/>
                                <a:ea typeface="Cambria Math" panose="02040503050406030204" pitchFamily="18" charset="0"/>
                              </a:rPr>
                              <m:t>𝑒</m:t>
                            </m:r>
                          </m:sub>
                        </m:sSub>
                        <m:r>
                          <a:rPr lang="pt-BR"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𝒂</m:t>
                        </m:r>
                        <m:r>
                          <a:rPr lang="pt-BR" i="1">
                            <a:latin typeface="Cambria Math" panose="02040503050406030204" pitchFamily="18" charset="0"/>
                            <a:ea typeface="Cambria Math" panose="02040503050406030204" pitchFamily="18" charset="0"/>
                          </a:rPr>
                          <m:t>)</m:t>
                        </m:r>
                      </m:oMath>
                    </m:oMathPara>
                  </a14:m>
                  <a:endParaRPr lang="nl-BE" dirty="0"/>
                </a:p>
              </p:txBody>
            </p:sp>
          </mc:Choice>
          <mc:Fallback xmlns="">
            <p:sp>
              <p:nvSpPr>
                <p:cNvPr id="31" name="Rectangle 30"/>
                <p:cNvSpPr>
                  <a:spLocks noRot="1" noChangeAspect="1" noMove="1" noResize="1" noEditPoints="1" noAdjustHandles="1" noChangeArrowheads="1" noChangeShapeType="1" noTextEdit="1"/>
                </p:cNvSpPr>
                <p:nvPr/>
              </p:nvSpPr>
              <p:spPr>
                <a:xfrm>
                  <a:off x="5070131" y="3089448"/>
                  <a:ext cx="753220" cy="369332"/>
                </a:xfrm>
                <a:prstGeom prst="rect">
                  <a:avLst/>
                </a:prstGeom>
                <a:blipFill>
                  <a:blip r:embed="rId2"/>
                  <a:stretch>
                    <a:fillRect b="-13333"/>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32" name="Rectangle 31"/>
                <p:cNvSpPr/>
                <p:nvPr/>
              </p:nvSpPr>
              <p:spPr>
                <a:xfrm>
                  <a:off x="9834234" y="5604557"/>
                  <a:ext cx="38023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𝒂</m:t>
                        </m:r>
                      </m:oMath>
                    </m:oMathPara>
                  </a14:m>
                  <a:endParaRPr lang="nl-BE" b="1" dirty="0"/>
                </a:p>
              </p:txBody>
            </p:sp>
          </mc:Choice>
          <mc:Fallback xmlns="">
            <p:sp>
              <p:nvSpPr>
                <p:cNvPr id="32" name="Rectangle 31"/>
                <p:cNvSpPr>
                  <a:spLocks noRot="1" noChangeAspect="1" noMove="1" noResize="1" noEditPoints="1" noAdjustHandles="1" noChangeArrowheads="1" noChangeShapeType="1" noTextEdit="1"/>
                </p:cNvSpPr>
                <p:nvPr/>
              </p:nvSpPr>
              <p:spPr>
                <a:xfrm>
                  <a:off x="9834234" y="5604557"/>
                  <a:ext cx="380232" cy="369332"/>
                </a:xfrm>
                <a:prstGeom prst="rect">
                  <a:avLst/>
                </a:prstGeom>
                <a:blipFill>
                  <a:blip r:embed="rId3"/>
                  <a:stretch>
                    <a:fillRect/>
                  </a:stretch>
                </a:blipFill>
              </p:spPr>
              <p:txBody>
                <a:bodyPr/>
                <a:lstStyle/>
                <a:p>
                  <a:r>
                    <a:rPr lang="nl-BE">
                      <a:noFill/>
                    </a:rPr>
                    <a:t> </a:t>
                  </a:r>
                </a:p>
              </p:txBody>
            </p:sp>
          </mc:Fallback>
        </mc:AlternateContent>
        <p:cxnSp>
          <p:nvCxnSpPr>
            <p:cNvPr id="33" name="Straight Connector 32"/>
            <p:cNvCxnSpPr/>
            <p:nvPr/>
          </p:nvCxnSpPr>
          <p:spPr>
            <a:xfrm>
              <a:off x="5784878" y="5282575"/>
              <a:ext cx="0" cy="54000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6985028" y="5620288"/>
              <a:ext cx="0" cy="18000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5" name="Flowchart: Connector 34"/>
            <p:cNvSpPr/>
            <p:nvPr/>
          </p:nvSpPr>
          <p:spPr>
            <a:xfrm>
              <a:off x="5742016" y="5215477"/>
              <a:ext cx="85725" cy="101516"/>
            </a:xfrm>
            <a:prstGeom prst="flowChartConnector">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6" name="TextBox 35"/>
            <p:cNvSpPr txBox="1"/>
            <p:nvPr/>
          </p:nvSpPr>
          <p:spPr>
            <a:xfrm>
              <a:off x="5067300" y="5829820"/>
              <a:ext cx="1438882" cy="307777"/>
            </a:xfrm>
            <a:prstGeom prst="rect">
              <a:avLst/>
            </a:prstGeom>
            <a:noFill/>
          </p:spPr>
          <p:txBody>
            <a:bodyPr wrap="square" rtlCol="0">
              <a:spAutoFit/>
            </a:bodyPr>
            <a:lstStyle/>
            <a:p>
              <a:pPr algn="ctr"/>
              <a:r>
                <a:rPr lang="pt-BR" sz="1400" dirty="0"/>
                <a:t>mínimo local</a:t>
              </a:r>
              <a:endParaRPr lang="nl-BE" sz="1400" dirty="0"/>
            </a:p>
          </p:txBody>
        </p:sp>
        <p:sp>
          <p:nvSpPr>
            <p:cNvPr id="37" name="TextBox 36"/>
            <p:cNvSpPr txBox="1"/>
            <p:nvPr/>
          </p:nvSpPr>
          <p:spPr>
            <a:xfrm>
              <a:off x="6031541" y="5812790"/>
              <a:ext cx="1935549" cy="307777"/>
            </a:xfrm>
            <a:prstGeom prst="rect">
              <a:avLst/>
            </a:prstGeom>
            <a:noFill/>
          </p:spPr>
          <p:txBody>
            <a:bodyPr wrap="square" rtlCol="0">
              <a:spAutoFit/>
            </a:bodyPr>
            <a:lstStyle/>
            <a:p>
              <a:pPr algn="ctr"/>
              <a:r>
                <a:rPr lang="pt-BR" sz="1400" dirty="0"/>
                <a:t>mínimo global</a:t>
              </a:r>
              <a:endParaRPr lang="nl-BE" sz="1400" dirty="0"/>
            </a:p>
          </p:txBody>
        </p:sp>
        <p:sp>
          <p:nvSpPr>
            <p:cNvPr id="38" name="Flowchart: Connector 37"/>
            <p:cNvSpPr/>
            <p:nvPr/>
          </p:nvSpPr>
          <p:spPr>
            <a:xfrm>
              <a:off x="6932641" y="5558377"/>
              <a:ext cx="85725" cy="101516"/>
            </a:xfrm>
            <a:prstGeom prst="flowChartConnector">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9" name="TextBox 38"/>
            <p:cNvSpPr txBox="1"/>
            <p:nvPr/>
          </p:nvSpPr>
          <p:spPr>
            <a:xfrm>
              <a:off x="8041560" y="4972605"/>
              <a:ext cx="1935549" cy="307777"/>
            </a:xfrm>
            <a:prstGeom prst="rect">
              <a:avLst/>
            </a:prstGeom>
            <a:noFill/>
          </p:spPr>
          <p:txBody>
            <a:bodyPr wrap="square" rtlCol="0">
              <a:spAutoFit/>
            </a:bodyPr>
            <a:lstStyle/>
            <a:p>
              <a:pPr algn="ctr"/>
              <a:r>
                <a:rPr lang="pt-BR" sz="1400" dirty="0"/>
                <a:t>platô</a:t>
              </a:r>
              <a:endParaRPr lang="nl-BE" sz="1400" dirty="0"/>
            </a:p>
          </p:txBody>
        </p:sp>
      </p:grpSp>
    </p:spTree>
    <p:extLst>
      <p:ext uri="{BB962C8B-B14F-4D97-AF65-F5344CB8AC3E}">
        <p14:creationId xmlns:p14="http://schemas.microsoft.com/office/powerpoint/2010/main" val="389592372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357189" y="1374591"/>
            <a:ext cx="5180153" cy="5190740"/>
            <a:chOff x="5430999" y="2878240"/>
            <a:chExt cx="5180153" cy="5190740"/>
          </a:xfrm>
        </p:grpSpPr>
        <p:grpSp>
          <p:nvGrpSpPr>
            <p:cNvPr id="4" name="Group 3"/>
            <p:cNvGrpSpPr/>
            <p:nvPr/>
          </p:nvGrpSpPr>
          <p:grpSpPr>
            <a:xfrm>
              <a:off x="5567384" y="3103324"/>
              <a:ext cx="4470595" cy="4965656"/>
              <a:chOff x="5567384" y="3103324"/>
              <a:chExt cx="4470595" cy="4965656"/>
            </a:xfrm>
          </p:grpSpPr>
          <p:grpSp>
            <p:nvGrpSpPr>
              <p:cNvPr id="5" name="Group 4"/>
              <p:cNvGrpSpPr/>
              <p:nvPr/>
            </p:nvGrpSpPr>
            <p:grpSpPr>
              <a:xfrm>
                <a:off x="6299200" y="3937084"/>
                <a:ext cx="2806700" cy="4131896"/>
                <a:chOff x="6299200" y="3937084"/>
                <a:chExt cx="2806700" cy="4131896"/>
              </a:xfrm>
            </p:grpSpPr>
            <p:grpSp>
              <p:nvGrpSpPr>
                <p:cNvPr id="10" name="Group 9"/>
                <p:cNvGrpSpPr/>
                <p:nvPr/>
              </p:nvGrpSpPr>
              <p:grpSpPr>
                <a:xfrm>
                  <a:off x="6299200" y="4001293"/>
                  <a:ext cx="2806700" cy="4067687"/>
                  <a:chOff x="5943600" y="2032000"/>
                  <a:chExt cx="2806700" cy="4067687"/>
                </a:xfrm>
              </p:grpSpPr>
              <p:sp>
                <p:nvSpPr>
                  <p:cNvPr id="20" name="Oval 19"/>
                  <p:cNvSpPr/>
                  <p:nvPr/>
                </p:nvSpPr>
                <p:spPr>
                  <a:xfrm>
                    <a:off x="6012753" y="2032000"/>
                    <a:ext cx="2661347" cy="3911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1" name="Rectangle 20"/>
                  <p:cNvSpPr/>
                  <p:nvPr/>
                </p:nvSpPr>
                <p:spPr>
                  <a:xfrm>
                    <a:off x="5943600" y="3415504"/>
                    <a:ext cx="2806700" cy="26841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cxnSp>
              <p:nvCxnSpPr>
                <p:cNvPr id="11" name="Straight Arrow Connector 10"/>
                <p:cNvCxnSpPr/>
                <p:nvPr/>
              </p:nvCxnSpPr>
              <p:spPr>
                <a:xfrm flipV="1">
                  <a:off x="6431853" y="4102100"/>
                  <a:ext cx="629347" cy="92710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8305800" y="4089400"/>
                  <a:ext cx="685800" cy="927100"/>
                </a:xfrm>
                <a:prstGeom prst="straightConnector1">
                  <a:avLst/>
                </a:prstGeom>
                <a:ln w="28575">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3" name="Flowchart: Connector 12"/>
                <p:cNvSpPr/>
                <p:nvPr/>
              </p:nvSpPr>
              <p:spPr>
                <a:xfrm>
                  <a:off x="6713188" y="4527592"/>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 name="Flowchart: Connector 13"/>
                <p:cNvSpPr/>
                <p:nvPr/>
              </p:nvSpPr>
              <p:spPr>
                <a:xfrm>
                  <a:off x="8562975" y="4464134"/>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5" name="Straight Arrow Connector 14"/>
                <p:cNvCxnSpPr/>
                <p:nvPr/>
              </p:nvCxnSpPr>
              <p:spPr>
                <a:xfrm>
                  <a:off x="7286625" y="3991768"/>
                  <a:ext cx="866775" cy="0"/>
                </a:xfrm>
                <a:prstGeom prst="straightConnector1">
                  <a:avLst/>
                </a:prstGeom>
                <a:ln w="28575">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6" name="Flowchart: Connector 15"/>
                <p:cNvSpPr/>
                <p:nvPr/>
              </p:nvSpPr>
              <p:spPr>
                <a:xfrm>
                  <a:off x="7645400" y="3937084"/>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cxnSp>
            <p:nvCxnSpPr>
              <p:cNvPr id="6" name="Straight Arrow Connector 5"/>
              <p:cNvCxnSpPr/>
              <p:nvPr/>
            </p:nvCxnSpPr>
            <p:spPr>
              <a:xfrm>
                <a:off x="5600700" y="3357184"/>
                <a:ext cx="0" cy="201600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flipH="1">
                <a:off x="5600700" y="5373686"/>
                <a:ext cx="4104000" cy="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Rectangle 7"/>
                  <p:cNvSpPr/>
                  <p:nvPr/>
                </p:nvSpPr>
                <p:spPr>
                  <a:xfrm>
                    <a:off x="5567384" y="3103324"/>
                    <a:ext cx="69371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rPr>
                            <m:t>𝑓</m:t>
                          </m:r>
                          <m:r>
                            <a:rPr lang="pt-BR" b="0" i="1" smtClean="0">
                              <a:latin typeface="Cambria Math" panose="02040503050406030204" pitchFamily="18" charset="0"/>
                            </a:rPr>
                            <m:t>(</m:t>
                          </m:r>
                          <m:r>
                            <a:rPr lang="pt-BR" b="0" i="1" smtClean="0">
                              <a:latin typeface="Cambria Math" panose="02040503050406030204" pitchFamily="18" charset="0"/>
                            </a:rPr>
                            <m:t>𝑥</m:t>
                          </m:r>
                          <m:r>
                            <a:rPr lang="pt-BR" b="0" i="1" smtClean="0">
                              <a:latin typeface="Cambria Math" panose="02040503050406030204" pitchFamily="18" charset="0"/>
                            </a:rPr>
                            <m:t>)</m:t>
                          </m:r>
                        </m:oMath>
                      </m:oMathPara>
                    </a14:m>
                    <a:endParaRPr lang="nl-BE" dirty="0"/>
                  </a:p>
                </p:txBody>
              </p:sp>
            </mc:Choice>
            <mc:Fallback xmlns="">
              <p:sp>
                <p:nvSpPr>
                  <p:cNvPr id="8" name="Rectangle 7"/>
                  <p:cNvSpPr>
                    <a:spLocks noRot="1" noChangeAspect="1" noMove="1" noResize="1" noEditPoints="1" noAdjustHandles="1" noChangeArrowheads="1" noChangeShapeType="1" noTextEdit="1"/>
                  </p:cNvSpPr>
                  <p:nvPr/>
                </p:nvSpPr>
                <p:spPr>
                  <a:xfrm>
                    <a:off x="5567384" y="3103324"/>
                    <a:ext cx="693716" cy="369332"/>
                  </a:xfrm>
                  <a:prstGeom prst="rect">
                    <a:avLst/>
                  </a:prstGeom>
                  <a:blipFill>
                    <a:blip r:embed="rId3"/>
                    <a:stretch>
                      <a:fillRect b="-13333"/>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9" name="Rectangle 8"/>
                  <p:cNvSpPr/>
                  <p:nvPr/>
                </p:nvSpPr>
                <p:spPr>
                  <a:xfrm>
                    <a:off x="9669994" y="5189020"/>
                    <a:ext cx="36798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i="1">
                              <a:latin typeface="Cambria Math" panose="02040503050406030204" pitchFamily="18" charset="0"/>
                            </a:rPr>
                            <m:t>𝑥</m:t>
                          </m:r>
                        </m:oMath>
                      </m:oMathPara>
                    </a14:m>
                    <a:endParaRPr lang="nl-BE" dirty="0"/>
                  </a:p>
                </p:txBody>
              </p:sp>
            </mc:Choice>
            <mc:Fallback xmlns="">
              <p:sp>
                <p:nvSpPr>
                  <p:cNvPr id="9" name="Rectangle 8"/>
                  <p:cNvSpPr>
                    <a:spLocks noRot="1" noChangeAspect="1" noMove="1" noResize="1" noEditPoints="1" noAdjustHandles="1" noChangeArrowheads="1" noChangeShapeType="1" noTextEdit="1"/>
                  </p:cNvSpPr>
                  <p:nvPr/>
                </p:nvSpPr>
                <p:spPr>
                  <a:xfrm>
                    <a:off x="9669994" y="5189020"/>
                    <a:ext cx="367985" cy="369332"/>
                  </a:xfrm>
                  <a:prstGeom prst="rect">
                    <a:avLst/>
                  </a:prstGeom>
                  <a:blipFill>
                    <a:blip r:embed="rId6"/>
                    <a:stretch>
                      <a:fillRect/>
                    </a:stretch>
                  </a:blipFill>
                </p:spPr>
                <p:txBody>
                  <a:bodyPr/>
                  <a:lstStyle/>
                  <a:p>
                    <a:r>
                      <a:rPr lang="nl-BE">
                        <a:noFill/>
                      </a:rPr>
                      <a:t> </a:t>
                    </a:r>
                  </a:p>
                </p:txBody>
              </p:sp>
            </mc:Fallback>
          </mc:AlternateContent>
        </p:grpSp>
        <mc:AlternateContent xmlns:mc="http://schemas.openxmlformats.org/markup-compatibility/2006" xmlns:a14="http://schemas.microsoft.com/office/drawing/2010/main">
          <mc:Choice Requires="a14">
            <p:sp>
              <p:nvSpPr>
                <p:cNvPr id="22" name="TextBox 21"/>
                <p:cNvSpPr txBox="1"/>
                <p:nvPr/>
              </p:nvSpPr>
              <p:spPr>
                <a:xfrm>
                  <a:off x="5430999" y="3591350"/>
                  <a:ext cx="1717458" cy="95410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pt-BR" sz="1400" i="1">
                            <a:latin typeface="Cambria Math" panose="02040503050406030204" pitchFamily="18" charset="0"/>
                            <a:ea typeface="Cambria Math" panose="02040503050406030204" pitchFamily="18" charset="0"/>
                          </a:rPr>
                          <m:t>𝛻</m:t>
                        </m:r>
                        <m:r>
                          <a:rPr lang="pt-BR" sz="1400" i="1">
                            <a:latin typeface="Cambria Math" panose="02040503050406030204" pitchFamily="18" charset="0"/>
                            <a:ea typeface="Cambria Math" panose="02040503050406030204" pitchFamily="18" charset="0"/>
                          </a:rPr>
                          <m:t>𝑓</m:t>
                        </m:r>
                        <m:r>
                          <a:rPr lang="pt-BR" sz="1400" i="1">
                            <a:latin typeface="Cambria Math" panose="02040503050406030204" pitchFamily="18" charset="0"/>
                            <a:ea typeface="Cambria Math" panose="02040503050406030204" pitchFamily="18" charset="0"/>
                          </a:rPr>
                          <m:t>&gt;0</m:t>
                        </m:r>
                      </m:oMath>
                    </m:oMathPara>
                  </a14:m>
                  <a:endParaRPr lang="en-US" sz="1400" dirty="0"/>
                </a:p>
                <a:p>
                  <a:pPr algn="ctr"/>
                  <a:r>
                    <a:rPr lang="en-US" sz="1400" dirty="0" err="1"/>
                    <a:t>gradiente</a:t>
                  </a:r>
                  <a:r>
                    <a:rPr lang="en-US" sz="1400" dirty="0"/>
                    <a:t> </a:t>
                  </a:r>
                  <a:r>
                    <a:rPr lang="en-US" sz="1400" dirty="0" err="1"/>
                    <a:t>positivo</a:t>
                  </a:r>
                  <a:endParaRPr lang="en-US" sz="1400" dirty="0"/>
                </a:p>
                <a:p>
                  <a:pPr algn="ctr"/>
                  <a:r>
                    <a:rPr lang="en-US" sz="1400" dirty="0"/>
                    <a:t>=</a:t>
                  </a:r>
                </a:p>
                <a:p>
                  <a:pPr algn="ctr"/>
                  <a:r>
                    <a:rPr lang="en-US" sz="1400" dirty="0" err="1"/>
                    <a:t>siga</a:t>
                  </a:r>
                  <a:r>
                    <a:rPr lang="en-US" sz="1400" dirty="0"/>
                    <a:t> </a:t>
                  </a:r>
                  <a:r>
                    <a:rPr lang="en-US" sz="1400" dirty="0" err="1"/>
                    <a:t>em</a:t>
                  </a:r>
                  <a:r>
                    <a:rPr lang="en-US" sz="1400" dirty="0"/>
                    <a:t> </a:t>
                  </a:r>
                  <a:r>
                    <a:rPr lang="en-US" sz="1400" dirty="0" err="1"/>
                    <a:t>frente</a:t>
                  </a:r>
                  <a:endParaRPr lang="nl-BE" sz="1400" dirty="0"/>
                </a:p>
              </p:txBody>
            </p:sp>
          </mc:Choice>
          <mc:Fallback xmlns="">
            <p:sp>
              <p:nvSpPr>
                <p:cNvPr id="22" name="TextBox 21"/>
                <p:cNvSpPr txBox="1">
                  <a:spLocks noRot="1" noChangeAspect="1" noMove="1" noResize="1" noEditPoints="1" noAdjustHandles="1" noChangeArrowheads="1" noChangeShapeType="1" noTextEdit="1"/>
                </p:cNvSpPr>
                <p:nvPr/>
              </p:nvSpPr>
              <p:spPr>
                <a:xfrm>
                  <a:off x="5430999" y="3591350"/>
                  <a:ext cx="1717458" cy="954107"/>
                </a:xfrm>
                <a:prstGeom prst="rect">
                  <a:avLst/>
                </a:prstGeom>
                <a:blipFill>
                  <a:blip r:embed="rId7"/>
                  <a:stretch>
                    <a:fillRect b="-5769"/>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23" name="TextBox 22"/>
                <p:cNvSpPr txBox="1"/>
                <p:nvPr/>
              </p:nvSpPr>
              <p:spPr>
                <a:xfrm>
                  <a:off x="8609519" y="3690209"/>
                  <a:ext cx="2001633" cy="95410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pt-BR" sz="1400" i="1">
                            <a:latin typeface="Cambria Math" panose="02040503050406030204" pitchFamily="18" charset="0"/>
                            <a:ea typeface="Cambria Math" panose="02040503050406030204" pitchFamily="18" charset="0"/>
                          </a:rPr>
                          <m:t>𝛻</m:t>
                        </m:r>
                        <m:r>
                          <a:rPr lang="pt-BR" sz="1400" i="1">
                            <a:latin typeface="Cambria Math" panose="02040503050406030204" pitchFamily="18" charset="0"/>
                            <a:ea typeface="Cambria Math" panose="02040503050406030204" pitchFamily="18" charset="0"/>
                          </a:rPr>
                          <m:t>𝑓</m:t>
                        </m:r>
                        <m:r>
                          <a:rPr lang="pt-BR" sz="1400" i="1">
                            <a:latin typeface="Cambria Math" panose="02040503050406030204" pitchFamily="18" charset="0"/>
                            <a:ea typeface="Cambria Math" panose="02040503050406030204" pitchFamily="18" charset="0"/>
                          </a:rPr>
                          <m:t>&lt;0</m:t>
                        </m:r>
                      </m:oMath>
                    </m:oMathPara>
                  </a14:m>
                  <a:endParaRPr lang="en-US" sz="1400" dirty="0"/>
                </a:p>
                <a:p>
                  <a:pPr algn="ctr"/>
                  <a:r>
                    <a:rPr lang="en-US" sz="1400" dirty="0" err="1"/>
                    <a:t>gradiente</a:t>
                  </a:r>
                  <a:r>
                    <a:rPr lang="en-US" sz="1400" dirty="0"/>
                    <a:t> </a:t>
                  </a:r>
                  <a:r>
                    <a:rPr lang="en-US" sz="1400" dirty="0" err="1"/>
                    <a:t>negativo</a:t>
                  </a:r>
                  <a:endParaRPr lang="en-US" sz="1400" dirty="0"/>
                </a:p>
                <a:p>
                  <a:pPr algn="ctr"/>
                  <a:r>
                    <a:rPr lang="en-US" sz="1400" dirty="0"/>
                    <a:t>=</a:t>
                  </a:r>
                </a:p>
                <a:p>
                  <a:pPr algn="ctr"/>
                  <a:r>
                    <a:rPr lang="en-US" sz="1400" dirty="0" err="1"/>
                    <a:t>siga</a:t>
                  </a:r>
                  <a:r>
                    <a:rPr lang="en-US" sz="1400" dirty="0"/>
                    <a:t> no </a:t>
                  </a:r>
                  <a:r>
                    <a:rPr lang="en-US" sz="1400" dirty="0" err="1"/>
                    <a:t>sentido</a:t>
                  </a:r>
                  <a:r>
                    <a:rPr lang="en-US" sz="1400" dirty="0"/>
                    <a:t> </a:t>
                  </a:r>
                  <a:r>
                    <a:rPr lang="en-US" sz="1400" dirty="0" err="1"/>
                    <a:t>contrário</a:t>
                  </a:r>
                  <a:endParaRPr lang="nl-BE" sz="1400" dirty="0"/>
                </a:p>
              </p:txBody>
            </p:sp>
          </mc:Choice>
          <mc:Fallback xmlns="">
            <p:sp>
              <p:nvSpPr>
                <p:cNvPr id="23" name="TextBox 22"/>
                <p:cNvSpPr txBox="1">
                  <a:spLocks noRot="1" noChangeAspect="1" noMove="1" noResize="1" noEditPoints="1" noAdjustHandles="1" noChangeArrowheads="1" noChangeShapeType="1" noTextEdit="1"/>
                </p:cNvSpPr>
                <p:nvPr/>
              </p:nvSpPr>
              <p:spPr>
                <a:xfrm>
                  <a:off x="8609519" y="3690209"/>
                  <a:ext cx="2001633" cy="954107"/>
                </a:xfrm>
                <a:prstGeom prst="rect">
                  <a:avLst/>
                </a:prstGeom>
                <a:blipFill>
                  <a:blip r:embed="rId8"/>
                  <a:stretch>
                    <a:fillRect b="-5732"/>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24" name="TextBox 23"/>
                <p:cNvSpPr txBox="1"/>
                <p:nvPr/>
              </p:nvSpPr>
              <p:spPr>
                <a:xfrm>
                  <a:off x="7048803" y="2878240"/>
                  <a:ext cx="1300446" cy="95410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pt-BR" sz="1400" i="1">
                            <a:latin typeface="Cambria Math" panose="02040503050406030204" pitchFamily="18" charset="0"/>
                            <a:ea typeface="Cambria Math" panose="02040503050406030204" pitchFamily="18" charset="0"/>
                          </a:rPr>
                          <m:t>𝛻</m:t>
                        </m:r>
                        <m:r>
                          <a:rPr lang="pt-BR" sz="1400" i="1">
                            <a:latin typeface="Cambria Math" panose="02040503050406030204" pitchFamily="18" charset="0"/>
                            <a:ea typeface="Cambria Math" panose="02040503050406030204" pitchFamily="18" charset="0"/>
                          </a:rPr>
                          <m:t>𝑓</m:t>
                        </m:r>
                        <m:r>
                          <a:rPr lang="pt-BR" sz="1400" i="1">
                            <a:latin typeface="Cambria Math" panose="02040503050406030204" pitchFamily="18" charset="0"/>
                            <a:ea typeface="Cambria Math" panose="02040503050406030204" pitchFamily="18" charset="0"/>
                          </a:rPr>
                          <m:t>=0</m:t>
                        </m:r>
                      </m:oMath>
                    </m:oMathPara>
                  </a14:m>
                  <a:endParaRPr lang="en-US" sz="1400" dirty="0"/>
                </a:p>
                <a:p>
                  <a:pPr algn="ctr"/>
                  <a:r>
                    <a:rPr lang="en-US" sz="1400" dirty="0" err="1"/>
                    <a:t>gradiente</a:t>
                  </a:r>
                  <a:r>
                    <a:rPr lang="en-US" sz="1400" dirty="0"/>
                    <a:t> </a:t>
                  </a:r>
                  <a:r>
                    <a:rPr lang="en-US" sz="1400" dirty="0" err="1"/>
                    <a:t>nulo</a:t>
                  </a:r>
                  <a:endParaRPr lang="en-US" sz="1400" dirty="0"/>
                </a:p>
                <a:p>
                  <a:pPr algn="ctr"/>
                  <a:r>
                    <a:rPr lang="en-US" sz="1400" dirty="0"/>
                    <a:t>= </a:t>
                  </a:r>
                </a:p>
                <a:p>
                  <a:pPr algn="ctr"/>
                  <a:r>
                    <a:rPr lang="en-US" sz="1400" dirty="0" err="1"/>
                    <a:t>máximo</a:t>
                  </a:r>
                  <a:endParaRPr lang="nl-BE" sz="1400" dirty="0"/>
                </a:p>
              </p:txBody>
            </p:sp>
          </mc:Choice>
          <mc:Fallback xmlns="">
            <p:sp>
              <p:nvSpPr>
                <p:cNvPr id="24" name="TextBox 23"/>
                <p:cNvSpPr txBox="1">
                  <a:spLocks noRot="1" noChangeAspect="1" noMove="1" noResize="1" noEditPoints="1" noAdjustHandles="1" noChangeArrowheads="1" noChangeShapeType="1" noTextEdit="1"/>
                </p:cNvSpPr>
                <p:nvPr/>
              </p:nvSpPr>
              <p:spPr>
                <a:xfrm>
                  <a:off x="7048803" y="2878240"/>
                  <a:ext cx="1300446" cy="954107"/>
                </a:xfrm>
                <a:prstGeom prst="rect">
                  <a:avLst/>
                </a:prstGeom>
                <a:blipFill>
                  <a:blip r:embed="rId9"/>
                  <a:stretch>
                    <a:fillRect b="-5769"/>
                  </a:stretch>
                </a:blipFill>
              </p:spPr>
              <p:txBody>
                <a:bodyPr/>
                <a:lstStyle/>
                <a:p>
                  <a:r>
                    <a:rPr lang="nl-BE">
                      <a:noFill/>
                    </a:rPr>
                    <a:t> </a:t>
                  </a:r>
                </a:p>
              </p:txBody>
            </p:sp>
          </mc:Fallback>
        </mc:AlternateContent>
      </p:grpSp>
      <p:grpSp>
        <p:nvGrpSpPr>
          <p:cNvPr id="51" name="Group 50"/>
          <p:cNvGrpSpPr/>
          <p:nvPr/>
        </p:nvGrpSpPr>
        <p:grpSpPr>
          <a:xfrm>
            <a:off x="6071545" y="644806"/>
            <a:ext cx="5640437" cy="4262159"/>
            <a:chOff x="5482823" y="644806"/>
            <a:chExt cx="5640437" cy="4262159"/>
          </a:xfrm>
        </p:grpSpPr>
        <p:cxnSp>
          <p:nvCxnSpPr>
            <p:cNvPr id="36" name="Straight Arrow Connector 35"/>
            <p:cNvCxnSpPr/>
            <p:nvPr/>
          </p:nvCxnSpPr>
          <p:spPr>
            <a:xfrm>
              <a:off x="6854791" y="3502818"/>
              <a:ext cx="501018" cy="88673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flipH="1">
              <a:off x="9054972" y="3513655"/>
              <a:ext cx="413575" cy="79770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nvGrpSpPr>
            <p:cNvPr id="35" name="Group 34"/>
            <p:cNvGrpSpPr/>
            <p:nvPr/>
          </p:nvGrpSpPr>
          <p:grpSpPr>
            <a:xfrm rot="10800000">
              <a:off x="6769100" y="644806"/>
              <a:ext cx="2806700" cy="4067687"/>
              <a:chOff x="5943600" y="2032000"/>
              <a:chExt cx="2806700" cy="4067687"/>
            </a:xfrm>
          </p:grpSpPr>
          <p:sp>
            <p:nvSpPr>
              <p:cNvPr id="45" name="Oval 44"/>
              <p:cNvSpPr/>
              <p:nvPr/>
            </p:nvSpPr>
            <p:spPr>
              <a:xfrm>
                <a:off x="6012753" y="2032000"/>
                <a:ext cx="2661347" cy="3911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6" name="Rectangle 45"/>
              <p:cNvSpPr/>
              <p:nvPr/>
            </p:nvSpPr>
            <p:spPr>
              <a:xfrm>
                <a:off x="5943600" y="3415504"/>
                <a:ext cx="2806700" cy="26841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sp>
          <p:nvSpPr>
            <p:cNvPr id="38" name="Flowchart: Connector 37"/>
            <p:cNvSpPr/>
            <p:nvPr/>
          </p:nvSpPr>
          <p:spPr>
            <a:xfrm>
              <a:off x="7062438" y="3876205"/>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9" name="Flowchart: Connector 38"/>
            <p:cNvSpPr/>
            <p:nvPr/>
          </p:nvSpPr>
          <p:spPr>
            <a:xfrm>
              <a:off x="9236075" y="3812747"/>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40" name="Straight Arrow Connector 39"/>
            <p:cNvCxnSpPr/>
            <p:nvPr/>
          </p:nvCxnSpPr>
          <p:spPr>
            <a:xfrm>
              <a:off x="7756525" y="4724681"/>
              <a:ext cx="866775" cy="0"/>
            </a:xfrm>
            <a:prstGeom prst="straightConnector1">
              <a:avLst/>
            </a:prstGeom>
            <a:ln w="28575">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1" name="Flowchart: Connector 40"/>
            <p:cNvSpPr/>
            <p:nvPr/>
          </p:nvSpPr>
          <p:spPr>
            <a:xfrm>
              <a:off x="8115300" y="4669997"/>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31" name="Straight Arrow Connector 30"/>
            <p:cNvCxnSpPr/>
            <p:nvPr/>
          </p:nvCxnSpPr>
          <p:spPr>
            <a:xfrm>
              <a:off x="5632450" y="2705797"/>
              <a:ext cx="0" cy="201600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flipH="1">
              <a:off x="5688730" y="4722299"/>
              <a:ext cx="4572000" cy="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Rectangle 32"/>
                <p:cNvSpPr/>
                <p:nvPr/>
              </p:nvSpPr>
              <p:spPr>
                <a:xfrm>
                  <a:off x="5612617" y="2534819"/>
                  <a:ext cx="69371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rPr>
                          <m:t>𝑓</m:t>
                        </m:r>
                        <m:r>
                          <a:rPr lang="pt-BR" b="0" i="1" smtClean="0">
                            <a:latin typeface="Cambria Math" panose="02040503050406030204" pitchFamily="18" charset="0"/>
                          </a:rPr>
                          <m:t>(</m:t>
                        </m:r>
                        <m:r>
                          <a:rPr lang="pt-BR" b="0" i="1" smtClean="0">
                            <a:latin typeface="Cambria Math" panose="02040503050406030204" pitchFamily="18" charset="0"/>
                          </a:rPr>
                          <m:t>𝑥</m:t>
                        </m:r>
                        <m:r>
                          <a:rPr lang="pt-BR" b="0" i="1" smtClean="0">
                            <a:latin typeface="Cambria Math" panose="02040503050406030204" pitchFamily="18" charset="0"/>
                          </a:rPr>
                          <m:t>)</m:t>
                        </m:r>
                      </m:oMath>
                    </m:oMathPara>
                  </a14:m>
                  <a:endParaRPr lang="nl-BE" dirty="0"/>
                </a:p>
              </p:txBody>
            </p:sp>
          </mc:Choice>
          <mc:Fallback xmlns="">
            <p:sp>
              <p:nvSpPr>
                <p:cNvPr id="33" name="Rectangle 32"/>
                <p:cNvSpPr>
                  <a:spLocks noRot="1" noChangeAspect="1" noMove="1" noResize="1" noEditPoints="1" noAdjustHandles="1" noChangeArrowheads="1" noChangeShapeType="1" noTextEdit="1"/>
                </p:cNvSpPr>
                <p:nvPr/>
              </p:nvSpPr>
              <p:spPr>
                <a:xfrm>
                  <a:off x="5612617" y="2534819"/>
                  <a:ext cx="693716" cy="369332"/>
                </a:xfrm>
                <a:prstGeom prst="rect">
                  <a:avLst/>
                </a:prstGeom>
                <a:blipFill>
                  <a:blip r:embed="rId10"/>
                  <a:stretch>
                    <a:fillRect b="-13333"/>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34" name="Rectangle 33"/>
                <p:cNvSpPr/>
                <p:nvPr/>
              </p:nvSpPr>
              <p:spPr>
                <a:xfrm>
                  <a:off x="10139894" y="4537633"/>
                  <a:ext cx="36798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i="1">
                            <a:latin typeface="Cambria Math" panose="02040503050406030204" pitchFamily="18" charset="0"/>
                          </a:rPr>
                          <m:t>𝑥</m:t>
                        </m:r>
                      </m:oMath>
                    </m:oMathPara>
                  </a14:m>
                  <a:endParaRPr lang="nl-BE" dirty="0"/>
                </a:p>
              </p:txBody>
            </p:sp>
          </mc:Choice>
          <mc:Fallback xmlns="">
            <p:sp>
              <p:nvSpPr>
                <p:cNvPr id="34" name="Rectangle 33"/>
                <p:cNvSpPr>
                  <a:spLocks noRot="1" noChangeAspect="1" noMove="1" noResize="1" noEditPoints="1" noAdjustHandles="1" noChangeArrowheads="1" noChangeShapeType="1" noTextEdit="1"/>
                </p:cNvSpPr>
                <p:nvPr/>
              </p:nvSpPr>
              <p:spPr>
                <a:xfrm>
                  <a:off x="10139894" y="4537633"/>
                  <a:ext cx="367985" cy="369332"/>
                </a:xfrm>
                <a:prstGeom prst="rect">
                  <a:avLst/>
                </a:prstGeom>
                <a:blipFill>
                  <a:blip r:embed="rId11"/>
                  <a:stretch>
                    <a:fillRect/>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27" name="TextBox 26"/>
                <p:cNvSpPr txBox="1"/>
                <p:nvPr/>
              </p:nvSpPr>
              <p:spPr>
                <a:xfrm>
                  <a:off x="5482823" y="3543300"/>
                  <a:ext cx="1717458" cy="95410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pt-BR" sz="1400" i="1">
                            <a:latin typeface="Cambria Math" panose="02040503050406030204" pitchFamily="18" charset="0"/>
                            <a:ea typeface="Cambria Math" panose="02040503050406030204" pitchFamily="18" charset="0"/>
                          </a:rPr>
                          <m:t>−</m:t>
                        </m:r>
                        <m:r>
                          <a:rPr lang="pt-BR" sz="1400" i="1">
                            <a:latin typeface="Cambria Math" panose="02040503050406030204" pitchFamily="18" charset="0"/>
                            <a:ea typeface="Cambria Math" panose="02040503050406030204" pitchFamily="18" charset="0"/>
                          </a:rPr>
                          <m:t>𝛻</m:t>
                        </m:r>
                        <m:r>
                          <a:rPr lang="pt-BR" sz="1400" i="1">
                            <a:latin typeface="Cambria Math" panose="02040503050406030204" pitchFamily="18" charset="0"/>
                            <a:ea typeface="Cambria Math" panose="02040503050406030204" pitchFamily="18" charset="0"/>
                          </a:rPr>
                          <m:t>𝑓</m:t>
                        </m:r>
                        <m:r>
                          <a:rPr lang="pt-BR" sz="1400" i="1">
                            <a:latin typeface="Cambria Math" panose="02040503050406030204" pitchFamily="18" charset="0"/>
                            <a:ea typeface="Cambria Math" panose="02040503050406030204" pitchFamily="18" charset="0"/>
                          </a:rPr>
                          <m:t>&lt;0</m:t>
                        </m:r>
                      </m:oMath>
                    </m:oMathPara>
                  </a14:m>
                  <a:endParaRPr lang="en-US" sz="1400" dirty="0"/>
                </a:p>
                <a:p>
                  <a:pPr algn="ctr"/>
                  <a:r>
                    <a:rPr lang="en-US" sz="1400" dirty="0" err="1"/>
                    <a:t>gradiente</a:t>
                  </a:r>
                  <a:r>
                    <a:rPr lang="en-US" sz="1400" dirty="0"/>
                    <a:t> </a:t>
                  </a:r>
                  <a:r>
                    <a:rPr lang="en-US" sz="1400" dirty="0" err="1"/>
                    <a:t>negativo</a:t>
                  </a:r>
                  <a:endParaRPr lang="en-US" sz="1400" dirty="0"/>
                </a:p>
                <a:p>
                  <a:pPr algn="ctr"/>
                  <a:r>
                    <a:rPr lang="en-US" sz="1400" dirty="0"/>
                    <a:t>=</a:t>
                  </a:r>
                </a:p>
                <a:p>
                  <a:pPr algn="ctr"/>
                  <a:r>
                    <a:rPr lang="en-US" sz="1400" dirty="0" err="1"/>
                    <a:t>siga</a:t>
                  </a:r>
                  <a:r>
                    <a:rPr lang="en-US" sz="1400" dirty="0"/>
                    <a:t> </a:t>
                  </a:r>
                  <a:r>
                    <a:rPr lang="en-US" sz="1400" dirty="0" err="1"/>
                    <a:t>em</a:t>
                  </a:r>
                  <a:r>
                    <a:rPr lang="en-US" sz="1400" dirty="0"/>
                    <a:t> </a:t>
                  </a:r>
                  <a:r>
                    <a:rPr lang="en-US" sz="1400" dirty="0" err="1"/>
                    <a:t>frente</a:t>
                  </a:r>
                  <a:endParaRPr lang="en-US" sz="1400" dirty="0"/>
                </a:p>
              </p:txBody>
            </p:sp>
          </mc:Choice>
          <mc:Fallback xmlns="">
            <p:sp>
              <p:nvSpPr>
                <p:cNvPr id="27" name="TextBox 26"/>
                <p:cNvSpPr txBox="1">
                  <a:spLocks noRot="1" noChangeAspect="1" noMove="1" noResize="1" noEditPoints="1" noAdjustHandles="1" noChangeArrowheads="1" noChangeShapeType="1" noTextEdit="1"/>
                </p:cNvSpPr>
                <p:nvPr/>
              </p:nvSpPr>
              <p:spPr>
                <a:xfrm>
                  <a:off x="5482823" y="3543300"/>
                  <a:ext cx="1717458" cy="954107"/>
                </a:xfrm>
                <a:prstGeom prst="rect">
                  <a:avLst/>
                </a:prstGeom>
                <a:blipFill>
                  <a:blip r:embed="rId12"/>
                  <a:stretch>
                    <a:fillRect b="-5732"/>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28" name="TextBox 27"/>
                <p:cNvSpPr txBox="1"/>
                <p:nvPr/>
              </p:nvSpPr>
              <p:spPr>
                <a:xfrm>
                  <a:off x="9121947" y="3485076"/>
                  <a:ext cx="2001313" cy="95410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pt-BR" sz="1400" i="1" smtClean="0">
                            <a:latin typeface="Cambria Math" panose="02040503050406030204" pitchFamily="18" charset="0"/>
                            <a:ea typeface="Cambria Math" panose="02040503050406030204" pitchFamily="18" charset="0"/>
                          </a:rPr>
                          <m:t>−</m:t>
                        </m:r>
                        <m:r>
                          <a:rPr lang="pt-BR" sz="1400" i="1" smtClean="0">
                            <a:latin typeface="Cambria Math" panose="02040503050406030204" pitchFamily="18" charset="0"/>
                            <a:ea typeface="Cambria Math" panose="02040503050406030204" pitchFamily="18" charset="0"/>
                          </a:rPr>
                          <m:t>𝛻</m:t>
                        </m:r>
                        <m:r>
                          <a:rPr lang="pt-BR" sz="1400" i="1" smtClean="0">
                            <a:latin typeface="Cambria Math" panose="02040503050406030204" pitchFamily="18" charset="0"/>
                            <a:ea typeface="Cambria Math" panose="02040503050406030204" pitchFamily="18" charset="0"/>
                          </a:rPr>
                          <m:t>𝑓</m:t>
                        </m:r>
                        <m:r>
                          <a:rPr lang="pt-BR" sz="1400" i="1" smtClean="0">
                            <a:latin typeface="Cambria Math" panose="02040503050406030204" pitchFamily="18" charset="0"/>
                            <a:ea typeface="Cambria Math" panose="02040503050406030204" pitchFamily="18" charset="0"/>
                          </a:rPr>
                          <m:t>&gt;0</m:t>
                        </m:r>
                      </m:oMath>
                    </m:oMathPara>
                  </a14:m>
                  <a:endParaRPr lang="en-US" sz="1400" dirty="0"/>
                </a:p>
                <a:p>
                  <a:pPr algn="ctr"/>
                  <a:r>
                    <a:rPr lang="en-US" sz="1400" dirty="0" err="1"/>
                    <a:t>gradiente</a:t>
                  </a:r>
                  <a:r>
                    <a:rPr lang="en-US" sz="1400" dirty="0"/>
                    <a:t> </a:t>
                  </a:r>
                  <a:r>
                    <a:rPr lang="en-US" sz="1400" dirty="0" err="1"/>
                    <a:t>positivo</a:t>
                  </a:r>
                  <a:endParaRPr lang="en-US" sz="1400" dirty="0"/>
                </a:p>
                <a:p>
                  <a:pPr algn="ctr"/>
                  <a:r>
                    <a:rPr lang="en-US" sz="1400" dirty="0"/>
                    <a:t>=</a:t>
                  </a:r>
                </a:p>
                <a:p>
                  <a:pPr algn="ctr"/>
                  <a:r>
                    <a:rPr lang="en-US" sz="1400" dirty="0" err="1"/>
                    <a:t>siga</a:t>
                  </a:r>
                  <a:r>
                    <a:rPr lang="en-US" sz="1400" dirty="0"/>
                    <a:t> no </a:t>
                  </a:r>
                  <a:r>
                    <a:rPr lang="en-US" sz="1400" dirty="0" err="1"/>
                    <a:t>sentido</a:t>
                  </a:r>
                  <a:r>
                    <a:rPr lang="en-US" sz="1400" dirty="0"/>
                    <a:t> </a:t>
                  </a:r>
                  <a:r>
                    <a:rPr lang="en-US" sz="1400" dirty="0" err="1"/>
                    <a:t>contrário</a:t>
                  </a:r>
                  <a:endParaRPr lang="nl-BE" sz="1400" dirty="0"/>
                </a:p>
              </p:txBody>
            </p:sp>
          </mc:Choice>
          <mc:Fallback xmlns="">
            <p:sp>
              <p:nvSpPr>
                <p:cNvPr id="28" name="TextBox 27"/>
                <p:cNvSpPr txBox="1">
                  <a:spLocks noRot="1" noChangeAspect="1" noMove="1" noResize="1" noEditPoints="1" noAdjustHandles="1" noChangeArrowheads="1" noChangeShapeType="1" noTextEdit="1"/>
                </p:cNvSpPr>
                <p:nvPr/>
              </p:nvSpPr>
              <p:spPr>
                <a:xfrm>
                  <a:off x="9121947" y="3485076"/>
                  <a:ext cx="2001313" cy="954107"/>
                </a:xfrm>
                <a:prstGeom prst="rect">
                  <a:avLst/>
                </a:prstGeom>
                <a:blipFill>
                  <a:blip r:embed="rId13"/>
                  <a:stretch>
                    <a:fillRect b="-5769"/>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29" name="TextBox 28"/>
                <p:cNvSpPr txBox="1"/>
                <p:nvPr/>
              </p:nvSpPr>
              <p:spPr>
                <a:xfrm>
                  <a:off x="7488495" y="3655746"/>
                  <a:ext cx="1300446" cy="95410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pt-BR" sz="1400" i="1">
                            <a:latin typeface="Cambria Math" panose="02040503050406030204" pitchFamily="18" charset="0"/>
                            <a:ea typeface="Cambria Math" panose="02040503050406030204" pitchFamily="18" charset="0"/>
                          </a:rPr>
                          <m:t>−</m:t>
                        </m:r>
                        <m:r>
                          <a:rPr lang="pt-BR" sz="1400" i="1">
                            <a:latin typeface="Cambria Math" panose="02040503050406030204" pitchFamily="18" charset="0"/>
                            <a:ea typeface="Cambria Math" panose="02040503050406030204" pitchFamily="18" charset="0"/>
                          </a:rPr>
                          <m:t>𝛻</m:t>
                        </m:r>
                        <m:r>
                          <a:rPr lang="pt-BR" sz="1400" i="1">
                            <a:latin typeface="Cambria Math" panose="02040503050406030204" pitchFamily="18" charset="0"/>
                            <a:ea typeface="Cambria Math" panose="02040503050406030204" pitchFamily="18" charset="0"/>
                          </a:rPr>
                          <m:t>𝑓</m:t>
                        </m:r>
                        <m:r>
                          <a:rPr lang="pt-BR" sz="1400" i="1">
                            <a:latin typeface="Cambria Math" panose="02040503050406030204" pitchFamily="18" charset="0"/>
                            <a:ea typeface="Cambria Math" panose="02040503050406030204" pitchFamily="18" charset="0"/>
                          </a:rPr>
                          <m:t>=0</m:t>
                        </m:r>
                      </m:oMath>
                    </m:oMathPara>
                  </a14:m>
                  <a:endParaRPr lang="en-US" sz="1400" dirty="0"/>
                </a:p>
                <a:p>
                  <a:pPr algn="ctr"/>
                  <a:r>
                    <a:rPr lang="en-US" sz="1400" dirty="0" err="1"/>
                    <a:t>gradiente</a:t>
                  </a:r>
                  <a:r>
                    <a:rPr lang="en-US" sz="1400" dirty="0"/>
                    <a:t> </a:t>
                  </a:r>
                  <a:r>
                    <a:rPr lang="en-US" sz="1400" dirty="0" err="1"/>
                    <a:t>nulo</a:t>
                  </a:r>
                  <a:endParaRPr lang="en-US" sz="1400" dirty="0"/>
                </a:p>
                <a:p>
                  <a:pPr algn="ctr"/>
                  <a:r>
                    <a:rPr lang="en-US" sz="1400" dirty="0"/>
                    <a:t>= </a:t>
                  </a:r>
                </a:p>
                <a:p>
                  <a:pPr algn="ctr"/>
                  <a:r>
                    <a:rPr lang="en-US" sz="1400" dirty="0" err="1"/>
                    <a:t>mínimo</a:t>
                  </a:r>
                  <a:endParaRPr lang="nl-BE" sz="1400" dirty="0"/>
                </a:p>
              </p:txBody>
            </p:sp>
          </mc:Choice>
          <mc:Fallback xmlns="">
            <p:sp>
              <p:nvSpPr>
                <p:cNvPr id="29" name="TextBox 28"/>
                <p:cNvSpPr txBox="1">
                  <a:spLocks noRot="1" noChangeAspect="1" noMove="1" noResize="1" noEditPoints="1" noAdjustHandles="1" noChangeArrowheads="1" noChangeShapeType="1" noTextEdit="1"/>
                </p:cNvSpPr>
                <p:nvPr/>
              </p:nvSpPr>
              <p:spPr>
                <a:xfrm>
                  <a:off x="7488495" y="3655746"/>
                  <a:ext cx="1300446" cy="954107"/>
                </a:xfrm>
                <a:prstGeom prst="rect">
                  <a:avLst/>
                </a:prstGeom>
                <a:blipFill>
                  <a:blip r:embed="rId14"/>
                  <a:stretch>
                    <a:fillRect b="-5769"/>
                  </a:stretch>
                </a:blipFill>
              </p:spPr>
              <p:txBody>
                <a:bodyPr/>
                <a:lstStyle/>
                <a:p>
                  <a:r>
                    <a:rPr lang="nl-BE">
                      <a:noFill/>
                    </a:rPr>
                    <a:t> </a:t>
                  </a:r>
                </a:p>
              </p:txBody>
            </p:sp>
          </mc:Fallback>
        </mc:AlternateContent>
      </p:grpSp>
    </p:spTree>
    <p:extLst>
      <p:ext uri="{BB962C8B-B14F-4D97-AF65-F5344CB8AC3E}">
        <p14:creationId xmlns:p14="http://schemas.microsoft.com/office/powerpoint/2010/main" val="230114379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9" name="Group 88"/>
          <p:cNvGrpSpPr/>
          <p:nvPr/>
        </p:nvGrpSpPr>
        <p:grpSpPr>
          <a:xfrm>
            <a:off x="6426200" y="644806"/>
            <a:ext cx="3578724" cy="4590907"/>
            <a:chOff x="6426200" y="644806"/>
            <a:chExt cx="3578724" cy="4590907"/>
          </a:xfrm>
        </p:grpSpPr>
        <p:grpSp>
          <p:nvGrpSpPr>
            <p:cNvPr id="12" name="Group 11"/>
            <p:cNvGrpSpPr/>
            <p:nvPr/>
          </p:nvGrpSpPr>
          <p:grpSpPr>
            <a:xfrm rot="10800000">
              <a:off x="6769100" y="644806"/>
              <a:ext cx="2806700" cy="4067687"/>
              <a:chOff x="5943600" y="2032000"/>
              <a:chExt cx="2806700" cy="4067687"/>
            </a:xfrm>
          </p:grpSpPr>
          <p:sp>
            <p:nvSpPr>
              <p:cNvPr id="13" name="Oval 12"/>
              <p:cNvSpPr/>
              <p:nvPr/>
            </p:nvSpPr>
            <p:spPr>
              <a:xfrm>
                <a:off x="6012753" y="2032000"/>
                <a:ext cx="2661347" cy="3911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 name="Rectangle 13"/>
              <p:cNvSpPr/>
              <p:nvPr/>
            </p:nvSpPr>
            <p:spPr>
              <a:xfrm>
                <a:off x="5943600" y="3415504"/>
                <a:ext cx="2806700" cy="26841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88" name="Group 87"/>
            <p:cNvGrpSpPr/>
            <p:nvPr/>
          </p:nvGrpSpPr>
          <p:grpSpPr>
            <a:xfrm>
              <a:off x="6426200" y="2839619"/>
              <a:ext cx="3578724" cy="2396094"/>
              <a:chOff x="6426200" y="2839619"/>
              <a:chExt cx="3578724" cy="2396094"/>
            </a:xfrm>
          </p:grpSpPr>
          <p:sp>
            <p:nvSpPr>
              <p:cNvPr id="17" name="Flowchart: Connector 16"/>
              <p:cNvSpPr/>
              <p:nvPr/>
            </p:nvSpPr>
            <p:spPr>
              <a:xfrm>
                <a:off x="8115300" y="4669997"/>
                <a:ext cx="85725" cy="101516"/>
              </a:xfrm>
              <a:prstGeom prst="flowChartConnector">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8" name="Straight Arrow Connector 17"/>
              <p:cNvCxnSpPr/>
              <p:nvPr/>
            </p:nvCxnSpPr>
            <p:spPr>
              <a:xfrm>
                <a:off x="6432550" y="2924872"/>
                <a:ext cx="0" cy="180000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H="1">
                <a:off x="6426200" y="4726109"/>
                <a:ext cx="3168000" cy="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Rectangle 19"/>
                  <p:cNvSpPr/>
                  <p:nvPr/>
                </p:nvSpPr>
                <p:spPr>
                  <a:xfrm>
                    <a:off x="6498442" y="2839619"/>
                    <a:ext cx="75322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𝐽</m:t>
                              </m:r>
                            </m:e>
                            <m:sub>
                              <m:r>
                                <a:rPr lang="pt-BR" i="1">
                                  <a:latin typeface="Cambria Math" panose="02040503050406030204" pitchFamily="18" charset="0"/>
                                  <a:ea typeface="Cambria Math" panose="02040503050406030204" pitchFamily="18" charset="0"/>
                                </a:rPr>
                                <m:t>𝑒</m:t>
                              </m:r>
                            </m:sub>
                          </m:sSub>
                          <m:r>
                            <a:rPr lang="pt-BR"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𝒂</m:t>
                          </m:r>
                          <m:r>
                            <a:rPr lang="pt-BR" i="1">
                              <a:latin typeface="Cambria Math" panose="02040503050406030204" pitchFamily="18" charset="0"/>
                              <a:ea typeface="Cambria Math" panose="02040503050406030204" pitchFamily="18" charset="0"/>
                            </a:rPr>
                            <m:t>)</m:t>
                          </m:r>
                        </m:oMath>
                      </m:oMathPara>
                    </a14:m>
                    <a:endParaRPr lang="nl-BE" dirty="0"/>
                  </a:p>
                </p:txBody>
              </p:sp>
            </mc:Choice>
            <mc:Fallback xmlns="">
              <p:sp>
                <p:nvSpPr>
                  <p:cNvPr id="20" name="Rectangle 19"/>
                  <p:cNvSpPr>
                    <a:spLocks noRot="1" noChangeAspect="1" noMove="1" noResize="1" noEditPoints="1" noAdjustHandles="1" noChangeArrowheads="1" noChangeShapeType="1" noTextEdit="1"/>
                  </p:cNvSpPr>
                  <p:nvPr/>
                </p:nvSpPr>
                <p:spPr>
                  <a:xfrm>
                    <a:off x="6498442" y="2839619"/>
                    <a:ext cx="753220" cy="369332"/>
                  </a:xfrm>
                  <a:prstGeom prst="rect">
                    <a:avLst/>
                  </a:prstGeom>
                  <a:blipFill>
                    <a:blip r:embed="rId3"/>
                    <a:stretch>
                      <a:fillRect b="-13333"/>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21" name="Rectangle 20"/>
                  <p:cNvSpPr/>
                  <p:nvPr/>
                </p:nvSpPr>
                <p:spPr>
                  <a:xfrm>
                    <a:off x="9633476" y="4527827"/>
                    <a:ext cx="37144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𝑎</m:t>
                          </m:r>
                        </m:oMath>
                      </m:oMathPara>
                    </a14:m>
                    <a:endParaRPr lang="nl-BE" dirty="0"/>
                  </a:p>
                </p:txBody>
              </p:sp>
            </mc:Choice>
            <mc:Fallback xmlns="">
              <p:sp>
                <p:nvSpPr>
                  <p:cNvPr id="21" name="Rectangle 20"/>
                  <p:cNvSpPr>
                    <a:spLocks noRot="1" noChangeAspect="1" noMove="1" noResize="1" noEditPoints="1" noAdjustHandles="1" noChangeArrowheads="1" noChangeShapeType="1" noTextEdit="1"/>
                  </p:cNvSpPr>
                  <p:nvPr/>
                </p:nvSpPr>
                <p:spPr>
                  <a:xfrm>
                    <a:off x="9633476" y="4527827"/>
                    <a:ext cx="371448" cy="369332"/>
                  </a:xfrm>
                  <a:prstGeom prst="rect">
                    <a:avLst/>
                  </a:prstGeom>
                  <a:blipFill>
                    <a:blip r:embed="rId4"/>
                    <a:stretch>
                      <a:fillRect/>
                    </a:stretch>
                  </a:blipFill>
                </p:spPr>
                <p:txBody>
                  <a:bodyPr/>
                  <a:lstStyle/>
                  <a:p>
                    <a:r>
                      <a:rPr lang="nl-BE">
                        <a:noFill/>
                      </a:rPr>
                      <a:t> </a:t>
                    </a:r>
                  </a:p>
                </p:txBody>
              </p:sp>
            </mc:Fallback>
          </mc:AlternateContent>
          <p:cxnSp>
            <p:nvCxnSpPr>
              <p:cNvPr id="27" name="Straight Connector 26"/>
              <p:cNvCxnSpPr/>
              <p:nvPr/>
            </p:nvCxnSpPr>
            <p:spPr>
              <a:xfrm rot="5400000">
                <a:off x="6425242" y="4177954"/>
                <a:ext cx="1116000" cy="0"/>
              </a:xfrm>
              <a:prstGeom prst="line">
                <a:avLst/>
              </a:prstGeom>
              <a:ln w="1905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p:cNvSpPr txBox="1"/>
                  <p:nvPr/>
                </p:nvSpPr>
                <p:spPr>
                  <a:xfrm>
                    <a:off x="7522227" y="4712493"/>
                    <a:ext cx="1300446" cy="523220"/>
                  </a:xfrm>
                  <a:prstGeom prst="rect">
                    <a:avLst/>
                  </a:prstGeom>
                  <a:noFill/>
                </p:spPr>
                <p:txBody>
                  <a:bodyPr wrap="square" rtlCol="0">
                    <a:spAutoFit/>
                  </a:bodyPr>
                  <a:lstStyle/>
                  <a:p>
                    <a:pPr algn="ctr"/>
                    <a:r>
                      <a:rPr lang="en-US" sz="1400" dirty="0"/>
                      <a:t>m</a:t>
                    </a:r>
                    <a:r>
                      <a:rPr lang="en-US" sz="1400" dirty="0" err="1"/>
                      <a:t>ínimo</a:t>
                    </a:r>
                    <a:r>
                      <a:rPr lang="en-US" sz="1400" dirty="0"/>
                      <a:t> global</a:t>
                    </a:r>
                  </a:p>
                  <a:p>
                    <a:pPr algn="ctr"/>
                    <a14:m>
                      <m:oMathPara xmlns:m="http://schemas.openxmlformats.org/officeDocument/2006/math">
                        <m:oMathParaPr>
                          <m:jc m:val="centerGroup"/>
                        </m:oMathParaPr>
                        <m:oMath xmlns:m="http://schemas.openxmlformats.org/officeDocument/2006/math">
                          <m:sSub>
                            <m:sSubPr>
                              <m:ctrlPr>
                                <a:rPr lang="nl-BE" sz="1400" i="1" smtClean="0">
                                  <a:latin typeface="Cambria Math" panose="02040503050406030204" pitchFamily="18" charset="0"/>
                                </a:rPr>
                              </m:ctrlPr>
                            </m:sSubPr>
                            <m:e>
                              <m:r>
                                <a:rPr lang="en-US" sz="1400" b="0" i="1" smtClean="0">
                                  <a:latin typeface="Cambria Math" panose="02040503050406030204" pitchFamily="18" charset="0"/>
                                </a:rPr>
                                <m:t>𝑎</m:t>
                              </m:r>
                            </m:e>
                            <m:sub>
                              <m:r>
                                <a:rPr lang="en-US" sz="1400" b="0" i="0" smtClean="0">
                                  <a:latin typeface="Cambria Math" panose="02040503050406030204" pitchFamily="18" charset="0"/>
                                </a:rPr>
                                <m:t>ó</m:t>
                              </m:r>
                              <m:r>
                                <m:rPr>
                                  <m:sty m:val="p"/>
                                </m:rPr>
                                <a:rPr lang="en-US" sz="1400" b="0" i="0" smtClean="0">
                                  <a:latin typeface="Cambria Math" panose="02040503050406030204" pitchFamily="18" charset="0"/>
                                </a:rPr>
                                <m:t>timo</m:t>
                              </m:r>
                            </m:sub>
                          </m:sSub>
                        </m:oMath>
                      </m:oMathPara>
                    </a14:m>
                    <a:endParaRPr lang="nl-BE" sz="1400" dirty="0"/>
                  </a:p>
                </p:txBody>
              </p:sp>
            </mc:Choice>
            <mc:Fallback xmlns="">
              <p:sp>
                <p:nvSpPr>
                  <p:cNvPr id="23" name="TextBox 22"/>
                  <p:cNvSpPr txBox="1">
                    <a:spLocks noRot="1" noChangeAspect="1" noMove="1" noResize="1" noEditPoints="1" noAdjustHandles="1" noChangeArrowheads="1" noChangeShapeType="1" noTextEdit="1"/>
                  </p:cNvSpPr>
                  <p:nvPr/>
                </p:nvSpPr>
                <p:spPr>
                  <a:xfrm>
                    <a:off x="7522227" y="4712493"/>
                    <a:ext cx="1300446" cy="523220"/>
                  </a:xfrm>
                  <a:prstGeom prst="rect">
                    <a:avLst/>
                  </a:prstGeom>
                  <a:blipFill>
                    <a:blip r:embed="rId5"/>
                    <a:stretch>
                      <a:fillRect t="-2326"/>
                    </a:stretch>
                  </a:blipFill>
                </p:spPr>
                <p:txBody>
                  <a:bodyPr/>
                  <a:lstStyle/>
                  <a:p>
                    <a:r>
                      <a:rPr lang="nl-BE">
                        <a:noFill/>
                      </a:rPr>
                      <a:t> </a:t>
                    </a:r>
                  </a:p>
                </p:txBody>
              </p:sp>
            </mc:Fallback>
          </mc:AlternateContent>
          <p:sp>
            <p:nvSpPr>
              <p:cNvPr id="28" name="Rectangle 27"/>
              <p:cNvSpPr/>
              <p:nvPr/>
            </p:nvSpPr>
            <p:spPr>
              <a:xfrm>
                <a:off x="6458195" y="4712493"/>
                <a:ext cx="1035457" cy="523220"/>
              </a:xfrm>
              <a:prstGeom prst="rect">
                <a:avLst/>
              </a:prstGeom>
            </p:spPr>
            <p:txBody>
              <a:bodyPr wrap="square">
                <a:spAutoFit/>
              </a:bodyPr>
              <a:lstStyle/>
              <a:p>
                <a:pPr algn="ctr"/>
                <a:r>
                  <a:rPr lang="en-US" sz="1400" dirty="0"/>
                  <a:t>valor </a:t>
                </a:r>
                <a:r>
                  <a:rPr lang="en-US" sz="1400" dirty="0" err="1"/>
                  <a:t>inicial</a:t>
                </a:r>
                <a:r>
                  <a:rPr lang="en-US" sz="1400" dirty="0"/>
                  <a:t> </a:t>
                </a:r>
                <a:r>
                  <a:rPr lang="en-US" sz="1400" dirty="0" err="1"/>
                  <a:t>aleatório</a:t>
                </a:r>
                <a:endParaRPr lang="en-US" sz="1400" dirty="0"/>
              </a:p>
            </p:txBody>
          </p:sp>
          <p:sp>
            <p:nvSpPr>
              <p:cNvPr id="16" name="Flowchart: Connector 15"/>
              <p:cNvSpPr/>
              <p:nvPr/>
            </p:nvSpPr>
            <p:spPr>
              <a:xfrm>
                <a:off x="6938613" y="3561880"/>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9" name="Flowchart: Connector 28"/>
              <p:cNvSpPr/>
              <p:nvPr/>
            </p:nvSpPr>
            <p:spPr>
              <a:xfrm>
                <a:off x="7029369" y="3786198"/>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0" name="Flowchart: Connector 29"/>
              <p:cNvSpPr/>
              <p:nvPr/>
            </p:nvSpPr>
            <p:spPr>
              <a:xfrm>
                <a:off x="7204027" y="4114968"/>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1" name="Flowchart: Connector 30"/>
              <p:cNvSpPr/>
              <p:nvPr/>
            </p:nvSpPr>
            <p:spPr>
              <a:xfrm>
                <a:off x="7101287" y="3950582"/>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2" name="Flowchart: Connector 31"/>
              <p:cNvSpPr/>
              <p:nvPr/>
            </p:nvSpPr>
            <p:spPr>
              <a:xfrm>
                <a:off x="7327322" y="4279352"/>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3" name="Flowchart: Connector 32"/>
              <p:cNvSpPr/>
              <p:nvPr/>
            </p:nvSpPr>
            <p:spPr>
              <a:xfrm>
                <a:off x="7481425" y="4423198"/>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4" name="Flowchart: Connector 33"/>
              <p:cNvSpPr/>
              <p:nvPr/>
            </p:nvSpPr>
            <p:spPr>
              <a:xfrm>
                <a:off x="7620674" y="4514582"/>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5" name="Flowchart: Connector 34"/>
              <p:cNvSpPr/>
              <p:nvPr/>
            </p:nvSpPr>
            <p:spPr>
              <a:xfrm>
                <a:off x="7755814" y="4575944"/>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6" name="Flowchart: Connector 35"/>
              <p:cNvSpPr/>
              <p:nvPr/>
            </p:nvSpPr>
            <p:spPr>
              <a:xfrm>
                <a:off x="7878267" y="4627790"/>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7" name="Flowchart: Connector 36"/>
              <p:cNvSpPr/>
              <p:nvPr/>
            </p:nvSpPr>
            <p:spPr>
              <a:xfrm>
                <a:off x="7992567" y="4653473"/>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55" name="Curved Connector 54"/>
              <p:cNvCxnSpPr>
                <a:stCxn id="16" idx="6"/>
                <a:endCxn id="29" idx="7"/>
              </p:cNvCxnSpPr>
              <p:nvPr/>
            </p:nvCxnSpPr>
            <p:spPr>
              <a:xfrm>
                <a:off x="7024338" y="3612638"/>
                <a:ext cx="78202" cy="188427"/>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Curved Connector 56"/>
              <p:cNvCxnSpPr>
                <a:stCxn id="29" idx="7"/>
                <a:endCxn id="31" idx="7"/>
              </p:cNvCxnSpPr>
              <p:nvPr/>
            </p:nvCxnSpPr>
            <p:spPr>
              <a:xfrm rot="16200000" flipH="1">
                <a:off x="7056307" y="3847298"/>
                <a:ext cx="164384" cy="71918"/>
              </a:xfrm>
              <a:prstGeom prst="curvedConnector3">
                <a:avLst>
                  <a:gd name="adj1" fmla="val -1114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Curved Connector 61"/>
              <p:cNvCxnSpPr>
                <a:stCxn id="31" idx="7"/>
                <a:endCxn id="30" idx="7"/>
              </p:cNvCxnSpPr>
              <p:nvPr/>
            </p:nvCxnSpPr>
            <p:spPr>
              <a:xfrm rot="16200000" flipH="1">
                <a:off x="7143635" y="3996272"/>
                <a:ext cx="164386" cy="102740"/>
              </a:xfrm>
              <a:prstGeom prst="curvedConnector3">
                <a:avLst>
                  <a:gd name="adj1" fmla="val -1673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Curved Connector 64"/>
              <p:cNvCxnSpPr>
                <a:stCxn id="30" idx="7"/>
                <a:endCxn id="32" idx="7"/>
              </p:cNvCxnSpPr>
              <p:nvPr/>
            </p:nvCxnSpPr>
            <p:spPr>
              <a:xfrm rot="16200000" flipH="1">
                <a:off x="7256653" y="4150380"/>
                <a:ext cx="164384" cy="123295"/>
              </a:xfrm>
              <a:prstGeom prst="curvedConnector3">
                <a:avLst>
                  <a:gd name="adj1" fmla="val -1673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8" name="Curved Connector 67"/>
              <p:cNvCxnSpPr>
                <a:stCxn id="32" idx="7"/>
                <a:endCxn id="33" idx="7"/>
              </p:cNvCxnSpPr>
              <p:nvPr/>
            </p:nvCxnSpPr>
            <p:spPr>
              <a:xfrm rot="16200000" flipH="1">
                <a:off x="7405621" y="4289091"/>
                <a:ext cx="143846" cy="154103"/>
              </a:xfrm>
              <a:prstGeom prst="curvedConnector3">
                <a:avLst>
                  <a:gd name="adj1" fmla="val -15924"/>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 name="Curved Connector 70"/>
              <p:cNvCxnSpPr>
                <a:stCxn id="33" idx="7"/>
                <a:endCxn id="34" idx="7"/>
              </p:cNvCxnSpPr>
              <p:nvPr/>
            </p:nvCxnSpPr>
            <p:spPr>
              <a:xfrm rot="16200000" flipH="1">
                <a:off x="7578528" y="4414133"/>
                <a:ext cx="91384" cy="139249"/>
              </a:xfrm>
              <a:prstGeom prst="curvedConnector3">
                <a:avLst>
                  <a:gd name="adj1" fmla="val -45179"/>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4" name="Curved Connector 73"/>
              <p:cNvCxnSpPr>
                <a:stCxn id="34" idx="7"/>
                <a:endCxn id="35" idx="7"/>
              </p:cNvCxnSpPr>
              <p:nvPr/>
            </p:nvCxnSpPr>
            <p:spPr>
              <a:xfrm rot="16200000" flipH="1">
                <a:off x="7730734" y="4492560"/>
                <a:ext cx="61362" cy="135140"/>
              </a:xfrm>
              <a:prstGeom prst="curvedConnector3">
                <a:avLst>
                  <a:gd name="adj1" fmla="val -8226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9" name="Curved Connector 78"/>
              <p:cNvCxnSpPr>
                <a:stCxn id="35" idx="7"/>
                <a:endCxn id="36" idx="0"/>
              </p:cNvCxnSpPr>
              <p:nvPr/>
            </p:nvCxnSpPr>
            <p:spPr>
              <a:xfrm rot="16200000" flipH="1">
                <a:off x="7856567" y="4563228"/>
                <a:ext cx="36979" cy="92145"/>
              </a:xfrm>
              <a:prstGeom prst="curvedConnector3">
                <a:avLst>
                  <a:gd name="adj1" fmla="val -23591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2" name="Curved Connector 81"/>
              <p:cNvCxnSpPr>
                <a:stCxn id="36" idx="7"/>
                <a:endCxn id="37" idx="0"/>
              </p:cNvCxnSpPr>
              <p:nvPr/>
            </p:nvCxnSpPr>
            <p:spPr>
              <a:xfrm rot="16200000" flipH="1">
                <a:off x="7988026" y="4606069"/>
                <a:ext cx="10816" cy="83992"/>
              </a:xfrm>
              <a:prstGeom prst="curvedConnector3">
                <a:avLst>
                  <a:gd name="adj1" fmla="val -849048"/>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5" name="Curved Connector 84"/>
              <p:cNvCxnSpPr>
                <a:stCxn id="37" idx="0"/>
                <a:endCxn id="17" idx="0"/>
              </p:cNvCxnSpPr>
              <p:nvPr/>
            </p:nvCxnSpPr>
            <p:spPr>
              <a:xfrm rot="16200000" flipH="1">
                <a:off x="8088534" y="4600369"/>
                <a:ext cx="16524" cy="122733"/>
              </a:xfrm>
              <a:prstGeom prst="curvedConnector3">
                <a:avLst>
                  <a:gd name="adj1" fmla="val -632631"/>
                </a:avLst>
              </a:prstGeom>
              <a:ln>
                <a:tailEnd type="triangle"/>
              </a:ln>
            </p:spPr>
            <p:style>
              <a:lnRef idx="1">
                <a:schemeClr val="accent1"/>
              </a:lnRef>
              <a:fillRef idx="0">
                <a:schemeClr val="accent1"/>
              </a:fillRef>
              <a:effectRef idx="0">
                <a:schemeClr val="accent1"/>
              </a:effectRef>
              <a:fontRef idx="minor">
                <a:schemeClr val="tx1"/>
              </a:fontRef>
            </p:style>
          </p:cxnSp>
          <p:sp>
            <p:nvSpPr>
              <p:cNvPr id="87" name="Rectangle 86"/>
              <p:cNvSpPr/>
              <p:nvPr/>
            </p:nvSpPr>
            <p:spPr>
              <a:xfrm>
                <a:off x="6898258" y="3495993"/>
                <a:ext cx="2188617" cy="307777"/>
              </a:xfrm>
              <a:prstGeom prst="rect">
                <a:avLst/>
              </a:prstGeom>
            </p:spPr>
            <p:txBody>
              <a:bodyPr wrap="square">
                <a:spAutoFit/>
              </a:bodyPr>
              <a:lstStyle/>
              <a:p>
                <a:pPr algn="ctr"/>
                <a:r>
                  <a:rPr lang="en-US" sz="1400" dirty="0" err="1"/>
                  <a:t>passo</a:t>
                </a:r>
                <a:r>
                  <a:rPr lang="en-US" sz="1400" dirty="0"/>
                  <a:t> de </a:t>
                </a:r>
                <a:r>
                  <a:rPr lang="en-US" sz="1400" dirty="0" err="1"/>
                  <a:t>aprendizagem</a:t>
                </a:r>
                <a:endParaRPr lang="en-US" sz="1400" dirty="0"/>
              </a:p>
            </p:txBody>
          </p:sp>
        </p:grpSp>
      </p:grpSp>
    </p:spTree>
    <p:extLst>
      <p:ext uri="{BB962C8B-B14F-4D97-AF65-F5344CB8AC3E}">
        <p14:creationId xmlns:p14="http://schemas.microsoft.com/office/powerpoint/2010/main" val="175053096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p:cNvGrpSpPr/>
          <p:nvPr/>
        </p:nvGrpSpPr>
        <p:grpSpPr>
          <a:xfrm>
            <a:off x="6426200" y="644806"/>
            <a:ext cx="3578724" cy="4590907"/>
            <a:chOff x="6426200" y="644806"/>
            <a:chExt cx="3578724" cy="4590907"/>
          </a:xfrm>
        </p:grpSpPr>
        <p:grpSp>
          <p:nvGrpSpPr>
            <p:cNvPr id="12" name="Group 11"/>
            <p:cNvGrpSpPr/>
            <p:nvPr/>
          </p:nvGrpSpPr>
          <p:grpSpPr>
            <a:xfrm rot="10800000">
              <a:off x="6769100" y="644806"/>
              <a:ext cx="2806700" cy="4067687"/>
              <a:chOff x="5943600" y="2032000"/>
              <a:chExt cx="2806700" cy="4067687"/>
            </a:xfrm>
          </p:grpSpPr>
          <p:sp>
            <p:nvSpPr>
              <p:cNvPr id="13" name="Oval 12"/>
              <p:cNvSpPr/>
              <p:nvPr/>
            </p:nvSpPr>
            <p:spPr>
              <a:xfrm>
                <a:off x="6012753" y="2032000"/>
                <a:ext cx="2661347" cy="3911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 name="Rectangle 13"/>
              <p:cNvSpPr/>
              <p:nvPr/>
            </p:nvSpPr>
            <p:spPr>
              <a:xfrm>
                <a:off x="5943600" y="3415504"/>
                <a:ext cx="2806700" cy="26841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sp>
          <p:nvSpPr>
            <p:cNvPr id="17" name="Flowchart: Connector 16"/>
            <p:cNvSpPr/>
            <p:nvPr/>
          </p:nvSpPr>
          <p:spPr>
            <a:xfrm>
              <a:off x="8115300" y="4669997"/>
              <a:ext cx="85725" cy="101516"/>
            </a:xfrm>
            <a:prstGeom prst="flowChartConnector">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8" name="Straight Arrow Connector 17"/>
            <p:cNvCxnSpPr/>
            <p:nvPr/>
          </p:nvCxnSpPr>
          <p:spPr>
            <a:xfrm>
              <a:off x="6432550" y="2924872"/>
              <a:ext cx="0" cy="180000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H="1">
              <a:off x="6426200" y="4726109"/>
              <a:ext cx="3168000" cy="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Rectangle 19"/>
                <p:cNvSpPr/>
                <p:nvPr/>
              </p:nvSpPr>
              <p:spPr>
                <a:xfrm>
                  <a:off x="6498442" y="2839619"/>
                  <a:ext cx="75322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𝐽</m:t>
                            </m:r>
                          </m:e>
                          <m:sub>
                            <m:r>
                              <a:rPr lang="pt-BR" i="1">
                                <a:latin typeface="Cambria Math" panose="02040503050406030204" pitchFamily="18" charset="0"/>
                                <a:ea typeface="Cambria Math" panose="02040503050406030204" pitchFamily="18" charset="0"/>
                              </a:rPr>
                              <m:t>𝑒</m:t>
                            </m:r>
                          </m:sub>
                        </m:sSub>
                        <m:r>
                          <a:rPr lang="pt-BR"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𝒂</m:t>
                        </m:r>
                        <m:r>
                          <a:rPr lang="pt-BR" i="1">
                            <a:latin typeface="Cambria Math" panose="02040503050406030204" pitchFamily="18" charset="0"/>
                            <a:ea typeface="Cambria Math" panose="02040503050406030204" pitchFamily="18" charset="0"/>
                          </a:rPr>
                          <m:t>)</m:t>
                        </m:r>
                      </m:oMath>
                    </m:oMathPara>
                  </a14:m>
                  <a:endParaRPr lang="nl-BE" dirty="0"/>
                </a:p>
              </p:txBody>
            </p:sp>
          </mc:Choice>
          <mc:Fallback xmlns="">
            <p:sp>
              <p:nvSpPr>
                <p:cNvPr id="20" name="Rectangle 19"/>
                <p:cNvSpPr>
                  <a:spLocks noRot="1" noChangeAspect="1" noMove="1" noResize="1" noEditPoints="1" noAdjustHandles="1" noChangeArrowheads="1" noChangeShapeType="1" noTextEdit="1"/>
                </p:cNvSpPr>
                <p:nvPr/>
              </p:nvSpPr>
              <p:spPr>
                <a:xfrm>
                  <a:off x="6498442" y="2839619"/>
                  <a:ext cx="753220" cy="369332"/>
                </a:xfrm>
                <a:prstGeom prst="rect">
                  <a:avLst/>
                </a:prstGeom>
                <a:blipFill>
                  <a:blip r:embed="rId3"/>
                  <a:stretch>
                    <a:fillRect b="-13333"/>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21" name="Rectangle 20"/>
                <p:cNvSpPr/>
                <p:nvPr/>
              </p:nvSpPr>
              <p:spPr>
                <a:xfrm>
                  <a:off x="9633476" y="4527827"/>
                  <a:ext cx="37144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𝑎</m:t>
                        </m:r>
                      </m:oMath>
                    </m:oMathPara>
                  </a14:m>
                  <a:endParaRPr lang="nl-BE" dirty="0"/>
                </a:p>
              </p:txBody>
            </p:sp>
          </mc:Choice>
          <mc:Fallback xmlns="">
            <p:sp>
              <p:nvSpPr>
                <p:cNvPr id="21" name="Rectangle 20"/>
                <p:cNvSpPr>
                  <a:spLocks noRot="1" noChangeAspect="1" noMove="1" noResize="1" noEditPoints="1" noAdjustHandles="1" noChangeArrowheads="1" noChangeShapeType="1" noTextEdit="1"/>
                </p:cNvSpPr>
                <p:nvPr/>
              </p:nvSpPr>
              <p:spPr>
                <a:xfrm>
                  <a:off x="9633476" y="4527827"/>
                  <a:ext cx="371448" cy="369332"/>
                </a:xfrm>
                <a:prstGeom prst="rect">
                  <a:avLst/>
                </a:prstGeom>
                <a:blipFill>
                  <a:blip r:embed="rId4"/>
                  <a:stretch>
                    <a:fillRect/>
                  </a:stretch>
                </a:blipFill>
              </p:spPr>
              <p:txBody>
                <a:bodyPr/>
                <a:lstStyle/>
                <a:p>
                  <a:r>
                    <a:rPr lang="nl-BE">
                      <a:noFill/>
                    </a:rPr>
                    <a:t> </a:t>
                  </a:r>
                </a:p>
              </p:txBody>
            </p:sp>
          </mc:Fallback>
        </mc:AlternateContent>
        <p:cxnSp>
          <p:nvCxnSpPr>
            <p:cNvPr id="27" name="Straight Connector 26"/>
            <p:cNvCxnSpPr/>
            <p:nvPr/>
          </p:nvCxnSpPr>
          <p:spPr>
            <a:xfrm rot="5400000">
              <a:off x="7396226" y="4599671"/>
              <a:ext cx="252000" cy="0"/>
            </a:xfrm>
            <a:prstGeom prst="line">
              <a:avLst/>
            </a:prstGeom>
            <a:ln w="1905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p:cNvSpPr txBox="1"/>
                <p:nvPr/>
              </p:nvSpPr>
              <p:spPr>
                <a:xfrm>
                  <a:off x="7522227" y="4712493"/>
                  <a:ext cx="1300446"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nl-BE" sz="1400" i="1" smtClean="0">
                                <a:latin typeface="Cambria Math" panose="02040503050406030204" pitchFamily="18" charset="0"/>
                              </a:rPr>
                            </m:ctrlPr>
                          </m:sSubPr>
                          <m:e>
                            <m:r>
                              <a:rPr lang="en-US" sz="1400" b="0" i="1" smtClean="0">
                                <a:latin typeface="Cambria Math" panose="02040503050406030204" pitchFamily="18" charset="0"/>
                              </a:rPr>
                              <m:t>𝑎</m:t>
                            </m:r>
                          </m:e>
                          <m:sub>
                            <m:r>
                              <a:rPr lang="en-US" sz="1400" b="0" i="0" smtClean="0">
                                <a:latin typeface="Cambria Math" panose="02040503050406030204" pitchFamily="18" charset="0"/>
                              </a:rPr>
                              <m:t>ó</m:t>
                            </m:r>
                            <m:r>
                              <m:rPr>
                                <m:sty m:val="p"/>
                              </m:rPr>
                              <a:rPr lang="en-US" sz="1400" b="0" i="0" smtClean="0">
                                <a:latin typeface="Cambria Math" panose="02040503050406030204" pitchFamily="18" charset="0"/>
                              </a:rPr>
                              <m:t>timo</m:t>
                            </m:r>
                          </m:sub>
                        </m:sSub>
                      </m:oMath>
                    </m:oMathPara>
                  </a14:m>
                  <a:endParaRPr lang="nl-BE" sz="1400" dirty="0"/>
                </a:p>
              </p:txBody>
            </p:sp>
          </mc:Choice>
          <mc:Fallback xmlns="">
            <p:sp>
              <p:nvSpPr>
                <p:cNvPr id="23" name="TextBox 22"/>
                <p:cNvSpPr txBox="1">
                  <a:spLocks noRot="1" noChangeAspect="1" noMove="1" noResize="1" noEditPoints="1" noAdjustHandles="1" noChangeArrowheads="1" noChangeShapeType="1" noTextEdit="1"/>
                </p:cNvSpPr>
                <p:nvPr/>
              </p:nvSpPr>
              <p:spPr>
                <a:xfrm>
                  <a:off x="7522227" y="4712493"/>
                  <a:ext cx="1300446" cy="307777"/>
                </a:xfrm>
                <a:prstGeom prst="rect">
                  <a:avLst/>
                </a:prstGeom>
                <a:blipFill>
                  <a:blip r:embed="rId5"/>
                  <a:stretch>
                    <a:fillRect/>
                  </a:stretch>
                </a:blipFill>
              </p:spPr>
              <p:txBody>
                <a:bodyPr/>
                <a:lstStyle/>
                <a:p>
                  <a:r>
                    <a:rPr lang="nl-BE">
                      <a:noFill/>
                    </a:rPr>
                    <a:t> </a:t>
                  </a:r>
                </a:p>
              </p:txBody>
            </p:sp>
          </mc:Fallback>
        </mc:AlternateContent>
        <p:sp>
          <p:nvSpPr>
            <p:cNvPr id="28" name="Rectangle 27"/>
            <p:cNvSpPr/>
            <p:nvPr/>
          </p:nvSpPr>
          <p:spPr>
            <a:xfrm>
              <a:off x="7156540" y="4712493"/>
              <a:ext cx="731372" cy="523220"/>
            </a:xfrm>
            <a:prstGeom prst="rect">
              <a:avLst/>
            </a:prstGeom>
          </p:spPr>
          <p:txBody>
            <a:bodyPr wrap="square">
              <a:spAutoFit/>
            </a:bodyPr>
            <a:lstStyle/>
            <a:p>
              <a:pPr algn="ctr"/>
              <a:r>
                <a:rPr lang="en-US" sz="1400" dirty="0"/>
                <a:t>valor </a:t>
              </a:r>
              <a:r>
                <a:rPr lang="en-US" sz="1400" dirty="0" err="1"/>
                <a:t>inicial</a:t>
              </a:r>
              <a:endParaRPr lang="en-US" sz="1400" dirty="0"/>
            </a:p>
          </p:txBody>
        </p:sp>
        <p:sp>
          <p:nvSpPr>
            <p:cNvPr id="16" name="Flowchart: Connector 15"/>
            <p:cNvSpPr/>
            <p:nvPr/>
          </p:nvSpPr>
          <p:spPr>
            <a:xfrm>
              <a:off x="7479364" y="4422913"/>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8" name="Flowchart: Connector 37"/>
            <p:cNvSpPr/>
            <p:nvPr/>
          </p:nvSpPr>
          <p:spPr>
            <a:xfrm>
              <a:off x="8893031" y="4308697"/>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9" name="Flowchart: Connector 38"/>
            <p:cNvSpPr/>
            <p:nvPr/>
          </p:nvSpPr>
          <p:spPr>
            <a:xfrm>
              <a:off x="7179327" y="4068106"/>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0" name="Flowchart: Connector 39"/>
            <p:cNvSpPr/>
            <p:nvPr/>
          </p:nvSpPr>
          <p:spPr>
            <a:xfrm>
              <a:off x="9243870" y="3774659"/>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1" name="Flowchart: Connector 40"/>
            <p:cNvSpPr/>
            <p:nvPr/>
          </p:nvSpPr>
          <p:spPr>
            <a:xfrm>
              <a:off x="6936439" y="3535844"/>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2" name="Flowchart: Connector 41"/>
            <p:cNvSpPr/>
            <p:nvPr/>
          </p:nvSpPr>
          <p:spPr>
            <a:xfrm>
              <a:off x="9390551" y="3349850"/>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3" name="Straight Arrow Connector 2"/>
            <p:cNvCxnSpPr>
              <a:stCxn id="16" idx="6"/>
              <a:endCxn id="38" idx="2"/>
            </p:cNvCxnSpPr>
            <p:nvPr/>
          </p:nvCxnSpPr>
          <p:spPr>
            <a:xfrm flipV="1">
              <a:off x="7565089" y="4359455"/>
              <a:ext cx="1327942" cy="114216"/>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p:cNvCxnSpPr>
              <a:stCxn id="38" idx="2"/>
              <a:endCxn id="39" idx="6"/>
            </p:cNvCxnSpPr>
            <p:nvPr/>
          </p:nvCxnSpPr>
          <p:spPr>
            <a:xfrm flipH="1" flipV="1">
              <a:off x="7265052" y="4118864"/>
              <a:ext cx="1627979" cy="240591"/>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a:stCxn id="39" idx="6"/>
              <a:endCxn id="40" idx="2"/>
            </p:cNvCxnSpPr>
            <p:nvPr/>
          </p:nvCxnSpPr>
          <p:spPr>
            <a:xfrm flipV="1">
              <a:off x="7265052" y="3825417"/>
              <a:ext cx="1978818" cy="293447"/>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a:stCxn id="40" idx="2"/>
              <a:endCxn id="41" idx="6"/>
            </p:cNvCxnSpPr>
            <p:nvPr/>
          </p:nvCxnSpPr>
          <p:spPr>
            <a:xfrm flipH="1" flipV="1">
              <a:off x="7022164" y="3586602"/>
              <a:ext cx="2221706" cy="238815"/>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stCxn id="41" idx="6"/>
              <a:endCxn id="42" idx="2"/>
            </p:cNvCxnSpPr>
            <p:nvPr/>
          </p:nvCxnSpPr>
          <p:spPr>
            <a:xfrm flipV="1">
              <a:off x="7022164" y="3400608"/>
              <a:ext cx="2368387" cy="185994"/>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7136898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p:cNvGrpSpPr/>
          <p:nvPr/>
        </p:nvGrpSpPr>
        <p:grpSpPr>
          <a:xfrm>
            <a:off x="6498442" y="644806"/>
            <a:ext cx="3571938" cy="5234403"/>
            <a:chOff x="6498442" y="644806"/>
            <a:chExt cx="3571938" cy="5234403"/>
          </a:xfrm>
        </p:grpSpPr>
        <p:grpSp>
          <p:nvGrpSpPr>
            <p:cNvPr id="7" name="Group 6"/>
            <p:cNvGrpSpPr/>
            <p:nvPr/>
          </p:nvGrpSpPr>
          <p:grpSpPr>
            <a:xfrm rot="10800000">
              <a:off x="6769100" y="644806"/>
              <a:ext cx="2806700" cy="4067687"/>
              <a:chOff x="5943600" y="2032000"/>
              <a:chExt cx="2806700" cy="4067687"/>
            </a:xfrm>
          </p:grpSpPr>
          <p:sp>
            <p:nvSpPr>
              <p:cNvPr id="19" name="Oval 18"/>
              <p:cNvSpPr/>
              <p:nvPr/>
            </p:nvSpPr>
            <p:spPr>
              <a:xfrm>
                <a:off x="6012753" y="2032000"/>
                <a:ext cx="2661347" cy="3911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0" name="Rectangle 19"/>
              <p:cNvSpPr/>
              <p:nvPr/>
            </p:nvSpPr>
            <p:spPr>
              <a:xfrm>
                <a:off x="5943600" y="3415504"/>
                <a:ext cx="2806700" cy="26841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cxnSp>
          <p:nvCxnSpPr>
            <p:cNvPr id="5" name="Straight Arrow Connector 4"/>
            <p:cNvCxnSpPr/>
            <p:nvPr/>
          </p:nvCxnSpPr>
          <p:spPr>
            <a:xfrm>
              <a:off x="6804722" y="3162300"/>
              <a:ext cx="358078" cy="971550"/>
            </a:xfrm>
            <a:prstGeom prst="straightConnector1">
              <a:avLst/>
            </a:prstGeom>
            <a:ln w="28575">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 name="Flowchart: Connector 7"/>
            <p:cNvSpPr/>
            <p:nvPr/>
          </p:nvSpPr>
          <p:spPr>
            <a:xfrm>
              <a:off x="6938613" y="3561880"/>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Flowchart: Connector 10"/>
            <p:cNvSpPr/>
            <p:nvPr/>
          </p:nvSpPr>
          <p:spPr>
            <a:xfrm>
              <a:off x="8115300" y="4669997"/>
              <a:ext cx="85725" cy="101516"/>
            </a:xfrm>
            <a:prstGeom prst="flowChartConnector">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2" name="Straight Arrow Connector 11"/>
            <p:cNvCxnSpPr/>
            <p:nvPr/>
          </p:nvCxnSpPr>
          <p:spPr>
            <a:xfrm>
              <a:off x="6508750" y="2705797"/>
              <a:ext cx="0" cy="201600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H="1">
              <a:off x="6502400" y="4726109"/>
              <a:ext cx="3204000" cy="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Rectangle 13"/>
                <p:cNvSpPr/>
                <p:nvPr/>
              </p:nvSpPr>
              <p:spPr>
                <a:xfrm>
                  <a:off x="6498442" y="2534819"/>
                  <a:ext cx="766620"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𝐽</m:t>
                            </m:r>
                          </m:e>
                          <m:sub>
                            <m:r>
                              <a:rPr lang="pt-BR" sz="1600" i="1">
                                <a:latin typeface="Cambria Math" panose="02040503050406030204" pitchFamily="18" charset="0"/>
                                <a:ea typeface="Cambria Math" panose="02040503050406030204" pitchFamily="18" charset="0"/>
                              </a:rPr>
                              <m:t>𝑒</m:t>
                            </m:r>
                          </m:sub>
                        </m:sSub>
                        <m:r>
                          <a:rPr lang="pt-BR" sz="1600" i="1">
                            <a:latin typeface="Cambria Math" panose="02040503050406030204" pitchFamily="18" charset="0"/>
                            <a:ea typeface="Cambria Math" panose="02040503050406030204" pitchFamily="18" charset="0"/>
                          </a:rPr>
                          <m:t>(</m:t>
                        </m:r>
                        <m:sSub>
                          <m:sSubPr>
                            <m:ctrlPr>
                              <a:rPr lang="nl-BE" sz="1600" i="1">
                                <a:latin typeface="Cambria Math" panose="02040503050406030204" pitchFamily="18" charset="0"/>
                              </a:rPr>
                            </m:ctrlPr>
                          </m:sSubPr>
                          <m:e>
                            <m:r>
                              <a:rPr lang="en-US" sz="1600" i="1">
                                <a:latin typeface="Cambria Math" panose="02040503050406030204" pitchFamily="18" charset="0"/>
                              </a:rPr>
                              <m:t>𝑎</m:t>
                            </m:r>
                          </m:e>
                          <m:sub>
                            <m:r>
                              <a:rPr lang="en-US" sz="1600" i="1">
                                <a:latin typeface="Cambria Math" panose="02040503050406030204" pitchFamily="18" charset="0"/>
                              </a:rPr>
                              <m:t>1</m:t>
                            </m:r>
                          </m:sub>
                        </m:sSub>
                        <m:r>
                          <a:rPr lang="pt-BR" sz="1600" i="1">
                            <a:latin typeface="Cambria Math" panose="02040503050406030204" pitchFamily="18" charset="0"/>
                            <a:ea typeface="Cambria Math" panose="02040503050406030204" pitchFamily="18" charset="0"/>
                          </a:rPr>
                          <m:t>)</m:t>
                        </m:r>
                      </m:oMath>
                    </m:oMathPara>
                  </a14:m>
                  <a:endParaRPr lang="nl-BE" sz="1600" dirty="0"/>
                </a:p>
              </p:txBody>
            </p:sp>
          </mc:Choice>
          <mc:Fallback xmlns="">
            <p:sp>
              <p:nvSpPr>
                <p:cNvPr id="14" name="Rectangle 13"/>
                <p:cNvSpPr>
                  <a:spLocks noRot="1" noChangeAspect="1" noMove="1" noResize="1" noEditPoints="1" noAdjustHandles="1" noChangeArrowheads="1" noChangeShapeType="1" noTextEdit="1"/>
                </p:cNvSpPr>
                <p:nvPr/>
              </p:nvSpPr>
              <p:spPr>
                <a:xfrm>
                  <a:off x="6498442" y="2534819"/>
                  <a:ext cx="766620" cy="338554"/>
                </a:xfrm>
                <a:prstGeom prst="rect">
                  <a:avLst/>
                </a:prstGeom>
                <a:blipFill>
                  <a:blip r:embed="rId2"/>
                  <a:stretch>
                    <a:fillRect b="-10909"/>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15" name="Rectangle 14"/>
                <p:cNvSpPr/>
                <p:nvPr/>
              </p:nvSpPr>
              <p:spPr>
                <a:xfrm>
                  <a:off x="9635069" y="4547158"/>
                  <a:ext cx="435311"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nl-BE" sz="1600" i="1" smtClean="0">
                                <a:latin typeface="Cambria Math" panose="02040503050406030204" pitchFamily="18" charset="0"/>
                              </a:rPr>
                            </m:ctrlPr>
                          </m:sSubPr>
                          <m:e>
                            <m:r>
                              <a:rPr lang="en-US" sz="1600" b="0" i="1" smtClean="0">
                                <a:latin typeface="Cambria Math" panose="02040503050406030204" pitchFamily="18" charset="0"/>
                              </a:rPr>
                              <m:t>𝑎</m:t>
                            </m:r>
                          </m:e>
                          <m:sub>
                            <m:r>
                              <a:rPr lang="en-US" sz="1600" b="0" i="1" smtClean="0">
                                <a:latin typeface="Cambria Math" panose="02040503050406030204" pitchFamily="18" charset="0"/>
                              </a:rPr>
                              <m:t>1</m:t>
                            </m:r>
                          </m:sub>
                        </m:sSub>
                      </m:oMath>
                    </m:oMathPara>
                  </a14:m>
                  <a:endParaRPr lang="nl-BE" sz="1600" dirty="0"/>
                </a:p>
              </p:txBody>
            </p:sp>
          </mc:Choice>
          <mc:Fallback xmlns="">
            <p:sp>
              <p:nvSpPr>
                <p:cNvPr id="15" name="Rectangle 14"/>
                <p:cNvSpPr>
                  <a:spLocks noRot="1" noChangeAspect="1" noMove="1" noResize="1" noEditPoints="1" noAdjustHandles="1" noChangeArrowheads="1" noChangeShapeType="1" noTextEdit="1"/>
                </p:cNvSpPr>
                <p:nvPr/>
              </p:nvSpPr>
              <p:spPr>
                <a:xfrm>
                  <a:off x="9635069" y="4547158"/>
                  <a:ext cx="435311" cy="338554"/>
                </a:xfrm>
                <a:prstGeom prst="rect">
                  <a:avLst/>
                </a:prstGeom>
                <a:blipFill>
                  <a:blip r:embed="rId3"/>
                  <a:stretch>
                    <a:fillRect/>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16" name="TextBox 15"/>
                <p:cNvSpPr txBox="1"/>
                <p:nvPr/>
              </p:nvSpPr>
              <p:spPr>
                <a:xfrm>
                  <a:off x="6902450" y="2858827"/>
                  <a:ext cx="2463799" cy="523220"/>
                </a:xfrm>
                <a:prstGeom prst="rect">
                  <a:avLst/>
                </a:prstGeom>
                <a:noFill/>
              </p:spPr>
              <p:txBody>
                <a:bodyPr wrap="square" rtlCol="0">
                  <a:spAutoFit/>
                </a:bodyPr>
                <a:lstStyle/>
                <a:p>
                  <a:pPr algn="ctr"/>
                  <a14:m>
                    <m:oMath xmlns:m="http://schemas.openxmlformats.org/officeDocument/2006/math">
                      <m:sSub>
                        <m:sSubPr>
                          <m:ctrlPr>
                            <a:rPr lang="nl-BE" sz="1400" b="1" i="1">
                              <a:latin typeface="Cambria Math" panose="02040503050406030204" pitchFamily="18" charset="0"/>
                            </a:rPr>
                          </m:ctrlPr>
                        </m:sSubPr>
                        <m:e>
                          <m:r>
                            <a:rPr lang="en-US" sz="1400" b="1" i="1">
                              <a:latin typeface="Cambria Math" panose="02040503050406030204" pitchFamily="18" charset="0"/>
                            </a:rPr>
                            <m:t>𝒂</m:t>
                          </m:r>
                        </m:e>
                        <m:sub>
                          <m:r>
                            <a:rPr lang="en-US" sz="1400" b="1" i="1">
                              <a:latin typeface="Cambria Math" panose="02040503050406030204" pitchFamily="18" charset="0"/>
                            </a:rPr>
                            <m:t>𝟏</m:t>
                          </m:r>
                        </m:sub>
                      </m:sSub>
                    </m:oMath>
                  </a14:m>
                  <a:r>
                    <a:rPr lang="en-US" sz="1400" b="1" dirty="0"/>
                    <a:t> inicializado </a:t>
                  </a:r>
                  <a:r>
                    <a:rPr lang="en-US" sz="1400" b="1" dirty="0" err="1"/>
                    <a:t>em</a:t>
                  </a:r>
                  <a:r>
                    <a:rPr lang="en-US" sz="1400" b="1" dirty="0"/>
                    <a:t> </a:t>
                  </a:r>
                  <a:r>
                    <a:rPr lang="en-US" sz="1400" b="1" dirty="0" err="1"/>
                    <a:t>uma</a:t>
                  </a:r>
                  <a:r>
                    <a:rPr lang="en-US" sz="1400" b="1" dirty="0"/>
                    <a:t> </a:t>
                  </a:r>
                  <a:r>
                    <a:rPr lang="en-US" sz="1400" b="1" dirty="0" err="1"/>
                    <a:t>posição</a:t>
                  </a:r>
                  <a:r>
                    <a:rPr lang="en-US" sz="1400" b="1" dirty="0"/>
                    <a:t> antes do </a:t>
                  </a:r>
                  <a:r>
                    <a:rPr lang="en-US" sz="1400" b="1" dirty="0" err="1"/>
                    <a:t>mínimo</a:t>
                  </a:r>
                  <a:endParaRPr lang="en-US" sz="1400" b="1" dirty="0"/>
                </a:p>
              </p:txBody>
            </p:sp>
          </mc:Choice>
          <mc:Fallback xmlns="">
            <p:sp>
              <p:nvSpPr>
                <p:cNvPr id="16" name="TextBox 15"/>
                <p:cNvSpPr txBox="1">
                  <a:spLocks noRot="1" noChangeAspect="1" noMove="1" noResize="1" noEditPoints="1" noAdjustHandles="1" noChangeArrowheads="1" noChangeShapeType="1" noTextEdit="1"/>
                </p:cNvSpPr>
                <p:nvPr/>
              </p:nvSpPr>
              <p:spPr>
                <a:xfrm>
                  <a:off x="6902450" y="2858827"/>
                  <a:ext cx="2463799" cy="523220"/>
                </a:xfrm>
                <a:prstGeom prst="rect">
                  <a:avLst/>
                </a:prstGeom>
                <a:blipFill>
                  <a:blip r:embed="rId4"/>
                  <a:stretch>
                    <a:fillRect t="-2326" b="-10465"/>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18" name="TextBox 17"/>
                <p:cNvSpPr txBox="1"/>
                <p:nvPr/>
              </p:nvSpPr>
              <p:spPr>
                <a:xfrm>
                  <a:off x="7522227" y="4807743"/>
                  <a:ext cx="1300446" cy="53617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Sup>
                          <m:sSubSupPr>
                            <m:ctrlPr>
                              <a:rPr lang="nl-BE" sz="1400" i="1" smtClean="0">
                                <a:latin typeface="Cambria Math" panose="02040503050406030204" pitchFamily="18" charset="0"/>
                              </a:rPr>
                            </m:ctrlPr>
                          </m:sSubSupPr>
                          <m:e>
                            <m:r>
                              <a:rPr lang="en-US" sz="1400" b="0" i="1" smtClean="0">
                                <a:latin typeface="Cambria Math" panose="02040503050406030204" pitchFamily="18" charset="0"/>
                              </a:rPr>
                              <m:t>𝑎</m:t>
                            </m:r>
                          </m:e>
                          <m:sub>
                            <m:r>
                              <a:rPr lang="en-US" sz="1400" b="0" i="1" smtClean="0">
                                <a:latin typeface="Cambria Math" panose="02040503050406030204" pitchFamily="18" charset="0"/>
                              </a:rPr>
                              <m:t>1</m:t>
                            </m:r>
                          </m:sub>
                          <m:sup>
                            <m:r>
                              <a:rPr lang="en-US" sz="1400" b="0" i="0" smtClean="0">
                                <a:latin typeface="Cambria Math" panose="02040503050406030204" pitchFamily="18" charset="0"/>
                              </a:rPr>
                              <m:t>ó</m:t>
                            </m:r>
                            <m:r>
                              <m:rPr>
                                <m:sty m:val="p"/>
                              </m:rPr>
                              <a:rPr lang="en-US" sz="1400" b="0" i="0" smtClean="0">
                                <a:latin typeface="Cambria Math" panose="02040503050406030204" pitchFamily="18" charset="0"/>
                              </a:rPr>
                              <m:t>timo</m:t>
                            </m:r>
                          </m:sup>
                        </m:sSubSup>
                      </m:oMath>
                    </m:oMathPara>
                  </a14:m>
                  <a:endParaRPr lang="en-US" sz="1400" dirty="0"/>
                </a:p>
                <a:p>
                  <a:pPr algn="ctr"/>
                  <a:r>
                    <a:rPr lang="en-US" sz="1400" dirty="0" err="1"/>
                    <a:t>mínimo</a:t>
                  </a:r>
                  <a:r>
                    <a:rPr lang="en-US" sz="1400" dirty="0"/>
                    <a:t> global</a:t>
                  </a:r>
                </a:p>
              </p:txBody>
            </p:sp>
          </mc:Choice>
          <mc:Fallback xmlns="">
            <p:sp>
              <p:nvSpPr>
                <p:cNvPr id="18" name="TextBox 17"/>
                <p:cNvSpPr txBox="1">
                  <a:spLocks noRot="1" noChangeAspect="1" noMove="1" noResize="1" noEditPoints="1" noAdjustHandles="1" noChangeArrowheads="1" noChangeShapeType="1" noTextEdit="1"/>
                </p:cNvSpPr>
                <p:nvPr/>
              </p:nvSpPr>
              <p:spPr>
                <a:xfrm>
                  <a:off x="7522227" y="4807743"/>
                  <a:ext cx="1300446" cy="536172"/>
                </a:xfrm>
                <a:prstGeom prst="rect">
                  <a:avLst/>
                </a:prstGeom>
                <a:blipFill>
                  <a:blip r:embed="rId5"/>
                  <a:stretch>
                    <a:fillRect b="-10227"/>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2" name="Rectangle 1"/>
                <p:cNvSpPr/>
                <p:nvPr/>
              </p:nvSpPr>
              <p:spPr>
                <a:xfrm>
                  <a:off x="6622708" y="4810334"/>
                  <a:ext cx="727059" cy="32156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nl-BE" sz="1400" i="1" smtClean="0">
                                <a:latin typeface="Cambria Math" panose="02040503050406030204" pitchFamily="18" charset="0"/>
                              </a:rPr>
                            </m:ctrlPr>
                          </m:sSubSupPr>
                          <m:e>
                            <m:r>
                              <a:rPr lang="en-US" sz="1400" i="1">
                                <a:latin typeface="Cambria Math" panose="02040503050406030204" pitchFamily="18" charset="0"/>
                              </a:rPr>
                              <m:t>𝑎</m:t>
                            </m:r>
                          </m:e>
                          <m:sub>
                            <m:r>
                              <a:rPr lang="en-US" sz="1400" i="1">
                                <a:latin typeface="Cambria Math" panose="02040503050406030204" pitchFamily="18" charset="0"/>
                              </a:rPr>
                              <m:t>1</m:t>
                            </m:r>
                          </m:sub>
                          <m:sup>
                            <m:r>
                              <m:rPr>
                                <m:sty m:val="p"/>
                              </m:rPr>
                              <a:rPr lang="en-US" sz="1400" b="0" i="0" smtClean="0">
                                <a:latin typeface="Cambria Math" panose="02040503050406030204" pitchFamily="18" charset="0"/>
                              </a:rPr>
                              <m:t>inicial</m:t>
                            </m:r>
                          </m:sup>
                        </m:sSubSup>
                      </m:oMath>
                    </m:oMathPara>
                  </a14:m>
                  <a:endParaRPr lang="nl-BE" sz="1400" dirty="0"/>
                </a:p>
              </p:txBody>
            </p:sp>
          </mc:Choice>
          <mc:Fallback xmlns="">
            <p:sp>
              <p:nvSpPr>
                <p:cNvPr id="2" name="Rectangle 1"/>
                <p:cNvSpPr>
                  <a:spLocks noRot="1" noChangeAspect="1" noMove="1" noResize="1" noEditPoints="1" noAdjustHandles="1" noChangeArrowheads="1" noChangeShapeType="1" noTextEdit="1"/>
                </p:cNvSpPr>
                <p:nvPr/>
              </p:nvSpPr>
              <p:spPr>
                <a:xfrm>
                  <a:off x="6622708" y="4810334"/>
                  <a:ext cx="727059" cy="321563"/>
                </a:xfrm>
                <a:prstGeom prst="rect">
                  <a:avLst/>
                </a:prstGeom>
                <a:blipFill>
                  <a:blip r:embed="rId6"/>
                  <a:stretch>
                    <a:fillRect/>
                  </a:stretch>
                </a:blipFill>
              </p:spPr>
              <p:txBody>
                <a:bodyPr/>
                <a:lstStyle/>
                <a:p>
                  <a:r>
                    <a:rPr lang="nl-BE">
                      <a:noFill/>
                    </a:rPr>
                    <a:t> </a:t>
                  </a:r>
                </a:p>
              </p:txBody>
            </p:sp>
          </mc:Fallback>
        </mc:AlternateContent>
        <p:cxnSp>
          <p:nvCxnSpPr>
            <p:cNvPr id="4" name="Straight Connector 3"/>
            <p:cNvCxnSpPr/>
            <p:nvPr/>
          </p:nvCxnSpPr>
          <p:spPr>
            <a:xfrm rot="5400000">
              <a:off x="6441475" y="4188075"/>
              <a:ext cx="1080000" cy="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stCxn id="2" idx="0"/>
            </p:cNvCxnSpPr>
            <p:nvPr/>
          </p:nvCxnSpPr>
          <p:spPr>
            <a:xfrm flipV="1">
              <a:off x="6986238" y="4807743"/>
              <a:ext cx="1148112" cy="259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Rectangle 16"/>
                <p:cNvSpPr/>
                <p:nvPr/>
              </p:nvSpPr>
              <p:spPr>
                <a:xfrm>
                  <a:off x="6498442" y="5342203"/>
                  <a:ext cx="3571938" cy="537006"/>
                </a:xfrm>
                <a:prstGeom prst="rect">
                  <a:avLst/>
                </a:prstGeom>
              </p:spPr>
              <p:txBody>
                <a:bodyPr wrap="square">
                  <a:spAutoFit/>
                </a:bodyPr>
                <a:lstStyle/>
                <a:p>
                  <a:pPr algn="ctr"/>
                  <a:r>
                    <a:rPr lang="en-US" sz="1400" b="1" dirty="0"/>
                    <a:t>gradiente </a:t>
                  </a:r>
                  <a:r>
                    <a:rPr lang="en-US" sz="1400" b="1" dirty="0" err="1"/>
                    <a:t>negativo</a:t>
                  </a:r>
                  <a:r>
                    <a:rPr lang="en-US" sz="1400" dirty="0"/>
                    <a:t>: </a:t>
                  </a:r>
                  <a14:m>
                    <m:oMath xmlns:m="http://schemas.openxmlformats.org/officeDocument/2006/math">
                      <m:sSub>
                        <m:sSubPr>
                          <m:ctrlPr>
                            <a:rPr lang="en-US" sz="1400" i="1">
                              <a:latin typeface="Cambria Math" panose="02040503050406030204" pitchFamily="18" charset="0"/>
                            </a:rPr>
                          </m:ctrlPr>
                        </m:sSubPr>
                        <m:e>
                          <m:r>
                            <a:rPr lang="en-US" sz="1400" b="0" i="1" smtClean="0">
                              <a:latin typeface="Cambria Math" panose="02040503050406030204" pitchFamily="18" charset="0"/>
                            </a:rPr>
                            <m:t>𝑎</m:t>
                          </m:r>
                        </m:e>
                        <m:sub>
                          <m:r>
                            <a:rPr lang="en-US" sz="1400" b="0" i="1" smtClean="0">
                              <a:latin typeface="Cambria Math" panose="02040503050406030204" pitchFamily="18" charset="0"/>
                            </a:rPr>
                            <m:t>1</m:t>
                          </m:r>
                        </m:sub>
                      </m:sSub>
                      <m:r>
                        <a:rPr lang="en-US" sz="1400" b="0" i="1" smtClean="0">
                          <a:latin typeface="Cambria Math" panose="02040503050406030204" pitchFamily="18" charset="0"/>
                        </a:rPr>
                        <m:t>=</m:t>
                      </m:r>
                      <m:sSubSup>
                        <m:sSubSupPr>
                          <m:ctrlPr>
                            <a:rPr lang="nl-BE" sz="1400" i="1" smtClean="0">
                              <a:latin typeface="Cambria Math" panose="02040503050406030204" pitchFamily="18" charset="0"/>
                            </a:rPr>
                          </m:ctrlPr>
                        </m:sSubSupPr>
                        <m:e>
                          <m:r>
                            <a:rPr lang="en-US" sz="1400" i="1">
                              <a:latin typeface="Cambria Math" panose="02040503050406030204" pitchFamily="18" charset="0"/>
                            </a:rPr>
                            <m:t>𝑎</m:t>
                          </m:r>
                        </m:e>
                        <m:sub>
                          <m:r>
                            <a:rPr lang="en-US" sz="1400" i="1">
                              <a:latin typeface="Cambria Math" panose="02040503050406030204" pitchFamily="18" charset="0"/>
                            </a:rPr>
                            <m:t>1</m:t>
                          </m:r>
                        </m:sub>
                        <m:sup>
                          <m:r>
                            <m:rPr>
                              <m:sty m:val="p"/>
                            </m:rPr>
                            <a:rPr lang="en-US" sz="1400">
                              <a:latin typeface="Cambria Math" panose="02040503050406030204" pitchFamily="18" charset="0"/>
                            </a:rPr>
                            <m:t>inicial</m:t>
                          </m:r>
                        </m:sup>
                      </m:sSubSup>
                      <m:r>
                        <a:rPr lang="en-US" sz="1400" b="0" i="0" smtClean="0">
                          <a:latin typeface="Cambria Math" panose="02040503050406030204" pitchFamily="18" charset="0"/>
                        </a:rPr>
                        <m:t>+</m:t>
                      </m:r>
                      <m:r>
                        <a:rPr lang="en-US" sz="1400" i="1">
                          <a:latin typeface="Cambria Math" panose="02040503050406030204" pitchFamily="18" charset="0"/>
                          <a:ea typeface="Cambria Math" panose="02040503050406030204" pitchFamily="18" charset="0"/>
                        </a:rPr>
                        <m:t>𝛼</m:t>
                      </m:r>
                      <m:r>
                        <a:rPr lang="en-US" sz="1400" i="1" smtClean="0">
                          <a:latin typeface="Cambria Math" panose="02040503050406030204" pitchFamily="18" charset="0"/>
                          <a:ea typeface="Cambria Math" panose="02040503050406030204" pitchFamily="18" charset="0"/>
                        </a:rPr>
                        <m:t>𝛻</m:t>
                      </m:r>
                      <m:sSub>
                        <m:sSubPr>
                          <m:ctrlPr>
                            <a:rPr lang="pt-BR" sz="1400" i="1">
                              <a:latin typeface="Cambria Math" panose="02040503050406030204" pitchFamily="18" charset="0"/>
                              <a:ea typeface="Cambria Math" panose="02040503050406030204" pitchFamily="18" charset="0"/>
                            </a:rPr>
                          </m:ctrlPr>
                        </m:sSubPr>
                        <m:e>
                          <m:r>
                            <a:rPr lang="pt-BR" sz="1400" i="1">
                              <a:latin typeface="Cambria Math" panose="02040503050406030204" pitchFamily="18" charset="0"/>
                              <a:ea typeface="Cambria Math" panose="02040503050406030204" pitchFamily="18" charset="0"/>
                            </a:rPr>
                            <m:t>𝐽</m:t>
                          </m:r>
                        </m:e>
                        <m:sub>
                          <m:r>
                            <a:rPr lang="pt-BR" sz="1400" i="1">
                              <a:latin typeface="Cambria Math" panose="02040503050406030204" pitchFamily="18" charset="0"/>
                              <a:ea typeface="Cambria Math" panose="02040503050406030204" pitchFamily="18" charset="0"/>
                            </a:rPr>
                            <m:t>𝑒</m:t>
                          </m:r>
                        </m:sub>
                      </m:sSub>
                      <m:d>
                        <m:dPr>
                          <m:ctrlPr>
                            <a:rPr lang="pt-BR" sz="1400" i="1">
                              <a:latin typeface="Cambria Math" panose="02040503050406030204" pitchFamily="18" charset="0"/>
                              <a:ea typeface="Cambria Math" panose="02040503050406030204" pitchFamily="18" charset="0"/>
                            </a:rPr>
                          </m:ctrlPr>
                        </m:dPr>
                        <m:e>
                          <m:sSub>
                            <m:sSubPr>
                              <m:ctrlPr>
                                <a:rPr lang="nl-BE" sz="1400" i="1">
                                  <a:latin typeface="Cambria Math" panose="02040503050406030204" pitchFamily="18" charset="0"/>
                                </a:rPr>
                              </m:ctrlPr>
                            </m:sSubPr>
                            <m:e>
                              <m:r>
                                <a:rPr lang="en-US" sz="1400" i="1">
                                  <a:latin typeface="Cambria Math" panose="02040503050406030204" pitchFamily="18" charset="0"/>
                                </a:rPr>
                                <m:t>𝑎</m:t>
                              </m:r>
                            </m:e>
                            <m:sub>
                              <m:r>
                                <a:rPr lang="en-US" sz="1400" i="1">
                                  <a:latin typeface="Cambria Math" panose="02040503050406030204" pitchFamily="18" charset="0"/>
                                </a:rPr>
                                <m:t>1</m:t>
                              </m:r>
                            </m:sub>
                          </m:sSub>
                        </m:e>
                      </m:d>
                    </m:oMath>
                  </a14:m>
                  <a:endParaRPr lang="nl-BE" sz="1400" dirty="0"/>
                </a:p>
                <a:p>
                  <a:pPr algn="ct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𝑎</m:t>
                          </m:r>
                        </m:e>
                        <m:sub>
                          <m:r>
                            <a:rPr lang="en-US" sz="1400" i="1">
                              <a:latin typeface="Cambria Math" panose="02040503050406030204" pitchFamily="18" charset="0"/>
                            </a:rPr>
                            <m:t>1</m:t>
                          </m:r>
                        </m:sub>
                      </m:sSub>
                    </m:oMath>
                  </a14:m>
                  <a:r>
                    <a:rPr lang="nl-BE" sz="1400" dirty="0"/>
                    <a:t> </a:t>
                  </a:r>
                  <a:r>
                    <a:rPr lang="nl-BE" sz="1400" dirty="0" err="1"/>
                    <a:t>aumenta</a:t>
                  </a:r>
                  <a:r>
                    <a:rPr lang="nl-BE" sz="1400" dirty="0"/>
                    <a:t> e se </a:t>
                  </a:r>
                  <a:r>
                    <a:rPr lang="nl-BE" sz="1400" dirty="0" err="1"/>
                    <a:t>aproxima</a:t>
                  </a:r>
                  <a:r>
                    <a:rPr lang="nl-BE" sz="1400" dirty="0"/>
                    <a:t> do </a:t>
                  </a:r>
                  <a:r>
                    <a:rPr lang="nl-BE" sz="1400" dirty="0" err="1"/>
                    <a:t>mínimo</a:t>
                  </a:r>
                  <a:endParaRPr lang="nl-BE" sz="1400" dirty="0"/>
                </a:p>
              </p:txBody>
            </p:sp>
          </mc:Choice>
          <mc:Fallback xmlns="">
            <p:sp>
              <p:nvSpPr>
                <p:cNvPr id="17" name="Rectangle 16"/>
                <p:cNvSpPr>
                  <a:spLocks noRot="1" noChangeAspect="1" noMove="1" noResize="1" noEditPoints="1" noAdjustHandles="1" noChangeArrowheads="1" noChangeShapeType="1" noTextEdit="1"/>
                </p:cNvSpPr>
                <p:nvPr/>
              </p:nvSpPr>
              <p:spPr>
                <a:xfrm>
                  <a:off x="6498442" y="5342203"/>
                  <a:ext cx="3571938" cy="537006"/>
                </a:xfrm>
                <a:prstGeom prst="rect">
                  <a:avLst/>
                </a:prstGeom>
                <a:blipFill>
                  <a:blip r:embed="rId7"/>
                  <a:stretch>
                    <a:fillRect b="-12500"/>
                  </a:stretch>
                </a:blipFill>
              </p:spPr>
              <p:txBody>
                <a:bodyPr/>
                <a:lstStyle/>
                <a:p>
                  <a:r>
                    <a:rPr lang="nl-BE">
                      <a:noFill/>
                    </a:rPr>
                    <a:t> </a:t>
                  </a:r>
                </a:p>
              </p:txBody>
            </p:sp>
          </mc:Fallback>
        </mc:AlternateContent>
      </p:grpSp>
    </p:spTree>
    <p:extLst>
      <p:ext uri="{BB962C8B-B14F-4D97-AF65-F5344CB8AC3E}">
        <p14:creationId xmlns:p14="http://schemas.microsoft.com/office/powerpoint/2010/main" val="372670423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p:cNvGrpSpPr/>
          <p:nvPr/>
        </p:nvGrpSpPr>
        <p:grpSpPr>
          <a:xfrm>
            <a:off x="6498442" y="644806"/>
            <a:ext cx="3571938" cy="5234403"/>
            <a:chOff x="6498442" y="644806"/>
            <a:chExt cx="3571938" cy="5234403"/>
          </a:xfrm>
        </p:grpSpPr>
        <p:grpSp>
          <p:nvGrpSpPr>
            <p:cNvPr id="7" name="Group 6"/>
            <p:cNvGrpSpPr/>
            <p:nvPr/>
          </p:nvGrpSpPr>
          <p:grpSpPr>
            <a:xfrm rot="10800000">
              <a:off x="6769100" y="644806"/>
              <a:ext cx="2806700" cy="4067687"/>
              <a:chOff x="5943600" y="2032000"/>
              <a:chExt cx="2806700" cy="4067687"/>
            </a:xfrm>
          </p:grpSpPr>
          <p:sp>
            <p:nvSpPr>
              <p:cNvPr id="19" name="Oval 18"/>
              <p:cNvSpPr/>
              <p:nvPr/>
            </p:nvSpPr>
            <p:spPr>
              <a:xfrm>
                <a:off x="6012753" y="2032000"/>
                <a:ext cx="2661347" cy="3911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0" name="Rectangle 19"/>
              <p:cNvSpPr/>
              <p:nvPr/>
            </p:nvSpPr>
            <p:spPr>
              <a:xfrm>
                <a:off x="5943600" y="3415504"/>
                <a:ext cx="2806700" cy="26841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sp>
          <p:nvSpPr>
            <p:cNvPr id="11" name="Flowchart: Connector 10"/>
            <p:cNvSpPr/>
            <p:nvPr/>
          </p:nvSpPr>
          <p:spPr>
            <a:xfrm>
              <a:off x="8115300" y="4669997"/>
              <a:ext cx="85725" cy="101516"/>
            </a:xfrm>
            <a:prstGeom prst="flowChartConnector">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2" name="Straight Arrow Connector 11"/>
            <p:cNvCxnSpPr/>
            <p:nvPr/>
          </p:nvCxnSpPr>
          <p:spPr>
            <a:xfrm>
              <a:off x="6508750" y="2705797"/>
              <a:ext cx="0" cy="201600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H="1">
              <a:off x="6502400" y="4726109"/>
              <a:ext cx="3204000" cy="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Rectangle 13"/>
                <p:cNvSpPr/>
                <p:nvPr/>
              </p:nvSpPr>
              <p:spPr>
                <a:xfrm>
                  <a:off x="6498442" y="2534819"/>
                  <a:ext cx="766620"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𝐽</m:t>
                            </m:r>
                          </m:e>
                          <m:sub>
                            <m:r>
                              <a:rPr lang="pt-BR" sz="1600" i="1">
                                <a:latin typeface="Cambria Math" panose="02040503050406030204" pitchFamily="18" charset="0"/>
                                <a:ea typeface="Cambria Math" panose="02040503050406030204" pitchFamily="18" charset="0"/>
                              </a:rPr>
                              <m:t>𝑒</m:t>
                            </m:r>
                          </m:sub>
                        </m:sSub>
                        <m:r>
                          <a:rPr lang="pt-BR" sz="1600" i="1">
                            <a:latin typeface="Cambria Math" panose="02040503050406030204" pitchFamily="18" charset="0"/>
                            <a:ea typeface="Cambria Math" panose="02040503050406030204" pitchFamily="18" charset="0"/>
                          </a:rPr>
                          <m:t>(</m:t>
                        </m:r>
                        <m:sSub>
                          <m:sSubPr>
                            <m:ctrlPr>
                              <a:rPr lang="nl-BE" sz="1600" i="1">
                                <a:latin typeface="Cambria Math" panose="02040503050406030204" pitchFamily="18" charset="0"/>
                              </a:rPr>
                            </m:ctrlPr>
                          </m:sSubPr>
                          <m:e>
                            <m:r>
                              <a:rPr lang="en-US" sz="1600" i="1">
                                <a:latin typeface="Cambria Math" panose="02040503050406030204" pitchFamily="18" charset="0"/>
                              </a:rPr>
                              <m:t>𝑎</m:t>
                            </m:r>
                          </m:e>
                          <m:sub>
                            <m:r>
                              <a:rPr lang="en-US" sz="1600" i="1">
                                <a:latin typeface="Cambria Math" panose="02040503050406030204" pitchFamily="18" charset="0"/>
                              </a:rPr>
                              <m:t>1</m:t>
                            </m:r>
                          </m:sub>
                        </m:sSub>
                        <m:r>
                          <a:rPr lang="pt-BR" sz="1600" i="1">
                            <a:latin typeface="Cambria Math" panose="02040503050406030204" pitchFamily="18" charset="0"/>
                            <a:ea typeface="Cambria Math" panose="02040503050406030204" pitchFamily="18" charset="0"/>
                          </a:rPr>
                          <m:t>)</m:t>
                        </m:r>
                      </m:oMath>
                    </m:oMathPara>
                  </a14:m>
                  <a:endParaRPr lang="nl-BE" sz="1600" dirty="0"/>
                </a:p>
              </p:txBody>
            </p:sp>
          </mc:Choice>
          <mc:Fallback xmlns="">
            <p:sp>
              <p:nvSpPr>
                <p:cNvPr id="14" name="Rectangle 13"/>
                <p:cNvSpPr>
                  <a:spLocks noRot="1" noChangeAspect="1" noMove="1" noResize="1" noEditPoints="1" noAdjustHandles="1" noChangeArrowheads="1" noChangeShapeType="1" noTextEdit="1"/>
                </p:cNvSpPr>
                <p:nvPr/>
              </p:nvSpPr>
              <p:spPr>
                <a:xfrm>
                  <a:off x="6498442" y="2534819"/>
                  <a:ext cx="766620" cy="338554"/>
                </a:xfrm>
                <a:prstGeom prst="rect">
                  <a:avLst/>
                </a:prstGeom>
                <a:blipFill>
                  <a:blip r:embed="rId2"/>
                  <a:stretch>
                    <a:fillRect b="-10909"/>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15" name="Rectangle 14"/>
                <p:cNvSpPr/>
                <p:nvPr/>
              </p:nvSpPr>
              <p:spPr>
                <a:xfrm>
                  <a:off x="9635069" y="4547158"/>
                  <a:ext cx="435311"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nl-BE" sz="1600" i="1" smtClean="0">
                                <a:latin typeface="Cambria Math" panose="02040503050406030204" pitchFamily="18" charset="0"/>
                              </a:rPr>
                            </m:ctrlPr>
                          </m:sSubPr>
                          <m:e>
                            <m:r>
                              <a:rPr lang="en-US" sz="1600" b="0" i="1" smtClean="0">
                                <a:latin typeface="Cambria Math" panose="02040503050406030204" pitchFamily="18" charset="0"/>
                              </a:rPr>
                              <m:t>𝑎</m:t>
                            </m:r>
                          </m:e>
                          <m:sub>
                            <m:r>
                              <a:rPr lang="en-US" sz="1600" b="0" i="1" smtClean="0">
                                <a:latin typeface="Cambria Math" panose="02040503050406030204" pitchFamily="18" charset="0"/>
                              </a:rPr>
                              <m:t>1</m:t>
                            </m:r>
                          </m:sub>
                        </m:sSub>
                      </m:oMath>
                    </m:oMathPara>
                  </a14:m>
                  <a:endParaRPr lang="nl-BE" sz="1600" dirty="0"/>
                </a:p>
              </p:txBody>
            </p:sp>
          </mc:Choice>
          <mc:Fallback xmlns="">
            <p:sp>
              <p:nvSpPr>
                <p:cNvPr id="15" name="Rectangle 14"/>
                <p:cNvSpPr>
                  <a:spLocks noRot="1" noChangeAspect="1" noMove="1" noResize="1" noEditPoints="1" noAdjustHandles="1" noChangeArrowheads="1" noChangeShapeType="1" noTextEdit="1"/>
                </p:cNvSpPr>
                <p:nvPr/>
              </p:nvSpPr>
              <p:spPr>
                <a:xfrm>
                  <a:off x="9635069" y="4547158"/>
                  <a:ext cx="435311" cy="338554"/>
                </a:xfrm>
                <a:prstGeom prst="rect">
                  <a:avLst/>
                </a:prstGeom>
                <a:blipFill>
                  <a:blip r:embed="rId3"/>
                  <a:stretch>
                    <a:fillRect/>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16" name="TextBox 15"/>
                <p:cNvSpPr txBox="1"/>
                <p:nvPr/>
              </p:nvSpPr>
              <p:spPr>
                <a:xfrm>
                  <a:off x="6902450" y="2858827"/>
                  <a:ext cx="2463799" cy="523220"/>
                </a:xfrm>
                <a:prstGeom prst="rect">
                  <a:avLst/>
                </a:prstGeom>
                <a:noFill/>
              </p:spPr>
              <p:txBody>
                <a:bodyPr wrap="square" rtlCol="0">
                  <a:spAutoFit/>
                </a:bodyPr>
                <a:lstStyle/>
                <a:p>
                  <a:pPr algn="ctr"/>
                  <a14:m>
                    <m:oMath xmlns:m="http://schemas.openxmlformats.org/officeDocument/2006/math">
                      <m:sSub>
                        <m:sSubPr>
                          <m:ctrlPr>
                            <a:rPr lang="nl-BE" sz="1400" b="1" i="1">
                              <a:latin typeface="Cambria Math" panose="02040503050406030204" pitchFamily="18" charset="0"/>
                            </a:rPr>
                          </m:ctrlPr>
                        </m:sSubPr>
                        <m:e>
                          <m:r>
                            <a:rPr lang="en-US" sz="1400" b="1" i="1">
                              <a:latin typeface="Cambria Math" panose="02040503050406030204" pitchFamily="18" charset="0"/>
                            </a:rPr>
                            <m:t>𝒂</m:t>
                          </m:r>
                        </m:e>
                        <m:sub>
                          <m:r>
                            <a:rPr lang="en-US" sz="1400" b="1" i="1">
                              <a:latin typeface="Cambria Math" panose="02040503050406030204" pitchFamily="18" charset="0"/>
                            </a:rPr>
                            <m:t>𝟏</m:t>
                          </m:r>
                        </m:sub>
                      </m:sSub>
                    </m:oMath>
                  </a14:m>
                  <a:r>
                    <a:rPr lang="en-US" sz="1400" b="1" dirty="0"/>
                    <a:t> inicializado </a:t>
                  </a:r>
                  <a:r>
                    <a:rPr lang="en-US" sz="1400" b="1" dirty="0" err="1"/>
                    <a:t>em</a:t>
                  </a:r>
                  <a:r>
                    <a:rPr lang="en-US" sz="1400" b="1" dirty="0"/>
                    <a:t> </a:t>
                  </a:r>
                  <a:r>
                    <a:rPr lang="en-US" sz="1400" b="1" dirty="0" err="1"/>
                    <a:t>uma</a:t>
                  </a:r>
                  <a:r>
                    <a:rPr lang="en-US" sz="1400" b="1" dirty="0"/>
                    <a:t> </a:t>
                  </a:r>
                  <a:r>
                    <a:rPr lang="en-US" sz="1400" b="1" dirty="0" err="1"/>
                    <a:t>posição</a:t>
                  </a:r>
                  <a:r>
                    <a:rPr lang="en-US" sz="1400" b="1" dirty="0"/>
                    <a:t> </a:t>
                  </a:r>
                  <a:r>
                    <a:rPr lang="en-US" sz="1400" b="1" dirty="0" err="1"/>
                    <a:t>após</a:t>
                  </a:r>
                  <a:r>
                    <a:rPr lang="en-US" sz="1400" b="1" dirty="0"/>
                    <a:t> o </a:t>
                  </a:r>
                  <a:r>
                    <a:rPr lang="en-US" sz="1400" b="1" dirty="0" err="1"/>
                    <a:t>mínimo</a:t>
                  </a:r>
                  <a:endParaRPr lang="en-US" sz="1400" b="1" dirty="0"/>
                </a:p>
              </p:txBody>
            </p:sp>
          </mc:Choice>
          <mc:Fallback xmlns="">
            <p:sp>
              <p:nvSpPr>
                <p:cNvPr id="16" name="TextBox 15"/>
                <p:cNvSpPr txBox="1">
                  <a:spLocks noRot="1" noChangeAspect="1" noMove="1" noResize="1" noEditPoints="1" noAdjustHandles="1" noChangeArrowheads="1" noChangeShapeType="1" noTextEdit="1"/>
                </p:cNvSpPr>
                <p:nvPr/>
              </p:nvSpPr>
              <p:spPr>
                <a:xfrm>
                  <a:off x="6902450" y="2858827"/>
                  <a:ext cx="2463799" cy="523220"/>
                </a:xfrm>
                <a:prstGeom prst="rect">
                  <a:avLst/>
                </a:prstGeom>
                <a:blipFill>
                  <a:blip r:embed="rId4"/>
                  <a:stretch>
                    <a:fillRect t="-2326" b="-10465"/>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18" name="TextBox 17"/>
                <p:cNvSpPr txBox="1"/>
                <p:nvPr/>
              </p:nvSpPr>
              <p:spPr>
                <a:xfrm>
                  <a:off x="7522227" y="4807743"/>
                  <a:ext cx="1300446" cy="53617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Sup>
                          <m:sSubSupPr>
                            <m:ctrlPr>
                              <a:rPr lang="nl-BE" sz="1400" i="1" smtClean="0">
                                <a:latin typeface="Cambria Math" panose="02040503050406030204" pitchFamily="18" charset="0"/>
                              </a:rPr>
                            </m:ctrlPr>
                          </m:sSubSupPr>
                          <m:e>
                            <m:r>
                              <a:rPr lang="en-US" sz="1400" b="0" i="1" smtClean="0">
                                <a:latin typeface="Cambria Math" panose="02040503050406030204" pitchFamily="18" charset="0"/>
                              </a:rPr>
                              <m:t>𝑎</m:t>
                            </m:r>
                          </m:e>
                          <m:sub>
                            <m:r>
                              <a:rPr lang="en-US" sz="1400" b="0" i="1" smtClean="0">
                                <a:latin typeface="Cambria Math" panose="02040503050406030204" pitchFamily="18" charset="0"/>
                              </a:rPr>
                              <m:t>1</m:t>
                            </m:r>
                          </m:sub>
                          <m:sup>
                            <m:r>
                              <a:rPr lang="en-US" sz="1400" b="0" i="0" smtClean="0">
                                <a:latin typeface="Cambria Math" panose="02040503050406030204" pitchFamily="18" charset="0"/>
                              </a:rPr>
                              <m:t>ó</m:t>
                            </m:r>
                            <m:r>
                              <m:rPr>
                                <m:sty m:val="p"/>
                              </m:rPr>
                              <a:rPr lang="en-US" sz="1400" b="0" i="0" smtClean="0">
                                <a:latin typeface="Cambria Math" panose="02040503050406030204" pitchFamily="18" charset="0"/>
                              </a:rPr>
                              <m:t>timo</m:t>
                            </m:r>
                          </m:sup>
                        </m:sSubSup>
                      </m:oMath>
                    </m:oMathPara>
                  </a14:m>
                  <a:endParaRPr lang="en-US" sz="1400" dirty="0"/>
                </a:p>
                <a:p>
                  <a:pPr algn="ctr"/>
                  <a:r>
                    <a:rPr lang="en-US" sz="1400" dirty="0" err="1"/>
                    <a:t>mínimo</a:t>
                  </a:r>
                  <a:r>
                    <a:rPr lang="en-US" sz="1400" dirty="0"/>
                    <a:t> global</a:t>
                  </a:r>
                </a:p>
              </p:txBody>
            </p:sp>
          </mc:Choice>
          <mc:Fallback xmlns="">
            <p:sp>
              <p:nvSpPr>
                <p:cNvPr id="18" name="TextBox 17"/>
                <p:cNvSpPr txBox="1">
                  <a:spLocks noRot="1" noChangeAspect="1" noMove="1" noResize="1" noEditPoints="1" noAdjustHandles="1" noChangeArrowheads="1" noChangeShapeType="1" noTextEdit="1"/>
                </p:cNvSpPr>
                <p:nvPr/>
              </p:nvSpPr>
              <p:spPr>
                <a:xfrm>
                  <a:off x="7522227" y="4807743"/>
                  <a:ext cx="1300446" cy="536172"/>
                </a:xfrm>
                <a:prstGeom prst="rect">
                  <a:avLst/>
                </a:prstGeom>
                <a:blipFill>
                  <a:blip r:embed="rId5"/>
                  <a:stretch>
                    <a:fillRect b="-10227"/>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2" name="Rectangle 1"/>
                <p:cNvSpPr/>
                <p:nvPr/>
              </p:nvSpPr>
              <p:spPr>
                <a:xfrm>
                  <a:off x="9003958" y="4810334"/>
                  <a:ext cx="727059" cy="32156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nl-BE" sz="1400" i="1" smtClean="0">
                                <a:latin typeface="Cambria Math" panose="02040503050406030204" pitchFamily="18" charset="0"/>
                              </a:rPr>
                            </m:ctrlPr>
                          </m:sSubSupPr>
                          <m:e>
                            <m:r>
                              <a:rPr lang="en-US" sz="1400" i="1">
                                <a:latin typeface="Cambria Math" panose="02040503050406030204" pitchFamily="18" charset="0"/>
                              </a:rPr>
                              <m:t>𝑎</m:t>
                            </m:r>
                          </m:e>
                          <m:sub>
                            <m:r>
                              <a:rPr lang="en-US" sz="1400" i="1">
                                <a:latin typeface="Cambria Math" panose="02040503050406030204" pitchFamily="18" charset="0"/>
                              </a:rPr>
                              <m:t>1</m:t>
                            </m:r>
                          </m:sub>
                          <m:sup>
                            <m:r>
                              <m:rPr>
                                <m:sty m:val="p"/>
                              </m:rPr>
                              <a:rPr lang="en-US" sz="1400" b="0" i="0" smtClean="0">
                                <a:latin typeface="Cambria Math" panose="02040503050406030204" pitchFamily="18" charset="0"/>
                              </a:rPr>
                              <m:t>inicial</m:t>
                            </m:r>
                          </m:sup>
                        </m:sSubSup>
                      </m:oMath>
                    </m:oMathPara>
                  </a14:m>
                  <a:endParaRPr lang="nl-BE" sz="1400" dirty="0"/>
                </a:p>
              </p:txBody>
            </p:sp>
          </mc:Choice>
          <mc:Fallback xmlns="">
            <p:sp>
              <p:nvSpPr>
                <p:cNvPr id="2" name="Rectangle 1"/>
                <p:cNvSpPr>
                  <a:spLocks noRot="1" noChangeAspect="1" noMove="1" noResize="1" noEditPoints="1" noAdjustHandles="1" noChangeArrowheads="1" noChangeShapeType="1" noTextEdit="1"/>
                </p:cNvSpPr>
                <p:nvPr/>
              </p:nvSpPr>
              <p:spPr>
                <a:xfrm>
                  <a:off x="9003958" y="4810334"/>
                  <a:ext cx="727059" cy="321563"/>
                </a:xfrm>
                <a:prstGeom prst="rect">
                  <a:avLst/>
                </a:prstGeom>
                <a:blipFill>
                  <a:blip r:embed="rId6"/>
                  <a:stretch>
                    <a:fillRect/>
                  </a:stretch>
                </a:blipFill>
              </p:spPr>
              <p:txBody>
                <a:bodyPr/>
                <a:lstStyle/>
                <a:p>
                  <a:r>
                    <a:rPr lang="nl-BE">
                      <a:noFill/>
                    </a:rPr>
                    <a:t> </a:t>
                  </a:r>
                </a:p>
              </p:txBody>
            </p:sp>
          </mc:Fallback>
        </mc:AlternateContent>
        <p:cxnSp>
          <p:nvCxnSpPr>
            <p:cNvPr id="4" name="Straight Connector 3"/>
            <p:cNvCxnSpPr/>
            <p:nvPr/>
          </p:nvCxnSpPr>
          <p:spPr>
            <a:xfrm rot="5400000">
              <a:off x="8822725" y="4188075"/>
              <a:ext cx="1080000" cy="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V="1">
              <a:off x="8205438" y="4807743"/>
              <a:ext cx="1148112" cy="2591"/>
            </a:xfrm>
            <a:prstGeom prst="straightConnector1">
              <a:avLst/>
            </a:prstGeom>
            <a:ln>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Rectangle 16"/>
                <p:cNvSpPr/>
                <p:nvPr/>
              </p:nvSpPr>
              <p:spPr>
                <a:xfrm>
                  <a:off x="6498442" y="5342203"/>
                  <a:ext cx="3571938" cy="537006"/>
                </a:xfrm>
                <a:prstGeom prst="rect">
                  <a:avLst/>
                </a:prstGeom>
              </p:spPr>
              <p:txBody>
                <a:bodyPr wrap="square">
                  <a:spAutoFit/>
                </a:bodyPr>
                <a:lstStyle/>
                <a:p>
                  <a:pPr algn="ctr"/>
                  <a:r>
                    <a:rPr lang="en-US" sz="1400" b="1" dirty="0"/>
                    <a:t>gradiente </a:t>
                  </a:r>
                  <a:r>
                    <a:rPr lang="en-US" sz="1400" b="1" dirty="0" err="1"/>
                    <a:t>positivo</a:t>
                  </a:r>
                  <a:r>
                    <a:rPr lang="en-US" sz="1400" dirty="0"/>
                    <a:t>: </a:t>
                  </a:r>
                  <a14:m>
                    <m:oMath xmlns:m="http://schemas.openxmlformats.org/officeDocument/2006/math">
                      <m:sSub>
                        <m:sSubPr>
                          <m:ctrlPr>
                            <a:rPr lang="en-US" sz="1400" i="1">
                              <a:latin typeface="Cambria Math" panose="02040503050406030204" pitchFamily="18" charset="0"/>
                            </a:rPr>
                          </m:ctrlPr>
                        </m:sSubPr>
                        <m:e>
                          <m:r>
                            <a:rPr lang="en-US" sz="1400" b="0" i="1" smtClean="0">
                              <a:latin typeface="Cambria Math" panose="02040503050406030204" pitchFamily="18" charset="0"/>
                            </a:rPr>
                            <m:t>𝑎</m:t>
                          </m:r>
                        </m:e>
                        <m:sub>
                          <m:r>
                            <a:rPr lang="en-US" sz="1400" b="0" i="1" smtClean="0">
                              <a:latin typeface="Cambria Math" panose="02040503050406030204" pitchFamily="18" charset="0"/>
                            </a:rPr>
                            <m:t>1</m:t>
                          </m:r>
                        </m:sub>
                      </m:sSub>
                      <m:r>
                        <a:rPr lang="en-US" sz="1400" b="0" i="1" smtClean="0">
                          <a:latin typeface="Cambria Math" panose="02040503050406030204" pitchFamily="18" charset="0"/>
                        </a:rPr>
                        <m:t>=</m:t>
                      </m:r>
                      <m:sSubSup>
                        <m:sSubSupPr>
                          <m:ctrlPr>
                            <a:rPr lang="nl-BE" sz="1400" i="1" smtClean="0">
                              <a:latin typeface="Cambria Math" panose="02040503050406030204" pitchFamily="18" charset="0"/>
                            </a:rPr>
                          </m:ctrlPr>
                        </m:sSubSupPr>
                        <m:e>
                          <m:r>
                            <a:rPr lang="en-US" sz="1400" i="1">
                              <a:latin typeface="Cambria Math" panose="02040503050406030204" pitchFamily="18" charset="0"/>
                            </a:rPr>
                            <m:t>𝑎</m:t>
                          </m:r>
                        </m:e>
                        <m:sub>
                          <m:r>
                            <a:rPr lang="en-US" sz="1400" i="1">
                              <a:latin typeface="Cambria Math" panose="02040503050406030204" pitchFamily="18" charset="0"/>
                            </a:rPr>
                            <m:t>1</m:t>
                          </m:r>
                        </m:sub>
                        <m:sup>
                          <m:r>
                            <m:rPr>
                              <m:sty m:val="p"/>
                            </m:rPr>
                            <a:rPr lang="en-US" sz="1400">
                              <a:latin typeface="Cambria Math" panose="02040503050406030204" pitchFamily="18" charset="0"/>
                            </a:rPr>
                            <m:t>inicial</m:t>
                          </m:r>
                        </m:sup>
                      </m:sSubSup>
                      <m:r>
                        <a:rPr lang="en-US" sz="1400" b="0" i="0" smtClean="0">
                          <a:latin typeface="Cambria Math" panose="02040503050406030204" pitchFamily="18" charset="0"/>
                        </a:rPr>
                        <m:t>−</m:t>
                      </m:r>
                      <m:r>
                        <a:rPr lang="en-US" sz="1400" i="1">
                          <a:latin typeface="Cambria Math" panose="02040503050406030204" pitchFamily="18" charset="0"/>
                          <a:ea typeface="Cambria Math" panose="02040503050406030204" pitchFamily="18" charset="0"/>
                        </a:rPr>
                        <m:t>𝛼</m:t>
                      </m:r>
                      <m:r>
                        <a:rPr lang="en-US" sz="1400" i="1" smtClean="0">
                          <a:latin typeface="Cambria Math" panose="02040503050406030204" pitchFamily="18" charset="0"/>
                          <a:ea typeface="Cambria Math" panose="02040503050406030204" pitchFamily="18" charset="0"/>
                        </a:rPr>
                        <m:t>𝛻</m:t>
                      </m:r>
                      <m:sSub>
                        <m:sSubPr>
                          <m:ctrlPr>
                            <a:rPr lang="pt-BR" sz="1400" i="1">
                              <a:latin typeface="Cambria Math" panose="02040503050406030204" pitchFamily="18" charset="0"/>
                              <a:ea typeface="Cambria Math" panose="02040503050406030204" pitchFamily="18" charset="0"/>
                            </a:rPr>
                          </m:ctrlPr>
                        </m:sSubPr>
                        <m:e>
                          <m:r>
                            <a:rPr lang="pt-BR" sz="1400" i="1">
                              <a:latin typeface="Cambria Math" panose="02040503050406030204" pitchFamily="18" charset="0"/>
                              <a:ea typeface="Cambria Math" panose="02040503050406030204" pitchFamily="18" charset="0"/>
                            </a:rPr>
                            <m:t>𝐽</m:t>
                          </m:r>
                        </m:e>
                        <m:sub>
                          <m:r>
                            <a:rPr lang="pt-BR" sz="1400" i="1">
                              <a:latin typeface="Cambria Math" panose="02040503050406030204" pitchFamily="18" charset="0"/>
                              <a:ea typeface="Cambria Math" panose="02040503050406030204" pitchFamily="18" charset="0"/>
                            </a:rPr>
                            <m:t>𝑒</m:t>
                          </m:r>
                        </m:sub>
                      </m:sSub>
                      <m:d>
                        <m:dPr>
                          <m:ctrlPr>
                            <a:rPr lang="pt-BR" sz="1400" i="1">
                              <a:latin typeface="Cambria Math" panose="02040503050406030204" pitchFamily="18" charset="0"/>
                              <a:ea typeface="Cambria Math" panose="02040503050406030204" pitchFamily="18" charset="0"/>
                            </a:rPr>
                          </m:ctrlPr>
                        </m:dPr>
                        <m:e>
                          <m:sSub>
                            <m:sSubPr>
                              <m:ctrlPr>
                                <a:rPr lang="nl-BE" sz="1400" i="1">
                                  <a:latin typeface="Cambria Math" panose="02040503050406030204" pitchFamily="18" charset="0"/>
                                </a:rPr>
                              </m:ctrlPr>
                            </m:sSubPr>
                            <m:e>
                              <m:r>
                                <a:rPr lang="en-US" sz="1400" i="1">
                                  <a:latin typeface="Cambria Math" panose="02040503050406030204" pitchFamily="18" charset="0"/>
                                </a:rPr>
                                <m:t>𝑎</m:t>
                              </m:r>
                            </m:e>
                            <m:sub>
                              <m:r>
                                <a:rPr lang="en-US" sz="1400" i="1">
                                  <a:latin typeface="Cambria Math" panose="02040503050406030204" pitchFamily="18" charset="0"/>
                                </a:rPr>
                                <m:t>1</m:t>
                              </m:r>
                            </m:sub>
                          </m:sSub>
                        </m:e>
                      </m:d>
                    </m:oMath>
                  </a14:m>
                  <a:endParaRPr lang="nl-BE" sz="1400" dirty="0"/>
                </a:p>
                <a:p>
                  <a:pPr algn="ct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𝑎</m:t>
                          </m:r>
                        </m:e>
                        <m:sub>
                          <m:r>
                            <a:rPr lang="en-US" sz="1400" i="1">
                              <a:latin typeface="Cambria Math" panose="02040503050406030204" pitchFamily="18" charset="0"/>
                            </a:rPr>
                            <m:t>1</m:t>
                          </m:r>
                        </m:sub>
                      </m:sSub>
                    </m:oMath>
                  </a14:m>
                  <a:r>
                    <a:rPr lang="nl-BE" sz="1400" dirty="0"/>
                    <a:t> diminiu e se </a:t>
                  </a:r>
                  <a:r>
                    <a:rPr lang="nl-BE" sz="1400" dirty="0" err="1"/>
                    <a:t>aproxima</a:t>
                  </a:r>
                  <a:r>
                    <a:rPr lang="nl-BE" sz="1400" dirty="0"/>
                    <a:t> do </a:t>
                  </a:r>
                  <a:r>
                    <a:rPr lang="nl-BE" sz="1400" dirty="0" err="1"/>
                    <a:t>mínimo</a:t>
                  </a:r>
                  <a:endParaRPr lang="nl-BE" sz="1400" dirty="0"/>
                </a:p>
              </p:txBody>
            </p:sp>
          </mc:Choice>
          <mc:Fallback xmlns="">
            <p:sp>
              <p:nvSpPr>
                <p:cNvPr id="17" name="Rectangle 16"/>
                <p:cNvSpPr>
                  <a:spLocks noRot="1" noChangeAspect="1" noMove="1" noResize="1" noEditPoints="1" noAdjustHandles="1" noChangeArrowheads="1" noChangeShapeType="1" noTextEdit="1"/>
                </p:cNvSpPr>
                <p:nvPr/>
              </p:nvSpPr>
              <p:spPr>
                <a:xfrm>
                  <a:off x="6498442" y="5342203"/>
                  <a:ext cx="3571938" cy="537006"/>
                </a:xfrm>
                <a:prstGeom prst="rect">
                  <a:avLst/>
                </a:prstGeom>
                <a:blipFill>
                  <a:blip r:embed="rId7"/>
                  <a:stretch>
                    <a:fillRect b="-12500"/>
                  </a:stretch>
                </a:blipFill>
              </p:spPr>
              <p:txBody>
                <a:bodyPr/>
                <a:lstStyle/>
                <a:p>
                  <a:r>
                    <a:rPr lang="nl-BE">
                      <a:noFill/>
                    </a:rPr>
                    <a:t> </a:t>
                  </a:r>
                </a:p>
              </p:txBody>
            </p:sp>
          </mc:Fallback>
        </mc:AlternateContent>
        <p:cxnSp>
          <p:nvCxnSpPr>
            <p:cNvPr id="5" name="Straight Arrow Connector 4"/>
            <p:cNvCxnSpPr/>
            <p:nvPr/>
          </p:nvCxnSpPr>
          <p:spPr>
            <a:xfrm flipH="1">
              <a:off x="9179906" y="3209455"/>
              <a:ext cx="396591" cy="907881"/>
            </a:xfrm>
            <a:prstGeom prst="straightConnector1">
              <a:avLst/>
            </a:prstGeom>
            <a:ln w="28575">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 name="Flowchart: Connector 7"/>
            <p:cNvSpPr/>
            <p:nvPr/>
          </p:nvSpPr>
          <p:spPr>
            <a:xfrm>
              <a:off x="9319863" y="3561880"/>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spTree>
    <p:extLst>
      <p:ext uri="{BB962C8B-B14F-4D97-AF65-F5344CB8AC3E}">
        <p14:creationId xmlns:p14="http://schemas.microsoft.com/office/powerpoint/2010/main" val="113021456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Group 29"/>
          <p:cNvGrpSpPr/>
          <p:nvPr/>
        </p:nvGrpSpPr>
        <p:grpSpPr>
          <a:xfrm>
            <a:off x="497840" y="1894739"/>
            <a:ext cx="3469041" cy="2223658"/>
            <a:chOff x="6426200" y="2839619"/>
            <a:chExt cx="3469041" cy="2223658"/>
          </a:xfrm>
        </p:grpSpPr>
        <p:cxnSp>
          <p:nvCxnSpPr>
            <p:cNvPr id="18" name="Straight Arrow Connector 17"/>
            <p:cNvCxnSpPr/>
            <p:nvPr/>
          </p:nvCxnSpPr>
          <p:spPr>
            <a:xfrm>
              <a:off x="6432550" y="2924872"/>
              <a:ext cx="0" cy="180000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H="1">
              <a:off x="6426200" y="4726109"/>
              <a:ext cx="2592000" cy="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Rectangle 19"/>
                <p:cNvSpPr/>
                <p:nvPr/>
              </p:nvSpPr>
              <p:spPr>
                <a:xfrm>
                  <a:off x="6498442" y="2839619"/>
                  <a:ext cx="75322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𝐽</m:t>
                            </m:r>
                          </m:e>
                          <m:sub>
                            <m:r>
                              <a:rPr lang="pt-BR" i="1">
                                <a:latin typeface="Cambria Math" panose="02040503050406030204" pitchFamily="18" charset="0"/>
                                <a:ea typeface="Cambria Math" panose="02040503050406030204" pitchFamily="18" charset="0"/>
                              </a:rPr>
                              <m:t>𝑒</m:t>
                            </m:r>
                          </m:sub>
                        </m:sSub>
                        <m:r>
                          <a:rPr lang="pt-BR"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𝒂</m:t>
                        </m:r>
                        <m:r>
                          <a:rPr lang="pt-BR" i="1">
                            <a:latin typeface="Cambria Math" panose="02040503050406030204" pitchFamily="18" charset="0"/>
                            <a:ea typeface="Cambria Math" panose="02040503050406030204" pitchFamily="18" charset="0"/>
                          </a:rPr>
                          <m:t>)</m:t>
                        </m:r>
                      </m:oMath>
                    </m:oMathPara>
                  </a14:m>
                  <a:endParaRPr lang="nl-BE" dirty="0"/>
                </a:p>
              </p:txBody>
            </p:sp>
          </mc:Choice>
          <mc:Fallback xmlns="">
            <p:sp>
              <p:nvSpPr>
                <p:cNvPr id="20" name="Rectangle 19"/>
                <p:cNvSpPr>
                  <a:spLocks noRot="1" noChangeAspect="1" noMove="1" noResize="1" noEditPoints="1" noAdjustHandles="1" noChangeArrowheads="1" noChangeShapeType="1" noTextEdit="1"/>
                </p:cNvSpPr>
                <p:nvPr/>
              </p:nvSpPr>
              <p:spPr>
                <a:xfrm>
                  <a:off x="6498442" y="2839619"/>
                  <a:ext cx="753220" cy="369332"/>
                </a:xfrm>
                <a:prstGeom prst="rect">
                  <a:avLst/>
                </a:prstGeom>
                <a:blipFill>
                  <a:blip r:embed="rId3"/>
                  <a:stretch>
                    <a:fillRect b="-13333"/>
                  </a:stretch>
                </a:blipFill>
              </p:spPr>
              <p:txBody>
                <a:bodyPr/>
                <a:lstStyle/>
                <a:p>
                  <a:r>
                    <a:rPr lang="pt-BR">
                      <a:noFill/>
                    </a:rPr>
                    <a:t> </a:t>
                  </a:r>
                </a:p>
              </p:txBody>
            </p:sp>
          </mc:Fallback>
        </mc:AlternateContent>
        <p:sp>
          <p:nvSpPr>
            <p:cNvPr id="21" name="Rectangle 20"/>
            <p:cNvSpPr/>
            <p:nvPr/>
          </p:nvSpPr>
          <p:spPr>
            <a:xfrm>
              <a:off x="8867643" y="4416946"/>
              <a:ext cx="1027598" cy="646331"/>
            </a:xfrm>
            <a:prstGeom prst="rect">
              <a:avLst/>
            </a:prstGeom>
          </p:spPr>
          <p:txBody>
            <a:bodyPr wrap="square">
              <a:spAutoFit/>
            </a:bodyPr>
            <a:lstStyle/>
            <a:p>
              <a:pPr algn="ctr"/>
              <a:r>
                <a:rPr lang="nl-BE" dirty="0"/>
                <a:t># de </a:t>
              </a:r>
              <a:r>
                <a:rPr lang="nl-BE" dirty="0" err="1"/>
                <a:t>iterações</a:t>
              </a:r>
              <a:endParaRPr lang="nl-BE" dirty="0"/>
            </a:p>
          </p:txBody>
        </p:sp>
        <p:sp>
          <p:nvSpPr>
            <p:cNvPr id="29" name="Freeform 28"/>
            <p:cNvSpPr/>
            <p:nvPr/>
          </p:nvSpPr>
          <p:spPr>
            <a:xfrm>
              <a:off x="6575413" y="3276600"/>
              <a:ext cx="2209800" cy="1387355"/>
            </a:xfrm>
            <a:custGeom>
              <a:avLst/>
              <a:gdLst>
                <a:gd name="connsiteX0" fmla="*/ 0 w 1699260"/>
                <a:gd name="connsiteY0" fmla="*/ 0 h 1575619"/>
                <a:gd name="connsiteX1" fmla="*/ 365760 w 1699260"/>
                <a:gd name="connsiteY1" fmla="*/ 1348740 h 1575619"/>
                <a:gd name="connsiteX2" fmla="*/ 1699260 w 1699260"/>
                <a:gd name="connsiteY2" fmla="*/ 1562100 h 1575619"/>
              </a:gdLst>
              <a:ahLst/>
              <a:cxnLst>
                <a:cxn ang="0">
                  <a:pos x="connsiteX0" y="connsiteY0"/>
                </a:cxn>
                <a:cxn ang="0">
                  <a:pos x="connsiteX1" y="connsiteY1"/>
                </a:cxn>
                <a:cxn ang="0">
                  <a:pos x="connsiteX2" y="connsiteY2"/>
                </a:cxn>
              </a:cxnLst>
              <a:rect l="l" t="t" r="r" b="b"/>
              <a:pathLst>
                <a:path w="1699260" h="1575619">
                  <a:moveTo>
                    <a:pt x="0" y="0"/>
                  </a:moveTo>
                  <a:cubicBezTo>
                    <a:pt x="41275" y="544195"/>
                    <a:pt x="82550" y="1088390"/>
                    <a:pt x="365760" y="1348740"/>
                  </a:cubicBezTo>
                  <a:cubicBezTo>
                    <a:pt x="648970" y="1609090"/>
                    <a:pt x="1174115" y="1585595"/>
                    <a:pt x="1699260" y="156210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32" name="Group 31"/>
          <p:cNvGrpSpPr/>
          <p:nvPr/>
        </p:nvGrpSpPr>
        <p:grpSpPr>
          <a:xfrm>
            <a:off x="4224020" y="1913568"/>
            <a:ext cx="3469041" cy="2223658"/>
            <a:chOff x="4224020" y="1913568"/>
            <a:chExt cx="3469041" cy="2223658"/>
          </a:xfrm>
        </p:grpSpPr>
        <p:cxnSp>
          <p:nvCxnSpPr>
            <p:cNvPr id="37" name="Straight Arrow Connector 36"/>
            <p:cNvCxnSpPr/>
            <p:nvPr/>
          </p:nvCxnSpPr>
          <p:spPr>
            <a:xfrm>
              <a:off x="4230370" y="1998821"/>
              <a:ext cx="0" cy="180000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flipH="1">
              <a:off x="4224020" y="3800058"/>
              <a:ext cx="2592000" cy="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Rectangle 43"/>
                <p:cNvSpPr/>
                <p:nvPr/>
              </p:nvSpPr>
              <p:spPr>
                <a:xfrm>
                  <a:off x="4296262" y="1913568"/>
                  <a:ext cx="75322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𝐽</m:t>
                            </m:r>
                          </m:e>
                          <m:sub>
                            <m:r>
                              <a:rPr lang="pt-BR" i="1">
                                <a:latin typeface="Cambria Math" panose="02040503050406030204" pitchFamily="18" charset="0"/>
                                <a:ea typeface="Cambria Math" panose="02040503050406030204" pitchFamily="18" charset="0"/>
                              </a:rPr>
                              <m:t>𝑒</m:t>
                            </m:r>
                          </m:sub>
                        </m:sSub>
                        <m:r>
                          <a:rPr lang="pt-BR"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𝒂</m:t>
                        </m:r>
                        <m:r>
                          <a:rPr lang="pt-BR" i="1">
                            <a:latin typeface="Cambria Math" panose="02040503050406030204" pitchFamily="18" charset="0"/>
                            <a:ea typeface="Cambria Math" panose="02040503050406030204" pitchFamily="18" charset="0"/>
                          </a:rPr>
                          <m:t>)</m:t>
                        </m:r>
                      </m:oMath>
                    </m:oMathPara>
                  </a14:m>
                  <a:endParaRPr lang="nl-BE" dirty="0"/>
                </a:p>
              </p:txBody>
            </p:sp>
          </mc:Choice>
          <mc:Fallback xmlns="">
            <p:sp>
              <p:nvSpPr>
                <p:cNvPr id="44" name="Rectangle 43"/>
                <p:cNvSpPr>
                  <a:spLocks noRot="1" noChangeAspect="1" noMove="1" noResize="1" noEditPoints="1" noAdjustHandles="1" noChangeArrowheads="1" noChangeShapeType="1" noTextEdit="1"/>
                </p:cNvSpPr>
                <p:nvPr/>
              </p:nvSpPr>
              <p:spPr>
                <a:xfrm>
                  <a:off x="4296262" y="1913568"/>
                  <a:ext cx="753220" cy="369332"/>
                </a:xfrm>
                <a:prstGeom prst="rect">
                  <a:avLst/>
                </a:prstGeom>
                <a:blipFill>
                  <a:blip r:embed="rId4"/>
                  <a:stretch>
                    <a:fillRect b="-13333"/>
                  </a:stretch>
                </a:blipFill>
              </p:spPr>
              <p:txBody>
                <a:bodyPr/>
                <a:lstStyle/>
                <a:p>
                  <a:r>
                    <a:rPr lang="pt-BR">
                      <a:noFill/>
                    </a:rPr>
                    <a:t> </a:t>
                  </a:r>
                </a:p>
              </p:txBody>
            </p:sp>
          </mc:Fallback>
        </mc:AlternateContent>
        <p:sp>
          <p:nvSpPr>
            <p:cNvPr id="45" name="Rectangle 44"/>
            <p:cNvSpPr/>
            <p:nvPr/>
          </p:nvSpPr>
          <p:spPr>
            <a:xfrm>
              <a:off x="6665463" y="3490895"/>
              <a:ext cx="1027598" cy="646331"/>
            </a:xfrm>
            <a:prstGeom prst="rect">
              <a:avLst/>
            </a:prstGeom>
          </p:spPr>
          <p:txBody>
            <a:bodyPr wrap="square">
              <a:spAutoFit/>
            </a:bodyPr>
            <a:lstStyle/>
            <a:p>
              <a:pPr algn="ctr"/>
              <a:r>
                <a:rPr lang="nl-BE" dirty="0"/>
                <a:t># de </a:t>
              </a:r>
              <a:r>
                <a:rPr lang="nl-BE" dirty="0" err="1"/>
                <a:t>iterações</a:t>
              </a:r>
              <a:endParaRPr lang="nl-BE" dirty="0"/>
            </a:p>
          </p:txBody>
        </p:sp>
        <p:sp>
          <p:nvSpPr>
            <p:cNvPr id="31" name="Freeform 30"/>
            <p:cNvSpPr/>
            <p:nvPr/>
          </p:nvSpPr>
          <p:spPr>
            <a:xfrm>
              <a:off x="4419600" y="2415540"/>
              <a:ext cx="2209800" cy="1104900"/>
            </a:xfrm>
            <a:custGeom>
              <a:avLst/>
              <a:gdLst>
                <a:gd name="connsiteX0" fmla="*/ 0 w 2209800"/>
                <a:gd name="connsiteY0" fmla="*/ 0 h 1104900"/>
                <a:gd name="connsiteX1" fmla="*/ 800100 w 2209800"/>
                <a:gd name="connsiteY1" fmla="*/ 838200 h 1104900"/>
                <a:gd name="connsiteX2" fmla="*/ 2209800 w 2209800"/>
                <a:gd name="connsiteY2" fmla="*/ 1104900 h 1104900"/>
              </a:gdLst>
              <a:ahLst/>
              <a:cxnLst>
                <a:cxn ang="0">
                  <a:pos x="connsiteX0" y="connsiteY0"/>
                </a:cxn>
                <a:cxn ang="0">
                  <a:pos x="connsiteX1" y="connsiteY1"/>
                </a:cxn>
                <a:cxn ang="0">
                  <a:pos x="connsiteX2" y="connsiteY2"/>
                </a:cxn>
              </a:cxnLst>
              <a:rect l="l" t="t" r="r" b="b"/>
              <a:pathLst>
                <a:path w="2209800" h="1104900">
                  <a:moveTo>
                    <a:pt x="0" y="0"/>
                  </a:moveTo>
                  <a:cubicBezTo>
                    <a:pt x="215900" y="327025"/>
                    <a:pt x="431800" y="654050"/>
                    <a:pt x="800100" y="838200"/>
                  </a:cubicBezTo>
                  <a:cubicBezTo>
                    <a:pt x="1168400" y="1022350"/>
                    <a:pt x="1902460" y="1054100"/>
                    <a:pt x="2209800" y="110490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34" name="Group 33"/>
          <p:cNvGrpSpPr/>
          <p:nvPr/>
        </p:nvGrpSpPr>
        <p:grpSpPr>
          <a:xfrm>
            <a:off x="8393632" y="1979992"/>
            <a:ext cx="3469041" cy="2223658"/>
            <a:chOff x="8393632" y="1979992"/>
            <a:chExt cx="3469041" cy="2223658"/>
          </a:xfrm>
        </p:grpSpPr>
        <p:cxnSp>
          <p:nvCxnSpPr>
            <p:cNvPr id="48" name="Straight Arrow Connector 47"/>
            <p:cNvCxnSpPr/>
            <p:nvPr/>
          </p:nvCxnSpPr>
          <p:spPr>
            <a:xfrm>
              <a:off x="8399982" y="2065245"/>
              <a:ext cx="0" cy="180000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flipH="1">
              <a:off x="8393632" y="3866482"/>
              <a:ext cx="2592000" cy="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0" name="Rectangle 49"/>
                <p:cNvSpPr/>
                <p:nvPr/>
              </p:nvSpPr>
              <p:spPr>
                <a:xfrm>
                  <a:off x="8465874" y="1979992"/>
                  <a:ext cx="75322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𝐽</m:t>
                            </m:r>
                          </m:e>
                          <m:sub>
                            <m:r>
                              <a:rPr lang="pt-BR" i="1">
                                <a:latin typeface="Cambria Math" panose="02040503050406030204" pitchFamily="18" charset="0"/>
                                <a:ea typeface="Cambria Math" panose="02040503050406030204" pitchFamily="18" charset="0"/>
                              </a:rPr>
                              <m:t>𝑒</m:t>
                            </m:r>
                          </m:sub>
                        </m:sSub>
                        <m:r>
                          <a:rPr lang="pt-BR"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𝒂</m:t>
                        </m:r>
                        <m:r>
                          <a:rPr lang="pt-BR" i="1">
                            <a:latin typeface="Cambria Math" panose="02040503050406030204" pitchFamily="18" charset="0"/>
                            <a:ea typeface="Cambria Math" panose="02040503050406030204" pitchFamily="18" charset="0"/>
                          </a:rPr>
                          <m:t>)</m:t>
                        </m:r>
                      </m:oMath>
                    </m:oMathPara>
                  </a14:m>
                  <a:endParaRPr lang="nl-BE" dirty="0"/>
                </a:p>
              </p:txBody>
            </p:sp>
          </mc:Choice>
          <mc:Fallback xmlns="">
            <p:sp>
              <p:nvSpPr>
                <p:cNvPr id="50" name="Rectangle 49"/>
                <p:cNvSpPr>
                  <a:spLocks noRot="1" noChangeAspect="1" noMove="1" noResize="1" noEditPoints="1" noAdjustHandles="1" noChangeArrowheads="1" noChangeShapeType="1" noTextEdit="1"/>
                </p:cNvSpPr>
                <p:nvPr/>
              </p:nvSpPr>
              <p:spPr>
                <a:xfrm>
                  <a:off x="8465874" y="1979992"/>
                  <a:ext cx="753220" cy="369332"/>
                </a:xfrm>
                <a:prstGeom prst="rect">
                  <a:avLst/>
                </a:prstGeom>
                <a:blipFill>
                  <a:blip r:embed="rId5"/>
                  <a:stretch>
                    <a:fillRect b="-13333"/>
                  </a:stretch>
                </a:blipFill>
              </p:spPr>
              <p:txBody>
                <a:bodyPr/>
                <a:lstStyle/>
                <a:p>
                  <a:r>
                    <a:rPr lang="pt-BR">
                      <a:noFill/>
                    </a:rPr>
                    <a:t> </a:t>
                  </a:r>
                </a:p>
              </p:txBody>
            </p:sp>
          </mc:Fallback>
        </mc:AlternateContent>
        <p:sp>
          <p:nvSpPr>
            <p:cNvPr id="51" name="Rectangle 50"/>
            <p:cNvSpPr/>
            <p:nvPr/>
          </p:nvSpPr>
          <p:spPr>
            <a:xfrm>
              <a:off x="10835075" y="3557319"/>
              <a:ext cx="1027598" cy="646331"/>
            </a:xfrm>
            <a:prstGeom prst="rect">
              <a:avLst/>
            </a:prstGeom>
          </p:spPr>
          <p:txBody>
            <a:bodyPr wrap="square">
              <a:spAutoFit/>
            </a:bodyPr>
            <a:lstStyle/>
            <a:p>
              <a:pPr algn="ctr"/>
              <a:r>
                <a:rPr lang="nl-BE" dirty="0"/>
                <a:t># de </a:t>
              </a:r>
              <a:r>
                <a:rPr lang="nl-BE" dirty="0" err="1"/>
                <a:t>iterações</a:t>
              </a:r>
              <a:endParaRPr lang="nl-BE" dirty="0"/>
            </a:p>
          </p:txBody>
        </p:sp>
        <p:sp>
          <p:nvSpPr>
            <p:cNvPr id="33" name="Freeform 32"/>
            <p:cNvSpPr/>
            <p:nvPr/>
          </p:nvSpPr>
          <p:spPr>
            <a:xfrm>
              <a:off x="8511540" y="2247900"/>
              <a:ext cx="1676400" cy="929640"/>
            </a:xfrm>
            <a:custGeom>
              <a:avLst/>
              <a:gdLst>
                <a:gd name="connsiteX0" fmla="*/ 0 w 1676400"/>
                <a:gd name="connsiteY0" fmla="*/ 929640 h 929640"/>
                <a:gd name="connsiteX1" fmla="*/ 1379220 w 1676400"/>
                <a:gd name="connsiteY1" fmla="*/ 746760 h 929640"/>
                <a:gd name="connsiteX2" fmla="*/ 1676400 w 1676400"/>
                <a:gd name="connsiteY2" fmla="*/ 0 h 929640"/>
              </a:gdLst>
              <a:ahLst/>
              <a:cxnLst>
                <a:cxn ang="0">
                  <a:pos x="connsiteX0" y="connsiteY0"/>
                </a:cxn>
                <a:cxn ang="0">
                  <a:pos x="connsiteX1" y="connsiteY1"/>
                </a:cxn>
                <a:cxn ang="0">
                  <a:pos x="connsiteX2" y="connsiteY2"/>
                </a:cxn>
              </a:cxnLst>
              <a:rect l="l" t="t" r="r" b="b"/>
              <a:pathLst>
                <a:path w="1676400" h="929640">
                  <a:moveTo>
                    <a:pt x="0" y="929640"/>
                  </a:moveTo>
                  <a:cubicBezTo>
                    <a:pt x="549910" y="915670"/>
                    <a:pt x="1099820" y="901700"/>
                    <a:pt x="1379220" y="746760"/>
                  </a:cubicBezTo>
                  <a:cubicBezTo>
                    <a:pt x="1658620" y="591820"/>
                    <a:pt x="1667510" y="295910"/>
                    <a:pt x="1676400"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3" name="Group 2"/>
          <p:cNvGrpSpPr/>
          <p:nvPr/>
        </p:nvGrpSpPr>
        <p:grpSpPr>
          <a:xfrm>
            <a:off x="4230370" y="4542555"/>
            <a:ext cx="3469041" cy="2223658"/>
            <a:chOff x="4230370" y="4542555"/>
            <a:chExt cx="3469041" cy="2223658"/>
          </a:xfrm>
        </p:grpSpPr>
        <p:cxnSp>
          <p:nvCxnSpPr>
            <p:cNvPr id="23" name="Straight Arrow Connector 22"/>
            <p:cNvCxnSpPr/>
            <p:nvPr/>
          </p:nvCxnSpPr>
          <p:spPr>
            <a:xfrm>
              <a:off x="4236720" y="4627808"/>
              <a:ext cx="0" cy="180000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4230370" y="6429045"/>
              <a:ext cx="2592000" cy="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Rectangle 24"/>
                <p:cNvSpPr/>
                <p:nvPr/>
              </p:nvSpPr>
              <p:spPr>
                <a:xfrm>
                  <a:off x="4302612" y="4542555"/>
                  <a:ext cx="75322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𝐽</m:t>
                            </m:r>
                          </m:e>
                          <m:sub>
                            <m:r>
                              <a:rPr lang="pt-BR" i="1">
                                <a:latin typeface="Cambria Math" panose="02040503050406030204" pitchFamily="18" charset="0"/>
                                <a:ea typeface="Cambria Math" panose="02040503050406030204" pitchFamily="18" charset="0"/>
                              </a:rPr>
                              <m:t>𝑒</m:t>
                            </m:r>
                          </m:sub>
                        </m:sSub>
                        <m:r>
                          <a:rPr lang="pt-BR"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𝒂</m:t>
                        </m:r>
                        <m:r>
                          <a:rPr lang="pt-BR" i="1">
                            <a:latin typeface="Cambria Math" panose="02040503050406030204" pitchFamily="18" charset="0"/>
                            <a:ea typeface="Cambria Math" panose="02040503050406030204" pitchFamily="18" charset="0"/>
                          </a:rPr>
                          <m:t>)</m:t>
                        </m:r>
                      </m:oMath>
                    </m:oMathPara>
                  </a14:m>
                  <a:endParaRPr lang="nl-BE" dirty="0"/>
                </a:p>
              </p:txBody>
            </p:sp>
          </mc:Choice>
          <mc:Fallback xmlns="">
            <p:sp>
              <p:nvSpPr>
                <p:cNvPr id="25" name="Rectangle 24"/>
                <p:cNvSpPr>
                  <a:spLocks noRot="1" noChangeAspect="1" noMove="1" noResize="1" noEditPoints="1" noAdjustHandles="1" noChangeArrowheads="1" noChangeShapeType="1" noTextEdit="1"/>
                </p:cNvSpPr>
                <p:nvPr/>
              </p:nvSpPr>
              <p:spPr>
                <a:xfrm>
                  <a:off x="4302612" y="4542555"/>
                  <a:ext cx="753220" cy="369332"/>
                </a:xfrm>
                <a:prstGeom prst="rect">
                  <a:avLst/>
                </a:prstGeom>
                <a:blipFill>
                  <a:blip r:embed="rId6"/>
                  <a:stretch>
                    <a:fillRect b="-13115"/>
                  </a:stretch>
                </a:blipFill>
              </p:spPr>
              <p:txBody>
                <a:bodyPr/>
                <a:lstStyle/>
                <a:p>
                  <a:r>
                    <a:rPr lang="pt-BR">
                      <a:noFill/>
                    </a:rPr>
                    <a:t> </a:t>
                  </a:r>
                </a:p>
              </p:txBody>
            </p:sp>
          </mc:Fallback>
        </mc:AlternateContent>
        <p:sp>
          <p:nvSpPr>
            <p:cNvPr id="26" name="Rectangle 25"/>
            <p:cNvSpPr/>
            <p:nvPr/>
          </p:nvSpPr>
          <p:spPr>
            <a:xfrm>
              <a:off x="6671813" y="6119882"/>
              <a:ext cx="1027598" cy="646331"/>
            </a:xfrm>
            <a:prstGeom prst="rect">
              <a:avLst/>
            </a:prstGeom>
          </p:spPr>
          <p:txBody>
            <a:bodyPr wrap="square">
              <a:spAutoFit/>
            </a:bodyPr>
            <a:lstStyle/>
            <a:p>
              <a:pPr algn="ctr"/>
              <a:r>
                <a:rPr lang="nl-BE" dirty="0"/>
                <a:t># de </a:t>
              </a:r>
              <a:r>
                <a:rPr lang="nl-BE" dirty="0" err="1"/>
                <a:t>iterações</a:t>
              </a:r>
              <a:endParaRPr lang="nl-BE" dirty="0"/>
            </a:p>
          </p:txBody>
        </p:sp>
        <p:grpSp>
          <p:nvGrpSpPr>
            <p:cNvPr id="2" name="Group 1"/>
            <p:cNvGrpSpPr/>
            <p:nvPr/>
          </p:nvGrpSpPr>
          <p:grpSpPr>
            <a:xfrm>
              <a:off x="4296262" y="5421973"/>
              <a:ext cx="2422570" cy="464820"/>
              <a:chOff x="4856408" y="5438056"/>
              <a:chExt cx="2422570" cy="464820"/>
            </a:xfrm>
          </p:grpSpPr>
          <p:sp>
            <p:nvSpPr>
              <p:cNvPr id="27" name="Freeform 26"/>
              <p:cNvSpPr/>
              <p:nvPr/>
            </p:nvSpPr>
            <p:spPr>
              <a:xfrm>
                <a:off x="5256786" y="5438056"/>
                <a:ext cx="403200" cy="464820"/>
              </a:xfrm>
              <a:custGeom>
                <a:avLst/>
                <a:gdLst>
                  <a:gd name="connsiteX0" fmla="*/ 0 w 1676400"/>
                  <a:gd name="connsiteY0" fmla="*/ 929640 h 929640"/>
                  <a:gd name="connsiteX1" fmla="*/ 1379220 w 1676400"/>
                  <a:gd name="connsiteY1" fmla="*/ 746760 h 929640"/>
                  <a:gd name="connsiteX2" fmla="*/ 1676400 w 1676400"/>
                  <a:gd name="connsiteY2" fmla="*/ 0 h 929640"/>
                </a:gdLst>
                <a:ahLst/>
                <a:cxnLst>
                  <a:cxn ang="0">
                    <a:pos x="connsiteX0" y="connsiteY0"/>
                  </a:cxn>
                  <a:cxn ang="0">
                    <a:pos x="connsiteX1" y="connsiteY1"/>
                  </a:cxn>
                  <a:cxn ang="0">
                    <a:pos x="connsiteX2" y="connsiteY2"/>
                  </a:cxn>
                </a:cxnLst>
                <a:rect l="l" t="t" r="r" b="b"/>
                <a:pathLst>
                  <a:path w="1676400" h="929640">
                    <a:moveTo>
                      <a:pt x="0" y="929640"/>
                    </a:moveTo>
                    <a:cubicBezTo>
                      <a:pt x="549910" y="915670"/>
                      <a:pt x="1099820" y="901700"/>
                      <a:pt x="1379220" y="746760"/>
                    </a:cubicBezTo>
                    <a:cubicBezTo>
                      <a:pt x="1658620" y="591820"/>
                      <a:pt x="1667510" y="295910"/>
                      <a:pt x="1676400"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8" name="Freeform 27"/>
              <p:cNvSpPr/>
              <p:nvPr/>
            </p:nvSpPr>
            <p:spPr>
              <a:xfrm flipH="1">
                <a:off x="5658106" y="5438056"/>
                <a:ext cx="401318" cy="464820"/>
              </a:xfrm>
              <a:custGeom>
                <a:avLst/>
                <a:gdLst>
                  <a:gd name="connsiteX0" fmla="*/ 0 w 1676400"/>
                  <a:gd name="connsiteY0" fmla="*/ 929640 h 929640"/>
                  <a:gd name="connsiteX1" fmla="*/ 1379220 w 1676400"/>
                  <a:gd name="connsiteY1" fmla="*/ 746760 h 929640"/>
                  <a:gd name="connsiteX2" fmla="*/ 1676400 w 1676400"/>
                  <a:gd name="connsiteY2" fmla="*/ 0 h 929640"/>
                </a:gdLst>
                <a:ahLst/>
                <a:cxnLst>
                  <a:cxn ang="0">
                    <a:pos x="connsiteX0" y="connsiteY0"/>
                  </a:cxn>
                  <a:cxn ang="0">
                    <a:pos x="connsiteX1" y="connsiteY1"/>
                  </a:cxn>
                  <a:cxn ang="0">
                    <a:pos x="connsiteX2" y="connsiteY2"/>
                  </a:cxn>
                </a:cxnLst>
                <a:rect l="l" t="t" r="r" b="b"/>
                <a:pathLst>
                  <a:path w="1676400" h="929640">
                    <a:moveTo>
                      <a:pt x="0" y="929640"/>
                    </a:moveTo>
                    <a:cubicBezTo>
                      <a:pt x="549910" y="915670"/>
                      <a:pt x="1099820" y="901700"/>
                      <a:pt x="1379220" y="746760"/>
                    </a:cubicBezTo>
                    <a:cubicBezTo>
                      <a:pt x="1658620" y="591820"/>
                      <a:pt x="1667510" y="295910"/>
                      <a:pt x="1676400"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5" name="Freeform 34"/>
              <p:cNvSpPr/>
              <p:nvPr/>
            </p:nvSpPr>
            <p:spPr>
              <a:xfrm>
                <a:off x="6059424" y="5438056"/>
                <a:ext cx="401318" cy="464820"/>
              </a:xfrm>
              <a:custGeom>
                <a:avLst/>
                <a:gdLst>
                  <a:gd name="connsiteX0" fmla="*/ 0 w 1676400"/>
                  <a:gd name="connsiteY0" fmla="*/ 929640 h 929640"/>
                  <a:gd name="connsiteX1" fmla="*/ 1379220 w 1676400"/>
                  <a:gd name="connsiteY1" fmla="*/ 746760 h 929640"/>
                  <a:gd name="connsiteX2" fmla="*/ 1676400 w 1676400"/>
                  <a:gd name="connsiteY2" fmla="*/ 0 h 929640"/>
                </a:gdLst>
                <a:ahLst/>
                <a:cxnLst>
                  <a:cxn ang="0">
                    <a:pos x="connsiteX0" y="connsiteY0"/>
                  </a:cxn>
                  <a:cxn ang="0">
                    <a:pos x="connsiteX1" y="connsiteY1"/>
                  </a:cxn>
                  <a:cxn ang="0">
                    <a:pos x="connsiteX2" y="connsiteY2"/>
                  </a:cxn>
                </a:cxnLst>
                <a:rect l="l" t="t" r="r" b="b"/>
                <a:pathLst>
                  <a:path w="1676400" h="929640">
                    <a:moveTo>
                      <a:pt x="0" y="929640"/>
                    </a:moveTo>
                    <a:cubicBezTo>
                      <a:pt x="549910" y="915670"/>
                      <a:pt x="1099820" y="901700"/>
                      <a:pt x="1379220" y="746760"/>
                    </a:cubicBezTo>
                    <a:cubicBezTo>
                      <a:pt x="1658620" y="591820"/>
                      <a:pt x="1667510" y="295910"/>
                      <a:pt x="1676400"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6" name="Freeform 35"/>
              <p:cNvSpPr/>
              <p:nvPr/>
            </p:nvSpPr>
            <p:spPr>
              <a:xfrm flipH="1">
                <a:off x="6467601" y="5438056"/>
                <a:ext cx="403200" cy="464820"/>
              </a:xfrm>
              <a:custGeom>
                <a:avLst/>
                <a:gdLst>
                  <a:gd name="connsiteX0" fmla="*/ 0 w 1676400"/>
                  <a:gd name="connsiteY0" fmla="*/ 929640 h 929640"/>
                  <a:gd name="connsiteX1" fmla="*/ 1379220 w 1676400"/>
                  <a:gd name="connsiteY1" fmla="*/ 746760 h 929640"/>
                  <a:gd name="connsiteX2" fmla="*/ 1676400 w 1676400"/>
                  <a:gd name="connsiteY2" fmla="*/ 0 h 929640"/>
                </a:gdLst>
                <a:ahLst/>
                <a:cxnLst>
                  <a:cxn ang="0">
                    <a:pos x="connsiteX0" y="connsiteY0"/>
                  </a:cxn>
                  <a:cxn ang="0">
                    <a:pos x="connsiteX1" y="connsiteY1"/>
                  </a:cxn>
                  <a:cxn ang="0">
                    <a:pos x="connsiteX2" y="connsiteY2"/>
                  </a:cxn>
                </a:cxnLst>
                <a:rect l="l" t="t" r="r" b="b"/>
                <a:pathLst>
                  <a:path w="1676400" h="929640">
                    <a:moveTo>
                      <a:pt x="0" y="929640"/>
                    </a:moveTo>
                    <a:cubicBezTo>
                      <a:pt x="549910" y="915670"/>
                      <a:pt x="1099820" y="901700"/>
                      <a:pt x="1379220" y="746760"/>
                    </a:cubicBezTo>
                    <a:cubicBezTo>
                      <a:pt x="1658620" y="591820"/>
                      <a:pt x="1667510" y="295910"/>
                      <a:pt x="1676400"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Freeform 37"/>
              <p:cNvSpPr/>
              <p:nvPr/>
            </p:nvSpPr>
            <p:spPr>
              <a:xfrm>
                <a:off x="6877660" y="5438056"/>
                <a:ext cx="401318" cy="464820"/>
              </a:xfrm>
              <a:custGeom>
                <a:avLst/>
                <a:gdLst>
                  <a:gd name="connsiteX0" fmla="*/ 0 w 1676400"/>
                  <a:gd name="connsiteY0" fmla="*/ 929640 h 929640"/>
                  <a:gd name="connsiteX1" fmla="*/ 1379220 w 1676400"/>
                  <a:gd name="connsiteY1" fmla="*/ 746760 h 929640"/>
                  <a:gd name="connsiteX2" fmla="*/ 1676400 w 1676400"/>
                  <a:gd name="connsiteY2" fmla="*/ 0 h 929640"/>
                </a:gdLst>
                <a:ahLst/>
                <a:cxnLst>
                  <a:cxn ang="0">
                    <a:pos x="connsiteX0" y="connsiteY0"/>
                  </a:cxn>
                  <a:cxn ang="0">
                    <a:pos x="connsiteX1" y="connsiteY1"/>
                  </a:cxn>
                  <a:cxn ang="0">
                    <a:pos x="connsiteX2" y="connsiteY2"/>
                  </a:cxn>
                </a:cxnLst>
                <a:rect l="l" t="t" r="r" b="b"/>
                <a:pathLst>
                  <a:path w="1676400" h="929640">
                    <a:moveTo>
                      <a:pt x="0" y="929640"/>
                    </a:moveTo>
                    <a:cubicBezTo>
                      <a:pt x="549910" y="915670"/>
                      <a:pt x="1099820" y="901700"/>
                      <a:pt x="1379220" y="746760"/>
                    </a:cubicBezTo>
                    <a:cubicBezTo>
                      <a:pt x="1658620" y="591820"/>
                      <a:pt x="1667510" y="295910"/>
                      <a:pt x="1676400"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Freeform 38"/>
              <p:cNvSpPr/>
              <p:nvPr/>
            </p:nvSpPr>
            <p:spPr>
              <a:xfrm flipH="1">
                <a:off x="4856408" y="5438056"/>
                <a:ext cx="401318" cy="464820"/>
              </a:xfrm>
              <a:custGeom>
                <a:avLst/>
                <a:gdLst>
                  <a:gd name="connsiteX0" fmla="*/ 0 w 1676400"/>
                  <a:gd name="connsiteY0" fmla="*/ 929640 h 929640"/>
                  <a:gd name="connsiteX1" fmla="*/ 1379220 w 1676400"/>
                  <a:gd name="connsiteY1" fmla="*/ 746760 h 929640"/>
                  <a:gd name="connsiteX2" fmla="*/ 1676400 w 1676400"/>
                  <a:gd name="connsiteY2" fmla="*/ 0 h 929640"/>
                </a:gdLst>
                <a:ahLst/>
                <a:cxnLst>
                  <a:cxn ang="0">
                    <a:pos x="connsiteX0" y="connsiteY0"/>
                  </a:cxn>
                  <a:cxn ang="0">
                    <a:pos x="connsiteX1" y="connsiteY1"/>
                  </a:cxn>
                  <a:cxn ang="0">
                    <a:pos x="connsiteX2" y="connsiteY2"/>
                  </a:cxn>
                </a:cxnLst>
                <a:rect l="l" t="t" r="r" b="b"/>
                <a:pathLst>
                  <a:path w="1676400" h="929640">
                    <a:moveTo>
                      <a:pt x="0" y="929640"/>
                    </a:moveTo>
                    <a:cubicBezTo>
                      <a:pt x="549910" y="915670"/>
                      <a:pt x="1099820" y="901700"/>
                      <a:pt x="1379220" y="746760"/>
                    </a:cubicBezTo>
                    <a:cubicBezTo>
                      <a:pt x="1658620" y="591820"/>
                      <a:pt x="1667510" y="295910"/>
                      <a:pt x="1676400"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spTree>
    <p:extLst>
      <p:ext uri="{BB962C8B-B14F-4D97-AF65-F5344CB8AC3E}">
        <p14:creationId xmlns:p14="http://schemas.microsoft.com/office/powerpoint/2010/main" val="215661287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7" name="Group 166"/>
          <p:cNvGrpSpPr/>
          <p:nvPr/>
        </p:nvGrpSpPr>
        <p:grpSpPr>
          <a:xfrm>
            <a:off x="6818898" y="2134388"/>
            <a:ext cx="3549478" cy="3157828"/>
            <a:chOff x="6818898" y="2134388"/>
            <a:chExt cx="3549478" cy="3157828"/>
          </a:xfrm>
        </p:grpSpPr>
        <p:sp>
          <p:nvSpPr>
            <p:cNvPr id="108" name="Oval 107"/>
            <p:cNvSpPr/>
            <p:nvPr/>
          </p:nvSpPr>
          <p:spPr>
            <a:xfrm>
              <a:off x="7353299" y="2749031"/>
              <a:ext cx="2160000" cy="21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9" name="Oval 108"/>
            <p:cNvSpPr/>
            <p:nvPr/>
          </p:nvSpPr>
          <p:spPr>
            <a:xfrm>
              <a:off x="7533299" y="2929031"/>
              <a:ext cx="1800000" cy="180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0" name="Oval 109"/>
            <p:cNvSpPr/>
            <p:nvPr/>
          </p:nvSpPr>
          <p:spPr>
            <a:xfrm>
              <a:off x="7713299" y="3109031"/>
              <a:ext cx="1440000" cy="144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1" name="Oval 110"/>
            <p:cNvSpPr/>
            <p:nvPr/>
          </p:nvSpPr>
          <p:spPr>
            <a:xfrm>
              <a:off x="7893299" y="3289031"/>
              <a:ext cx="1080000" cy="108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2" name="Oval 111"/>
            <p:cNvSpPr/>
            <p:nvPr/>
          </p:nvSpPr>
          <p:spPr>
            <a:xfrm>
              <a:off x="8073299" y="3469031"/>
              <a:ext cx="720000" cy="72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3" name="Oval 112"/>
            <p:cNvSpPr/>
            <p:nvPr/>
          </p:nvSpPr>
          <p:spPr>
            <a:xfrm>
              <a:off x="8253299" y="3649031"/>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4" name="Multiply 113"/>
            <p:cNvSpPr>
              <a:spLocks noChangeAspect="1"/>
            </p:cNvSpPr>
            <p:nvPr/>
          </p:nvSpPr>
          <p:spPr>
            <a:xfrm>
              <a:off x="8349614" y="3734666"/>
              <a:ext cx="158298" cy="180000"/>
            </a:xfrm>
            <a:prstGeom prst="mathMultiply">
              <a:avLst/>
            </a:prstGeom>
            <a:solidFill>
              <a:srgbClr val="FF0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19" name="Straight Connector 118"/>
            <p:cNvCxnSpPr/>
            <p:nvPr/>
          </p:nvCxnSpPr>
          <p:spPr>
            <a:xfrm flipH="1">
              <a:off x="7936368" y="4340403"/>
              <a:ext cx="136931" cy="18000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p:nvCxnSpPr>
          <p:spPr>
            <a:xfrm flipH="1">
              <a:off x="8074119" y="4165165"/>
              <a:ext cx="153100" cy="175266"/>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p:nvCxnSpPr>
          <p:spPr>
            <a:xfrm flipH="1">
              <a:off x="8216880" y="4030041"/>
              <a:ext cx="86539" cy="150678"/>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p:nvCxnSpPr>
          <p:spPr>
            <a:xfrm flipH="1">
              <a:off x="8304826" y="3915692"/>
              <a:ext cx="65154" cy="112507"/>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p:nvCxnSpPr>
          <p:spPr>
            <a:xfrm flipH="1">
              <a:off x="8368145" y="3829031"/>
              <a:ext cx="65154" cy="92178"/>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31" name="Multiply 130"/>
            <p:cNvSpPr>
              <a:spLocks noChangeAspect="1"/>
            </p:cNvSpPr>
            <p:nvPr/>
          </p:nvSpPr>
          <p:spPr>
            <a:xfrm>
              <a:off x="7733351" y="4634932"/>
              <a:ext cx="72817" cy="82800"/>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15" name="Straight Connector 114"/>
            <p:cNvCxnSpPr/>
            <p:nvPr/>
          </p:nvCxnSpPr>
          <p:spPr>
            <a:xfrm flipH="1">
              <a:off x="7750018" y="4513680"/>
              <a:ext cx="193832" cy="182857"/>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32" name="Multiply 131"/>
            <p:cNvSpPr>
              <a:spLocks noChangeAspect="1"/>
            </p:cNvSpPr>
            <p:nvPr/>
          </p:nvSpPr>
          <p:spPr>
            <a:xfrm>
              <a:off x="7907441" y="4469956"/>
              <a:ext cx="72817" cy="82800"/>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3" name="Multiply 132"/>
            <p:cNvSpPr>
              <a:spLocks noChangeAspect="1"/>
            </p:cNvSpPr>
            <p:nvPr/>
          </p:nvSpPr>
          <p:spPr>
            <a:xfrm>
              <a:off x="7991128" y="4358555"/>
              <a:ext cx="72817" cy="82800"/>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4" name="Multiply 133"/>
            <p:cNvSpPr>
              <a:spLocks noChangeAspect="1"/>
            </p:cNvSpPr>
            <p:nvPr/>
          </p:nvSpPr>
          <p:spPr>
            <a:xfrm>
              <a:off x="8073299" y="4257603"/>
              <a:ext cx="72817" cy="82800"/>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5" name="Multiply 134"/>
            <p:cNvSpPr>
              <a:spLocks noChangeAspect="1"/>
            </p:cNvSpPr>
            <p:nvPr/>
          </p:nvSpPr>
          <p:spPr>
            <a:xfrm>
              <a:off x="8300077" y="3920332"/>
              <a:ext cx="72817" cy="82800"/>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4" name="Multiply 153"/>
            <p:cNvSpPr>
              <a:spLocks noChangeAspect="1"/>
            </p:cNvSpPr>
            <p:nvPr/>
          </p:nvSpPr>
          <p:spPr>
            <a:xfrm>
              <a:off x="8175312" y="4136565"/>
              <a:ext cx="72817" cy="82800"/>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5" name="Multiply 154"/>
            <p:cNvSpPr>
              <a:spLocks noChangeAspect="1"/>
            </p:cNvSpPr>
            <p:nvPr/>
          </p:nvSpPr>
          <p:spPr>
            <a:xfrm>
              <a:off x="8241507" y="4011444"/>
              <a:ext cx="72817" cy="82800"/>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60" name="Straight Arrow Connector 159"/>
            <p:cNvCxnSpPr/>
            <p:nvPr/>
          </p:nvCxnSpPr>
          <p:spPr>
            <a:xfrm>
              <a:off x="7038874" y="2534498"/>
              <a:ext cx="0" cy="2556000"/>
            </a:xfrm>
            <a:prstGeom prst="straightConnector1">
              <a:avLst/>
            </a:prstGeom>
            <a:ln w="190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1" name="Straight Arrow Connector 160"/>
            <p:cNvCxnSpPr/>
            <p:nvPr/>
          </p:nvCxnSpPr>
          <p:spPr>
            <a:xfrm rot="5400000">
              <a:off x="8507912" y="3626810"/>
              <a:ext cx="0" cy="2952000"/>
            </a:xfrm>
            <a:prstGeom prst="straightConnector1">
              <a:avLst/>
            </a:prstGeom>
            <a:ln w="190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2" name="TextBox 161"/>
                <p:cNvSpPr txBox="1"/>
                <p:nvPr/>
              </p:nvSpPr>
              <p:spPr>
                <a:xfrm>
                  <a:off x="9942348" y="4892106"/>
                  <a:ext cx="426028"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b="0" i="1" smtClean="0">
                                <a:latin typeface="Cambria Math" panose="02040503050406030204" pitchFamily="18" charset="0"/>
                              </a:rPr>
                              <m:t>𝑎</m:t>
                            </m:r>
                          </m:e>
                          <m:sub>
                            <m:r>
                              <a:rPr lang="pt-BR" sz="2000" b="0" i="1" smtClean="0">
                                <a:latin typeface="Cambria Math" panose="02040503050406030204" pitchFamily="18" charset="0"/>
                              </a:rPr>
                              <m:t>1</m:t>
                            </m:r>
                          </m:sub>
                        </m:sSub>
                      </m:oMath>
                    </m:oMathPara>
                  </a14:m>
                  <a:endParaRPr lang="pt-BR" sz="2000" dirty="0"/>
                </a:p>
              </p:txBody>
            </p:sp>
          </mc:Choice>
          <mc:Fallback xmlns="">
            <p:sp>
              <p:nvSpPr>
                <p:cNvPr id="162" name="TextBox 161"/>
                <p:cNvSpPr txBox="1">
                  <a:spLocks noRot="1" noChangeAspect="1" noMove="1" noResize="1" noEditPoints="1" noAdjustHandles="1" noChangeArrowheads="1" noChangeShapeType="1" noTextEdit="1"/>
                </p:cNvSpPr>
                <p:nvPr/>
              </p:nvSpPr>
              <p:spPr>
                <a:xfrm>
                  <a:off x="9942348" y="4892106"/>
                  <a:ext cx="426028" cy="400110"/>
                </a:xfrm>
                <a:prstGeom prst="rect">
                  <a:avLst/>
                </a:prstGeom>
                <a:blipFill>
                  <a:blip r:embed="rId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63" name="TextBox 162"/>
                <p:cNvSpPr txBox="1"/>
                <p:nvPr/>
              </p:nvSpPr>
              <p:spPr>
                <a:xfrm>
                  <a:off x="6818898" y="2134388"/>
                  <a:ext cx="426028"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b="0" i="1" smtClean="0">
                                <a:latin typeface="Cambria Math" panose="02040503050406030204" pitchFamily="18" charset="0"/>
                              </a:rPr>
                              <m:t>𝑎</m:t>
                            </m:r>
                          </m:e>
                          <m:sub>
                            <m:r>
                              <a:rPr lang="pt-BR" sz="2000" b="0" i="1" smtClean="0">
                                <a:latin typeface="Cambria Math" panose="02040503050406030204" pitchFamily="18" charset="0"/>
                              </a:rPr>
                              <m:t>2</m:t>
                            </m:r>
                          </m:sub>
                        </m:sSub>
                      </m:oMath>
                    </m:oMathPara>
                  </a14:m>
                  <a:endParaRPr lang="pt-BR" sz="2000" dirty="0"/>
                </a:p>
              </p:txBody>
            </p:sp>
          </mc:Choice>
          <mc:Fallback xmlns="">
            <p:sp>
              <p:nvSpPr>
                <p:cNvPr id="163" name="TextBox 162"/>
                <p:cNvSpPr txBox="1">
                  <a:spLocks noRot="1" noChangeAspect="1" noMove="1" noResize="1" noEditPoints="1" noAdjustHandles="1" noChangeArrowheads="1" noChangeShapeType="1" noTextEdit="1"/>
                </p:cNvSpPr>
                <p:nvPr/>
              </p:nvSpPr>
              <p:spPr>
                <a:xfrm>
                  <a:off x="6818898" y="2134388"/>
                  <a:ext cx="426028" cy="400110"/>
                </a:xfrm>
                <a:prstGeom prst="rect">
                  <a:avLst/>
                </a:prstGeom>
                <a:blipFill>
                  <a:blip r:embed="rId3"/>
                  <a:stretch>
                    <a:fillRect/>
                  </a:stretch>
                </a:blipFill>
              </p:spPr>
              <p:txBody>
                <a:bodyPr/>
                <a:lstStyle/>
                <a:p>
                  <a:r>
                    <a:rPr lang="pt-BR">
                      <a:noFill/>
                    </a:rPr>
                    <a:t> </a:t>
                  </a:r>
                </a:p>
              </p:txBody>
            </p:sp>
          </mc:Fallback>
        </mc:AlternateContent>
      </p:grpSp>
      <p:grpSp>
        <p:nvGrpSpPr>
          <p:cNvPr id="166" name="Group 165"/>
          <p:cNvGrpSpPr/>
          <p:nvPr/>
        </p:nvGrpSpPr>
        <p:grpSpPr>
          <a:xfrm>
            <a:off x="2817120" y="895312"/>
            <a:ext cx="3539783" cy="4892060"/>
            <a:chOff x="2817120" y="895312"/>
            <a:chExt cx="3539783" cy="4892060"/>
          </a:xfrm>
        </p:grpSpPr>
        <p:sp>
          <p:nvSpPr>
            <p:cNvPr id="4" name="Oval 3"/>
            <p:cNvSpPr>
              <a:spLocks/>
            </p:cNvSpPr>
            <p:nvPr/>
          </p:nvSpPr>
          <p:spPr>
            <a:xfrm>
              <a:off x="3657598" y="1683325"/>
              <a:ext cx="1800000" cy="360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 name="Oval 4"/>
            <p:cNvSpPr/>
            <p:nvPr/>
          </p:nvSpPr>
          <p:spPr>
            <a:xfrm>
              <a:off x="4017598" y="2042031"/>
              <a:ext cx="1080000" cy="288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Oval 6"/>
            <p:cNvSpPr/>
            <p:nvPr/>
          </p:nvSpPr>
          <p:spPr>
            <a:xfrm>
              <a:off x="4377598" y="2402031"/>
              <a:ext cx="360000" cy="21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Oval 8"/>
            <p:cNvSpPr/>
            <p:nvPr/>
          </p:nvSpPr>
          <p:spPr>
            <a:xfrm>
              <a:off x="4197598" y="2222031"/>
              <a:ext cx="720000" cy="252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Oval 9"/>
            <p:cNvSpPr/>
            <p:nvPr/>
          </p:nvSpPr>
          <p:spPr>
            <a:xfrm>
              <a:off x="3837598" y="1862031"/>
              <a:ext cx="1440000" cy="324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Oval 10"/>
            <p:cNvSpPr>
              <a:spLocks/>
            </p:cNvSpPr>
            <p:nvPr/>
          </p:nvSpPr>
          <p:spPr>
            <a:xfrm>
              <a:off x="3477598" y="1502031"/>
              <a:ext cx="2160000" cy="39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03" name="Straight Connector 102"/>
            <p:cNvCxnSpPr/>
            <p:nvPr/>
          </p:nvCxnSpPr>
          <p:spPr>
            <a:xfrm flipH="1">
              <a:off x="4253250" y="5216278"/>
              <a:ext cx="386493" cy="153789"/>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36" name="Multiply 135"/>
            <p:cNvSpPr>
              <a:spLocks/>
            </p:cNvSpPr>
            <p:nvPr/>
          </p:nvSpPr>
          <p:spPr>
            <a:xfrm>
              <a:off x="4216841" y="5338443"/>
              <a:ext cx="72817" cy="82800"/>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7" name="Multiply 136"/>
            <p:cNvSpPr>
              <a:spLocks/>
            </p:cNvSpPr>
            <p:nvPr/>
          </p:nvSpPr>
          <p:spPr>
            <a:xfrm>
              <a:off x="4598658" y="5170600"/>
              <a:ext cx="72817" cy="82800"/>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9" name="Multiply 68"/>
            <p:cNvSpPr>
              <a:spLocks noChangeAspect="1"/>
            </p:cNvSpPr>
            <p:nvPr/>
          </p:nvSpPr>
          <p:spPr>
            <a:xfrm>
              <a:off x="4468132" y="3344554"/>
              <a:ext cx="158298" cy="180000"/>
            </a:xfrm>
            <a:prstGeom prst="mathMultiply">
              <a:avLst/>
            </a:prstGeom>
            <a:solidFill>
              <a:srgbClr val="FF0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71" name="Straight Connector 70"/>
            <p:cNvCxnSpPr/>
            <p:nvPr/>
          </p:nvCxnSpPr>
          <p:spPr>
            <a:xfrm flipH="1" flipV="1">
              <a:off x="4516368" y="3611183"/>
              <a:ext cx="73202" cy="50119"/>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rot="5400000" flipH="1" flipV="1">
              <a:off x="4522774" y="3661302"/>
              <a:ext cx="73202" cy="50119"/>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rot="5400000" flipH="1" flipV="1">
              <a:off x="4540454" y="3778347"/>
              <a:ext cx="73202" cy="50119"/>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rot="10800000" flipH="1" flipV="1">
              <a:off x="4551995" y="3841032"/>
              <a:ext cx="73202" cy="50119"/>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rot="5400000" flipH="1" flipV="1">
              <a:off x="4557568" y="3898479"/>
              <a:ext cx="73202" cy="50119"/>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38" name="Multiply 137"/>
            <p:cNvSpPr>
              <a:spLocks noChangeAspect="1"/>
            </p:cNvSpPr>
            <p:nvPr/>
          </p:nvSpPr>
          <p:spPr>
            <a:xfrm>
              <a:off x="4396841" y="4994030"/>
              <a:ext cx="72817" cy="82800"/>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98" name="Straight Connector 97"/>
            <p:cNvCxnSpPr/>
            <p:nvPr/>
          </p:nvCxnSpPr>
          <p:spPr>
            <a:xfrm flipV="1">
              <a:off x="4433250" y="4936612"/>
              <a:ext cx="145222" cy="101777"/>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a:off x="4433250" y="5036924"/>
              <a:ext cx="206493" cy="18000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39" name="Multiply 138"/>
            <p:cNvSpPr>
              <a:spLocks noChangeAspect="1"/>
            </p:cNvSpPr>
            <p:nvPr/>
          </p:nvSpPr>
          <p:spPr>
            <a:xfrm>
              <a:off x="4541256" y="4892106"/>
              <a:ext cx="72817" cy="82800"/>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0" name="Multiply 139"/>
            <p:cNvSpPr>
              <a:spLocks noChangeAspect="1"/>
            </p:cNvSpPr>
            <p:nvPr/>
          </p:nvSpPr>
          <p:spPr>
            <a:xfrm>
              <a:off x="4416484" y="4782417"/>
              <a:ext cx="72817" cy="82800"/>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1" name="Multiply 140"/>
            <p:cNvSpPr>
              <a:spLocks noChangeAspect="1"/>
            </p:cNvSpPr>
            <p:nvPr/>
          </p:nvSpPr>
          <p:spPr>
            <a:xfrm>
              <a:off x="4527814" y="4665846"/>
              <a:ext cx="72817" cy="82800"/>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2" name="Multiply 141"/>
            <p:cNvSpPr>
              <a:spLocks/>
            </p:cNvSpPr>
            <p:nvPr/>
          </p:nvSpPr>
          <p:spPr>
            <a:xfrm>
              <a:off x="4432482" y="4497324"/>
              <a:ext cx="72000" cy="82800"/>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3" name="Multiply 142"/>
            <p:cNvSpPr>
              <a:spLocks/>
            </p:cNvSpPr>
            <p:nvPr/>
          </p:nvSpPr>
          <p:spPr>
            <a:xfrm>
              <a:off x="4586752" y="4430025"/>
              <a:ext cx="72000" cy="82800"/>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4" name="Multiply 143"/>
            <p:cNvSpPr>
              <a:spLocks/>
            </p:cNvSpPr>
            <p:nvPr/>
          </p:nvSpPr>
          <p:spPr>
            <a:xfrm>
              <a:off x="4489301" y="4254654"/>
              <a:ext cx="72000" cy="82800"/>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5" name="Multiply 144"/>
            <p:cNvSpPr>
              <a:spLocks/>
            </p:cNvSpPr>
            <p:nvPr/>
          </p:nvSpPr>
          <p:spPr>
            <a:xfrm>
              <a:off x="4647454" y="4169248"/>
              <a:ext cx="72000" cy="82800"/>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6" name="Multiply 145"/>
            <p:cNvSpPr>
              <a:spLocks/>
            </p:cNvSpPr>
            <p:nvPr/>
          </p:nvSpPr>
          <p:spPr>
            <a:xfrm>
              <a:off x="4515354" y="4085156"/>
              <a:ext cx="72000" cy="82800"/>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7" name="Multiply 146"/>
            <p:cNvSpPr>
              <a:spLocks noChangeAspect="1"/>
            </p:cNvSpPr>
            <p:nvPr/>
          </p:nvSpPr>
          <p:spPr>
            <a:xfrm>
              <a:off x="4601229" y="3950902"/>
              <a:ext cx="72000" cy="81871"/>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8" name="Multiply 147"/>
            <p:cNvSpPr>
              <a:spLocks noChangeAspect="1"/>
            </p:cNvSpPr>
            <p:nvPr/>
          </p:nvSpPr>
          <p:spPr>
            <a:xfrm>
              <a:off x="4598029" y="3846380"/>
              <a:ext cx="72000" cy="81871"/>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9" name="Multiply 148"/>
            <p:cNvSpPr>
              <a:spLocks noChangeAspect="1"/>
            </p:cNvSpPr>
            <p:nvPr/>
          </p:nvSpPr>
          <p:spPr>
            <a:xfrm>
              <a:off x="4517694" y="3803997"/>
              <a:ext cx="72000" cy="81871"/>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0" name="Multiply 149"/>
            <p:cNvSpPr>
              <a:spLocks noChangeAspect="1"/>
            </p:cNvSpPr>
            <p:nvPr/>
          </p:nvSpPr>
          <p:spPr>
            <a:xfrm>
              <a:off x="4496498" y="3683246"/>
              <a:ext cx="72000" cy="81871"/>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1" name="Multiply 150"/>
            <p:cNvSpPr>
              <a:spLocks noChangeAspect="1"/>
            </p:cNvSpPr>
            <p:nvPr/>
          </p:nvSpPr>
          <p:spPr>
            <a:xfrm>
              <a:off x="4486717" y="3557718"/>
              <a:ext cx="72000" cy="81871"/>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80" name="Straight Connector 79"/>
            <p:cNvCxnSpPr/>
            <p:nvPr/>
          </p:nvCxnSpPr>
          <p:spPr>
            <a:xfrm rot="10800000" flipH="1" flipV="1">
              <a:off x="4569109" y="3960140"/>
              <a:ext cx="73202" cy="50119"/>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flipV="1">
              <a:off x="4551996" y="4006045"/>
              <a:ext cx="87747" cy="124391"/>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rot="5400000" flipV="1">
              <a:off x="4570316" y="4113719"/>
              <a:ext cx="87747" cy="124391"/>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flipH="1">
              <a:off x="4522717" y="4217178"/>
              <a:ext cx="158615" cy="91964"/>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rot="5400000" flipH="1">
              <a:off x="4490591" y="4331172"/>
              <a:ext cx="158615" cy="91964"/>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rot="10800000" flipH="1">
              <a:off x="4466582" y="4460600"/>
              <a:ext cx="158615" cy="91964"/>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rot="16200000" flipH="1">
              <a:off x="4438387" y="4578734"/>
              <a:ext cx="158615" cy="91964"/>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a:xfrm flipV="1">
              <a:off x="4460231" y="4699147"/>
              <a:ext cx="105160" cy="126727"/>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p:nvCxnSpPr>
          <p:spPr>
            <a:xfrm rot="5400000" flipV="1">
              <a:off x="4470137" y="4820883"/>
              <a:ext cx="105160" cy="126727"/>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flipV="1">
              <a:off x="4513192" y="3490807"/>
              <a:ext cx="42247" cy="120375"/>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rot="10800000" flipH="1" flipV="1">
              <a:off x="4527096" y="3725595"/>
              <a:ext cx="73202" cy="50119"/>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52" name="Multiply 151"/>
            <p:cNvSpPr>
              <a:spLocks noChangeAspect="1"/>
            </p:cNvSpPr>
            <p:nvPr/>
          </p:nvSpPr>
          <p:spPr>
            <a:xfrm>
              <a:off x="4568482" y="3722621"/>
              <a:ext cx="72000" cy="81871"/>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3" name="Multiply 152"/>
            <p:cNvSpPr>
              <a:spLocks noChangeAspect="1"/>
            </p:cNvSpPr>
            <p:nvPr/>
          </p:nvSpPr>
          <p:spPr>
            <a:xfrm>
              <a:off x="4553694" y="3612134"/>
              <a:ext cx="72000" cy="81871"/>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58" name="Straight Arrow Connector 157"/>
            <p:cNvCxnSpPr/>
            <p:nvPr/>
          </p:nvCxnSpPr>
          <p:spPr>
            <a:xfrm>
              <a:off x="3030134" y="1302987"/>
              <a:ext cx="0" cy="4284000"/>
            </a:xfrm>
            <a:prstGeom prst="straightConnector1">
              <a:avLst/>
            </a:prstGeom>
            <a:ln w="190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9" name="Straight Arrow Connector 158"/>
            <p:cNvCxnSpPr/>
            <p:nvPr/>
          </p:nvCxnSpPr>
          <p:spPr>
            <a:xfrm rot="5400000">
              <a:off x="4496439" y="4118552"/>
              <a:ext cx="0" cy="2952000"/>
            </a:xfrm>
            <a:prstGeom prst="straightConnector1">
              <a:avLst/>
            </a:prstGeom>
            <a:ln w="190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4" name="TextBox 163"/>
                <p:cNvSpPr txBox="1"/>
                <p:nvPr/>
              </p:nvSpPr>
              <p:spPr>
                <a:xfrm>
                  <a:off x="5930875" y="5387262"/>
                  <a:ext cx="426028"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b="0" i="1" smtClean="0">
                                <a:latin typeface="Cambria Math" panose="02040503050406030204" pitchFamily="18" charset="0"/>
                              </a:rPr>
                              <m:t>𝑎</m:t>
                            </m:r>
                          </m:e>
                          <m:sub>
                            <m:r>
                              <a:rPr lang="pt-BR" sz="2000" b="0" i="1" smtClean="0">
                                <a:latin typeface="Cambria Math" panose="02040503050406030204" pitchFamily="18" charset="0"/>
                              </a:rPr>
                              <m:t>1</m:t>
                            </m:r>
                          </m:sub>
                        </m:sSub>
                      </m:oMath>
                    </m:oMathPara>
                  </a14:m>
                  <a:endParaRPr lang="pt-BR" sz="2000" dirty="0"/>
                </a:p>
              </p:txBody>
            </p:sp>
          </mc:Choice>
          <mc:Fallback xmlns="">
            <p:sp>
              <p:nvSpPr>
                <p:cNvPr id="164" name="TextBox 163"/>
                <p:cNvSpPr txBox="1">
                  <a:spLocks noRot="1" noChangeAspect="1" noMove="1" noResize="1" noEditPoints="1" noAdjustHandles="1" noChangeArrowheads="1" noChangeShapeType="1" noTextEdit="1"/>
                </p:cNvSpPr>
                <p:nvPr/>
              </p:nvSpPr>
              <p:spPr>
                <a:xfrm>
                  <a:off x="5930875" y="5387262"/>
                  <a:ext cx="426028" cy="400110"/>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65" name="TextBox 164"/>
                <p:cNvSpPr txBox="1"/>
                <p:nvPr/>
              </p:nvSpPr>
              <p:spPr>
                <a:xfrm>
                  <a:off x="2817120" y="895312"/>
                  <a:ext cx="426028"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b="0" i="1" smtClean="0">
                                <a:latin typeface="Cambria Math" panose="02040503050406030204" pitchFamily="18" charset="0"/>
                              </a:rPr>
                              <m:t>𝑎</m:t>
                            </m:r>
                          </m:e>
                          <m:sub>
                            <m:r>
                              <a:rPr lang="pt-BR" sz="2000" b="0" i="1" smtClean="0">
                                <a:latin typeface="Cambria Math" panose="02040503050406030204" pitchFamily="18" charset="0"/>
                              </a:rPr>
                              <m:t>2</m:t>
                            </m:r>
                          </m:sub>
                        </m:sSub>
                      </m:oMath>
                    </m:oMathPara>
                  </a14:m>
                  <a:endParaRPr lang="pt-BR" sz="2000" dirty="0"/>
                </a:p>
              </p:txBody>
            </p:sp>
          </mc:Choice>
          <mc:Fallback xmlns="">
            <p:sp>
              <p:nvSpPr>
                <p:cNvPr id="165" name="TextBox 164"/>
                <p:cNvSpPr txBox="1">
                  <a:spLocks noRot="1" noChangeAspect="1" noMove="1" noResize="1" noEditPoints="1" noAdjustHandles="1" noChangeArrowheads="1" noChangeShapeType="1" noTextEdit="1"/>
                </p:cNvSpPr>
                <p:nvPr/>
              </p:nvSpPr>
              <p:spPr>
                <a:xfrm>
                  <a:off x="2817120" y="895312"/>
                  <a:ext cx="426028" cy="400110"/>
                </a:xfrm>
                <a:prstGeom prst="rect">
                  <a:avLst/>
                </a:prstGeom>
                <a:blipFill>
                  <a:blip r:embed="rId5"/>
                  <a:stretch>
                    <a:fillRect/>
                  </a:stretch>
                </a:blipFill>
              </p:spPr>
              <p:txBody>
                <a:bodyPr/>
                <a:lstStyle/>
                <a:p>
                  <a:r>
                    <a:rPr lang="pt-BR">
                      <a:noFill/>
                    </a:rPr>
                    <a:t> </a:t>
                  </a:r>
                </a:p>
              </p:txBody>
            </p:sp>
          </mc:Fallback>
        </mc:AlternateContent>
      </p:grpSp>
    </p:spTree>
    <p:extLst>
      <p:ext uri="{BB962C8B-B14F-4D97-AF65-F5344CB8AC3E}">
        <p14:creationId xmlns:p14="http://schemas.microsoft.com/office/powerpoint/2010/main" val="358084713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5921535" y="2134388"/>
            <a:ext cx="3973726" cy="3546185"/>
            <a:chOff x="5921535" y="2134388"/>
            <a:chExt cx="3973726" cy="3546185"/>
          </a:xfrm>
        </p:grpSpPr>
        <p:grpSp>
          <p:nvGrpSpPr>
            <p:cNvPr id="55" name="Group 54"/>
            <p:cNvGrpSpPr/>
            <p:nvPr/>
          </p:nvGrpSpPr>
          <p:grpSpPr>
            <a:xfrm>
              <a:off x="6542714" y="2134388"/>
              <a:ext cx="3352547" cy="3546185"/>
              <a:chOff x="6542714" y="2134388"/>
              <a:chExt cx="3352547" cy="3546185"/>
            </a:xfrm>
          </p:grpSpPr>
          <mc:AlternateContent xmlns:mc="http://schemas.openxmlformats.org/markup-compatibility/2006" xmlns:a14="http://schemas.microsoft.com/office/drawing/2010/main">
            <mc:Choice Requires="a14">
              <p:sp>
                <p:nvSpPr>
                  <p:cNvPr id="27" name="TextBox 26"/>
                  <p:cNvSpPr txBox="1"/>
                  <p:nvPr/>
                </p:nvSpPr>
                <p:spPr>
                  <a:xfrm>
                    <a:off x="9171116" y="4907412"/>
                    <a:ext cx="426028"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b="0" i="1" smtClean="0">
                                  <a:latin typeface="Cambria Math" panose="02040503050406030204" pitchFamily="18" charset="0"/>
                                </a:rPr>
                                <m:t>𝑎</m:t>
                              </m:r>
                            </m:e>
                            <m:sub>
                              <m:r>
                                <a:rPr lang="pt-BR" sz="2000" b="0" i="1" smtClean="0">
                                  <a:latin typeface="Cambria Math" panose="02040503050406030204" pitchFamily="18" charset="0"/>
                                </a:rPr>
                                <m:t>1</m:t>
                              </m:r>
                            </m:sub>
                          </m:sSub>
                        </m:oMath>
                      </m:oMathPara>
                    </a14:m>
                    <a:endParaRPr lang="pt-BR" sz="2000" dirty="0"/>
                  </a:p>
                </p:txBody>
              </p:sp>
            </mc:Choice>
            <mc:Fallback xmlns="">
              <p:sp>
                <p:nvSpPr>
                  <p:cNvPr id="27" name="TextBox 26"/>
                  <p:cNvSpPr txBox="1">
                    <a:spLocks noRot="1" noChangeAspect="1" noMove="1" noResize="1" noEditPoints="1" noAdjustHandles="1" noChangeArrowheads="1" noChangeShapeType="1" noTextEdit="1"/>
                  </p:cNvSpPr>
                  <p:nvPr/>
                </p:nvSpPr>
                <p:spPr>
                  <a:xfrm>
                    <a:off x="9171116" y="4907412"/>
                    <a:ext cx="426028" cy="400110"/>
                  </a:xfrm>
                  <a:prstGeom prst="rect">
                    <a:avLst/>
                  </a:prstGeom>
                  <a:blipFill rotWithShape="0">
                    <a:blip r:embed="rId6"/>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8" name="TextBox 27"/>
                  <p:cNvSpPr txBox="1"/>
                  <p:nvPr/>
                </p:nvSpPr>
                <p:spPr>
                  <a:xfrm>
                    <a:off x="6818898" y="2134388"/>
                    <a:ext cx="426028"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b="0" i="1" smtClean="0">
                                  <a:latin typeface="Cambria Math" panose="02040503050406030204" pitchFamily="18" charset="0"/>
                                </a:rPr>
                                <m:t>𝑎</m:t>
                              </m:r>
                            </m:e>
                            <m:sub>
                              <m:r>
                                <a:rPr lang="pt-BR" sz="2000" b="0" i="1" smtClean="0">
                                  <a:latin typeface="Cambria Math" panose="02040503050406030204" pitchFamily="18" charset="0"/>
                                </a:rPr>
                                <m:t>2</m:t>
                              </m:r>
                            </m:sub>
                          </m:sSub>
                        </m:oMath>
                      </m:oMathPara>
                    </a14:m>
                    <a:endParaRPr lang="pt-BR" sz="2000" dirty="0"/>
                  </a:p>
                </p:txBody>
              </p:sp>
            </mc:Choice>
            <mc:Fallback xmlns="">
              <p:sp>
                <p:nvSpPr>
                  <p:cNvPr id="28" name="TextBox 27"/>
                  <p:cNvSpPr txBox="1">
                    <a:spLocks noRot="1" noChangeAspect="1" noMove="1" noResize="1" noEditPoints="1" noAdjustHandles="1" noChangeArrowheads="1" noChangeShapeType="1" noTextEdit="1"/>
                  </p:cNvSpPr>
                  <p:nvPr/>
                </p:nvSpPr>
                <p:spPr>
                  <a:xfrm>
                    <a:off x="6818898" y="2134388"/>
                    <a:ext cx="426028" cy="400110"/>
                  </a:xfrm>
                  <a:prstGeom prst="rect">
                    <a:avLst/>
                  </a:prstGeom>
                  <a:blipFill rotWithShape="0">
                    <a:blip r:embed="rId7"/>
                    <a:stretch>
                      <a:fillRect/>
                    </a:stretch>
                  </a:blipFill>
                </p:spPr>
                <p:txBody>
                  <a:bodyPr/>
                  <a:lstStyle/>
                  <a:p>
                    <a:r>
                      <a:rPr lang="pt-BR">
                        <a:noFill/>
                      </a:rPr>
                      <a:t> </a:t>
                    </a:r>
                  </a:p>
                </p:txBody>
              </p:sp>
            </mc:Fallback>
          </mc:AlternateContent>
          <p:sp>
            <p:nvSpPr>
              <p:cNvPr id="41" name="Oval 40"/>
              <p:cNvSpPr/>
              <p:nvPr/>
            </p:nvSpPr>
            <p:spPr>
              <a:xfrm>
                <a:off x="6542714" y="4601785"/>
                <a:ext cx="1008000" cy="100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2" name="Oval 41"/>
              <p:cNvSpPr/>
              <p:nvPr/>
            </p:nvSpPr>
            <p:spPr>
              <a:xfrm>
                <a:off x="6626709" y="2571231"/>
                <a:ext cx="2160000" cy="21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3" name="Oval 42"/>
              <p:cNvSpPr/>
              <p:nvPr/>
            </p:nvSpPr>
            <p:spPr>
              <a:xfrm>
                <a:off x="6806709" y="2751231"/>
                <a:ext cx="1800000" cy="180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4" name="Oval 43"/>
              <p:cNvSpPr/>
              <p:nvPr/>
            </p:nvSpPr>
            <p:spPr>
              <a:xfrm>
                <a:off x="6986709" y="2931231"/>
                <a:ext cx="1440000" cy="144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5" name="Oval 44"/>
              <p:cNvSpPr/>
              <p:nvPr/>
            </p:nvSpPr>
            <p:spPr>
              <a:xfrm>
                <a:off x="7166709" y="3111231"/>
                <a:ext cx="1080000" cy="108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6" name="Oval 45"/>
              <p:cNvSpPr/>
              <p:nvPr/>
            </p:nvSpPr>
            <p:spPr>
              <a:xfrm>
                <a:off x="7346709" y="3291231"/>
                <a:ext cx="720000" cy="72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7" name="Oval 46"/>
              <p:cNvSpPr/>
              <p:nvPr/>
            </p:nvSpPr>
            <p:spPr>
              <a:xfrm>
                <a:off x="7526709" y="3471231"/>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8" name="Multiply 47"/>
              <p:cNvSpPr>
                <a:spLocks noChangeAspect="1"/>
              </p:cNvSpPr>
              <p:nvPr/>
            </p:nvSpPr>
            <p:spPr>
              <a:xfrm>
                <a:off x="7623024" y="3556866"/>
                <a:ext cx="158298" cy="180000"/>
              </a:xfrm>
              <a:prstGeom prst="mathMultiply">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9" name="Oval 48"/>
              <p:cNvSpPr/>
              <p:nvPr/>
            </p:nvSpPr>
            <p:spPr>
              <a:xfrm>
                <a:off x="7209452" y="4588707"/>
                <a:ext cx="98797" cy="1016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52" name="TextBox 51"/>
                  <p:cNvSpPr txBox="1"/>
                  <p:nvPr/>
                </p:nvSpPr>
                <p:spPr>
                  <a:xfrm>
                    <a:off x="7075040" y="4694711"/>
                    <a:ext cx="33977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pt-BR" b="1" i="1" smtClean="0">
                                  <a:latin typeface="Cambria Math" panose="02040503050406030204" pitchFamily="18" charset="0"/>
                                </a:rPr>
                              </m:ctrlPr>
                            </m:sSupPr>
                            <m:e>
                              <m:r>
                                <a:rPr lang="pt-BR" b="1" i="1">
                                  <a:latin typeface="Cambria Math" panose="02040503050406030204" pitchFamily="18" charset="0"/>
                                </a:rPr>
                                <m:t>𝒂</m:t>
                              </m:r>
                              <m:r>
                                <m:rPr>
                                  <m:nor/>
                                </m:rPr>
                                <a:rPr lang="pt-BR" b="1" dirty="0"/>
                                <m:t> </m:t>
                              </m:r>
                            </m:e>
                            <m:sup>
                              <m:r>
                                <a:rPr lang="pt-BR" b="1" i="1" smtClean="0">
                                  <a:latin typeface="Cambria Math" panose="02040503050406030204" pitchFamily="18" charset="0"/>
                                </a:rPr>
                                <m:t>∗</m:t>
                              </m:r>
                            </m:sup>
                          </m:sSup>
                        </m:oMath>
                      </m:oMathPara>
                    </a14:m>
                    <a:endParaRPr lang="pt-BR" b="1" dirty="0"/>
                  </a:p>
                </p:txBody>
              </p:sp>
            </mc:Choice>
            <mc:Fallback xmlns="">
              <p:sp>
                <p:nvSpPr>
                  <p:cNvPr id="52" name="TextBox 51"/>
                  <p:cNvSpPr txBox="1">
                    <a:spLocks noRot="1" noChangeAspect="1" noMove="1" noResize="1" noEditPoints="1" noAdjustHandles="1" noChangeArrowheads="1" noChangeShapeType="1" noTextEdit="1"/>
                  </p:cNvSpPr>
                  <p:nvPr/>
                </p:nvSpPr>
                <p:spPr>
                  <a:xfrm>
                    <a:off x="7075040" y="4694711"/>
                    <a:ext cx="339772" cy="276999"/>
                  </a:xfrm>
                  <a:prstGeom prst="rect">
                    <a:avLst/>
                  </a:prstGeom>
                  <a:blipFill rotWithShape="0">
                    <a:blip r:embed="rId8"/>
                    <a:stretch>
                      <a:fillRect l="-9091" r="-5455"/>
                    </a:stretch>
                  </a:blipFill>
                </p:spPr>
                <p:txBody>
                  <a:bodyPr/>
                  <a:lstStyle/>
                  <a:p>
                    <a:r>
                      <a:rPr lang="pt-BR">
                        <a:noFill/>
                      </a:rPr>
                      <a:t> </a:t>
                    </a:r>
                  </a:p>
                </p:txBody>
              </p:sp>
            </mc:Fallback>
          </mc:AlternateContent>
          <p:cxnSp>
            <p:nvCxnSpPr>
              <p:cNvPr id="26" name="Straight Arrow Connector 25"/>
              <p:cNvCxnSpPr/>
              <p:nvPr/>
            </p:nvCxnSpPr>
            <p:spPr>
              <a:xfrm rot="5400000">
                <a:off x="8121956" y="4016460"/>
                <a:ext cx="0" cy="2160000"/>
              </a:xfrm>
              <a:prstGeom prst="straightConnector1">
                <a:avLst/>
              </a:prstGeom>
              <a:ln w="190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7038874" y="2534498"/>
                <a:ext cx="0" cy="2556000"/>
              </a:xfrm>
              <a:prstGeom prst="straightConnector1">
                <a:avLst/>
              </a:prstGeom>
              <a:ln w="190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4" name="Rectangle 53"/>
                  <p:cNvSpPr/>
                  <p:nvPr/>
                </p:nvSpPr>
                <p:spPr>
                  <a:xfrm>
                    <a:off x="7433754" y="5307522"/>
                    <a:ext cx="2461507" cy="37305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pt-BR" i="1" smtClean="0">
                                  <a:latin typeface="Cambria Math" panose="02040503050406030204" pitchFamily="18" charset="0"/>
                                  <a:ea typeface="Cambria Math" panose="02040503050406030204" pitchFamily="18" charset="0"/>
                                </a:rPr>
                              </m:ctrlPr>
                            </m:sSubSupPr>
                            <m:e>
                              <m:d>
                                <m:dPr>
                                  <m:begChr m:val="‖"/>
                                  <m:endChr m:val="‖"/>
                                  <m:ctrlPr>
                                    <a:rPr lang="pt-BR"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rPr>
                                    <m:t>𝒂</m:t>
                                  </m:r>
                                </m:e>
                              </m:d>
                            </m:e>
                            <m:sub>
                              <m:r>
                                <a:rPr lang="pt-BR" i="1">
                                  <a:latin typeface="Cambria Math" panose="02040503050406030204" pitchFamily="18" charset="0"/>
                                  <a:ea typeface="Cambria Math" panose="02040503050406030204" pitchFamily="18" charset="0"/>
                                </a:rPr>
                                <m:t>2</m:t>
                              </m:r>
                            </m:sub>
                            <m:sup>
                              <m:r>
                                <a:rPr lang="pt-BR" i="1">
                                  <a:latin typeface="Cambria Math" panose="02040503050406030204" pitchFamily="18" charset="0"/>
                                  <a:ea typeface="Cambria Math" panose="02040503050406030204" pitchFamily="18" charset="0"/>
                                </a:rPr>
                                <m:t>2</m:t>
                              </m:r>
                            </m:sup>
                          </m:sSubSup>
                          <m:r>
                            <a:rPr lang="pt-BR" b="0" i="1" smtClean="0">
                              <a:latin typeface="Cambria Math" panose="02040503050406030204" pitchFamily="18" charset="0"/>
                              <a:ea typeface="Cambria Math" panose="02040503050406030204" pitchFamily="18" charset="0"/>
                            </a:rPr>
                            <m:t>=</m:t>
                          </m:r>
                          <m:sSup>
                            <m:sSupPr>
                              <m:ctrlPr>
                                <a:rPr lang="pt-BR" b="0" i="1" smtClean="0">
                                  <a:latin typeface="Cambria Math" panose="02040503050406030204" pitchFamily="18" charset="0"/>
                                  <a:ea typeface="Cambria Math" panose="02040503050406030204" pitchFamily="18" charset="0"/>
                                </a:rPr>
                              </m:ctrlPr>
                            </m:sSupPr>
                            <m:e>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1</m:t>
                                  </m:r>
                                </m:sub>
                              </m:sSub>
                            </m:e>
                            <m:sup>
                              <m:r>
                                <a:rPr lang="pt-BR" b="0" i="1" smtClean="0">
                                  <a:latin typeface="Cambria Math" panose="02040503050406030204" pitchFamily="18" charset="0"/>
                                  <a:ea typeface="Cambria Math" panose="02040503050406030204" pitchFamily="18" charset="0"/>
                                </a:rPr>
                                <m:t>2</m:t>
                              </m:r>
                            </m:sup>
                          </m:sSup>
                          <m:r>
                            <a:rPr lang="pt-BR" b="0" i="1" smtClean="0">
                              <a:latin typeface="Cambria Math" panose="02040503050406030204" pitchFamily="18" charset="0"/>
                              <a:ea typeface="Cambria Math" panose="02040503050406030204" pitchFamily="18" charset="0"/>
                            </a:rPr>
                            <m:t>+</m:t>
                          </m:r>
                          <m:sSup>
                            <m:sSupPr>
                              <m:ctrlPr>
                                <a:rPr lang="pt-BR" i="1">
                                  <a:latin typeface="Cambria Math" panose="02040503050406030204" pitchFamily="18" charset="0"/>
                                  <a:ea typeface="Cambria Math" panose="02040503050406030204" pitchFamily="18" charset="0"/>
                                </a:rPr>
                              </m:ctrlPr>
                            </m:sSupPr>
                            <m:e>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2</m:t>
                                  </m:r>
                                </m:sub>
                              </m:sSub>
                            </m:e>
                            <m:sup>
                              <m:r>
                                <a:rPr lang="pt-BR" i="1">
                                  <a:latin typeface="Cambria Math" panose="02040503050406030204" pitchFamily="18" charset="0"/>
                                  <a:ea typeface="Cambria Math" panose="02040503050406030204" pitchFamily="18" charset="0"/>
                                </a:rPr>
                                <m:t>2</m:t>
                              </m:r>
                            </m:sup>
                          </m:sSup>
                          <m:r>
                            <a:rPr lang="pt-BR"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𝑐</m:t>
                          </m:r>
                        </m:oMath>
                      </m:oMathPara>
                    </a14:m>
                    <a:endParaRPr lang="pt-BR" dirty="0"/>
                  </a:p>
                </p:txBody>
              </p:sp>
            </mc:Choice>
            <mc:Fallback xmlns="">
              <p:sp>
                <p:nvSpPr>
                  <p:cNvPr id="54" name="Rectangle 53"/>
                  <p:cNvSpPr>
                    <a:spLocks noRot="1" noChangeAspect="1" noMove="1" noResize="1" noEditPoints="1" noAdjustHandles="1" noChangeArrowheads="1" noChangeShapeType="1" noTextEdit="1"/>
                  </p:cNvSpPr>
                  <p:nvPr/>
                </p:nvSpPr>
                <p:spPr>
                  <a:xfrm>
                    <a:off x="7433754" y="5307522"/>
                    <a:ext cx="2461507" cy="373051"/>
                  </a:xfrm>
                  <a:prstGeom prst="rect">
                    <a:avLst/>
                  </a:prstGeom>
                  <a:blipFill rotWithShape="0">
                    <a:blip r:embed="rId9"/>
                    <a:stretch>
                      <a:fillRect b="-1639"/>
                    </a:stretch>
                  </a:blipFill>
                </p:spPr>
                <p:txBody>
                  <a:bodyPr/>
                  <a:lstStyle/>
                  <a:p>
                    <a:r>
                      <a:rPr lang="pt-BR">
                        <a:noFill/>
                      </a:rPr>
                      <a:t> </a:t>
                    </a:r>
                  </a:p>
                </p:txBody>
              </p:sp>
            </mc:Fallback>
          </mc:AlternateContent>
        </p:grpSp>
        <p:sp>
          <p:nvSpPr>
            <p:cNvPr id="67" name="TextBox 66"/>
            <p:cNvSpPr txBox="1"/>
            <p:nvPr/>
          </p:nvSpPr>
          <p:spPr>
            <a:xfrm>
              <a:off x="5921535" y="4379643"/>
              <a:ext cx="965067" cy="369332"/>
            </a:xfrm>
            <a:prstGeom prst="rect">
              <a:avLst/>
            </a:prstGeom>
            <a:noFill/>
          </p:spPr>
          <p:txBody>
            <a:bodyPr wrap="square" rtlCol="0">
              <a:spAutoFit/>
            </a:bodyPr>
            <a:lstStyle/>
            <a:p>
              <a:r>
                <a:rPr lang="pt-BR" dirty="0"/>
                <a:t>solução</a:t>
              </a:r>
            </a:p>
          </p:txBody>
        </p:sp>
        <p:cxnSp>
          <p:nvCxnSpPr>
            <p:cNvPr id="68" name="Straight Arrow Connector 67"/>
            <p:cNvCxnSpPr/>
            <p:nvPr/>
          </p:nvCxnSpPr>
          <p:spPr>
            <a:xfrm>
              <a:off x="6763186" y="4583136"/>
              <a:ext cx="446266" cy="4530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Freeform 2"/>
            <p:cNvSpPr/>
            <p:nvPr/>
          </p:nvSpPr>
          <p:spPr>
            <a:xfrm>
              <a:off x="7372350" y="5504898"/>
              <a:ext cx="228600" cy="48177"/>
            </a:xfrm>
            <a:custGeom>
              <a:avLst/>
              <a:gdLst>
                <a:gd name="connsiteX0" fmla="*/ 0 w 228600"/>
                <a:gd name="connsiteY0" fmla="*/ 552 h 48177"/>
                <a:gd name="connsiteX1" fmla="*/ 228600 w 228600"/>
                <a:gd name="connsiteY1" fmla="*/ 48177 h 48177"/>
              </a:gdLst>
              <a:ahLst/>
              <a:cxnLst>
                <a:cxn ang="0">
                  <a:pos x="connsiteX0" y="connsiteY0"/>
                </a:cxn>
                <a:cxn ang="0">
                  <a:pos x="connsiteX1" y="connsiteY1"/>
                </a:cxn>
              </a:cxnLst>
              <a:rect l="l" t="t" r="r" b="b"/>
              <a:pathLst>
                <a:path w="228600" h="48177">
                  <a:moveTo>
                    <a:pt x="0" y="552"/>
                  </a:moveTo>
                  <a:cubicBezTo>
                    <a:pt x="31750" y="-1036"/>
                    <a:pt x="63500" y="-2623"/>
                    <a:pt x="228600" y="48177"/>
                  </a:cubicBezTo>
                </a:path>
              </a:pathLst>
            </a:cu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4" name="Group 3"/>
          <p:cNvGrpSpPr/>
          <p:nvPr/>
        </p:nvGrpSpPr>
        <p:grpSpPr>
          <a:xfrm>
            <a:off x="936633" y="2134388"/>
            <a:ext cx="4116967" cy="3558268"/>
            <a:chOff x="936633" y="2134388"/>
            <a:chExt cx="4116967" cy="3558268"/>
          </a:xfrm>
        </p:grpSpPr>
        <p:grpSp>
          <p:nvGrpSpPr>
            <p:cNvPr id="56" name="Group 55"/>
            <p:cNvGrpSpPr/>
            <p:nvPr/>
          </p:nvGrpSpPr>
          <p:grpSpPr>
            <a:xfrm>
              <a:off x="1705732" y="2134388"/>
              <a:ext cx="3347868" cy="3558268"/>
              <a:chOff x="1705732" y="2134388"/>
              <a:chExt cx="3347868" cy="3558268"/>
            </a:xfrm>
          </p:grpSpPr>
          <p:sp>
            <p:nvSpPr>
              <p:cNvPr id="29" name="Oval 28"/>
              <p:cNvSpPr/>
              <p:nvPr/>
            </p:nvSpPr>
            <p:spPr>
              <a:xfrm>
                <a:off x="1800709" y="2558531"/>
                <a:ext cx="2160000" cy="21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0" name="Oval 29"/>
              <p:cNvSpPr/>
              <p:nvPr/>
            </p:nvSpPr>
            <p:spPr>
              <a:xfrm>
                <a:off x="1980709" y="2738531"/>
                <a:ext cx="1800000" cy="180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1" name="Oval 30"/>
              <p:cNvSpPr/>
              <p:nvPr/>
            </p:nvSpPr>
            <p:spPr>
              <a:xfrm>
                <a:off x="2160709" y="2918531"/>
                <a:ext cx="1440000" cy="144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2" name="Oval 31"/>
              <p:cNvSpPr/>
              <p:nvPr/>
            </p:nvSpPr>
            <p:spPr>
              <a:xfrm>
                <a:off x="2340709" y="3098531"/>
                <a:ext cx="1080000" cy="108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3" name="Oval 32"/>
              <p:cNvSpPr/>
              <p:nvPr/>
            </p:nvSpPr>
            <p:spPr>
              <a:xfrm>
                <a:off x="2520709" y="3278531"/>
                <a:ext cx="720000" cy="72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4" name="Oval 33"/>
              <p:cNvSpPr/>
              <p:nvPr/>
            </p:nvSpPr>
            <p:spPr>
              <a:xfrm>
                <a:off x="2700709" y="3458531"/>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5" name="Multiply 34"/>
              <p:cNvSpPr>
                <a:spLocks noChangeAspect="1"/>
              </p:cNvSpPr>
              <p:nvPr/>
            </p:nvSpPr>
            <p:spPr>
              <a:xfrm>
                <a:off x="2797024" y="3544166"/>
                <a:ext cx="158298" cy="180000"/>
              </a:xfrm>
              <a:prstGeom prst="mathMultiply">
                <a:avLst/>
              </a:prstGeom>
              <a:solidFill>
                <a:schemeClr val="accent6"/>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38" name="TextBox 37"/>
                  <p:cNvSpPr txBox="1"/>
                  <p:nvPr/>
                </p:nvSpPr>
                <p:spPr>
                  <a:xfrm>
                    <a:off x="4346782" y="4890443"/>
                    <a:ext cx="426028"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b="0" i="1" smtClean="0">
                                  <a:latin typeface="Cambria Math" panose="02040503050406030204" pitchFamily="18" charset="0"/>
                                </a:rPr>
                                <m:t>𝑎</m:t>
                              </m:r>
                            </m:e>
                            <m:sub>
                              <m:r>
                                <a:rPr lang="pt-BR" sz="2000" b="0" i="1" smtClean="0">
                                  <a:latin typeface="Cambria Math" panose="02040503050406030204" pitchFamily="18" charset="0"/>
                                </a:rPr>
                                <m:t>1</m:t>
                              </m:r>
                            </m:sub>
                          </m:sSub>
                        </m:oMath>
                      </m:oMathPara>
                    </a14:m>
                    <a:endParaRPr lang="pt-BR" sz="2000" dirty="0"/>
                  </a:p>
                </p:txBody>
              </p:sp>
            </mc:Choice>
            <mc:Fallback xmlns="">
              <p:sp>
                <p:nvSpPr>
                  <p:cNvPr id="38" name="TextBox 37"/>
                  <p:cNvSpPr txBox="1">
                    <a:spLocks noRot="1" noChangeAspect="1" noMove="1" noResize="1" noEditPoints="1" noAdjustHandles="1" noChangeArrowheads="1" noChangeShapeType="1" noTextEdit="1"/>
                  </p:cNvSpPr>
                  <p:nvPr/>
                </p:nvSpPr>
                <p:spPr>
                  <a:xfrm>
                    <a:off x="4346782" y="4890443"/>
                    <a:ext cx="426028" cy="400110"/>
                  </a:xfrm>
                  <a:prstGeom prst="rect">
                    <a:avLst/>
                  </a:prstGeom>
                  <a:blipFill rotWithShape="0">
                    <a:blip r:embed="rId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9" name="TextBox 38"/>
                  <p:cNvSpPr txBox="1"/>
                  <p:nvPr/>
                </p:nvSpPr>
                <p:spPr>
                  <a:xfrm>
                    <a:off x="1990208" y="2134388"/>
                    <a:ext cx="426028"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b="0" i="1" smtClean="0">
                                  <a:latin typeface="Cambria Math" panose="02040503050406030204" pitchFamily="18" charset="0"/>
                                </a:rPr>
                                <m:t>𝑎</m:t>
                              </m:r>
                            </m:e>
                            <m:sub>
                              <m:r>
                                <a:rPr lang="pt-BR" sz="2000" b="0" i="1" smtClean="0">
                                  <a:latin typeface="Cambria Math" panose="02040503050406030204" pitchFamily="18" charset="0"/>
                                </a:rPr>
                                <m:t>2</m:t>
                              </m:r>
                            </m:sub>
                          </m:sSub>
                        </m:oMath>
                      </m:oMathPara>
                    </a14:m>
                    <a:endParaRPr lang="pt-BR" sz="2000" dirty="0"/>
                  </a:p>
                </p:txBody>
              </p:sp>
            </mc:Choice>
            <mc:Fallback xmlns="">
              <p:sp>
                <p:nvSpPr>
                  <p:cNvPr id="39" name="TextBox 38"/>
                  <p:cNvSpPr txBox="1">
                    <a:spLocks noRot="1" noChangeAspect="1" noMove="1" noResize="1" noEditPoints="1" noAdjustHandles="1" noChangeArrowheads="1" noChangeShapeType="1" noTextEdit="1"/>
                  </p:cNvSpPr>
                  <p:nvPr/>
                </p:nvSpPr>
                <p:spPr>
                  <a:xfrm>
                    <a:off x="1990208" y="2134388"/>
                    <a:ext cx="426028" cy="400110"/>
                  </a:xfrm>
                  <a:prstGeom prst="rect">
                    <a:avLst/>
                  </a:prstGeom>
                  <a:blipFill rotWithShape="0">
                    <a:blip r:embed="rId3"/>
                    <a:stretch>
                      <a:fillRect/>
                    </a:stretch>
                  </a:blipFill>
                </p:spPr>
                <p:txBody>
                  <a:bodyPr/>
                  <a:lstStyle/>
                  <a:p>
                    <a:r>
                      <a:rPr lang="pt-BR">
                        <a:noFill/>
                      </a:rPr>
                      <a:t> </a:t>
                    </a:r>
                  </a:p>
                </p:txBody>
              </p:sp>
            </mc:Fallback>
          </mc:AlternateContent>
          <p:sp>
            <p:nvSpPr>
              <p:cNvPr id="40" name="Rectangle 39"/>
              <p:cNvSpPr/>
              <p:nvPr/>
            </p:nvSpPr>
            <p:spPr>
              <a:xfrm rot="2700000">
                <a:off x="1772158" y="4675745"/>
                <a:ext cx="864000" cy="86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51" name="TextBox 50"/>
                  <p:cNvSpPr txBox="1"/>
                  <p:nvPr/>
                </p:nvSpPr>
                <p:spPr>
                  <a:xfrm>
                    <a:off x="1705732" y="4463431"/>
                    <a:ext cx="33977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pt-BR" b="1" i="1" smtClean="0">
                                  <a:latin typeface="Cambria Math" panose="02040503050406030204" pitchFamily="18" charset="0"/>
                                </a:rPr>
                              </m:ctrlPr>
                            </m:sSupPr>
                            <m:e>
                              <m:r>
                                <a:rPr lang="pt-BR" b="1" i="1">
                                  <a:latin typeface="Cambria Math" panose="02040503050406030204" pitchFamily="18" charset="0"/>
                                </a:rPr>
                                <m:t>𝒂</m:t>
                              </m:r>
                              <m:r>
                                <m:rPr>
                                  <m:nor/>
                                </m:rPr>
                                <a:rPr lang="pt-BR" b="1" dirty="0"/>
                                <m:t> </m:t>
                              </m:r>
                            </m:e>
                            <m:sup>
                              <m:r>
                                <a:rPr lang="pt-BR" b="1" i="1" smtClean="0">
                                  <a:latin typeface="Cambria Math" panose="02040503050406030204" pitchFamily="18" charset="0"/>
                                </a:rPr>
                                <m:t>∗</m:t>
                              </m:r>
                            </m:sup>
                          </m:sSup>
                        </m:oMath>
                      </m:oMathPara>
                    </a14:m>
                    <a:endParaRPr lang="pt-BR" b="1" dirty="0"/>
                  </a:p>
                </p:txBody>
              </p:sp>
            </mc:Choice>
            <mc:Fallback xmlns="">
              <p:sp>
                <p:nvSpPr>
                  <p:cNvPr id="51" name="TextBox 50"/>
                  <p:cNvSpPr txBox="1">
                    <a:spLocks noRot="1" noChangeAspect="1" noMove="1" noResize="1" noEditPoints="1" noAdjustHandles="1" noChangeArrowheads="1" noChangeShapeType="1" noTextEdit="1"/>
                  </p:cNvSpPr>
                  <p:nvPr/>
                </p:nvSpPr>
                <p:spPr>
                  <a:xfrm>
                    <a:off x="1705732" y="4463431"/>
                    <a:ext cx="339772" cy="276999"/>
                  </a:xfrm>
                  <a:prstGeom prst="rect">
                    <a:avLst/>
                  </a:prstGeom>
                  <a:blipFill rotWithShape="0">
                    <a:blip r:embed="rId4"/>
                    <a:stretch>
                      <a:fillRect l="-8929" r="-3571"/>
                    </a:stretch>
                  </a:blipFill>
                </p:spPr>
                <p:txBody>
                  <a:bodyPr/>
                  <a:lstStyle/>
                  <a:p>
                    <a:r>
                      <a:rPr lang="pt-BR">
                        <a:noFill/>
                      </a:rPr>
                      <a:t> </a:t>
                    </a:r>
                  </a:p>
                </p:txBody>
              </p:sp>
            </mc:Fallback>
          </mc:AlternateContent>
          <p:cxnSp>
            <p:nvCxnSpPr>
              <p:cNvPr id="37" name="Straight Arrow Connector 36"/>
              <p:cNvCxnSpPr/>
              <p:nvPr/>
            </p:nvCxnSpPr>
            <p:spPr>
              <a:xfrm rot="5400000">
                <a:off x="3287827" y="4016460"/>
                <a:ext cx="0" cy="2160000"/>
              </a:xfrm>
              <a:prstGeom prst="straightConnector1">
                <a:avLst/>
              </a:prstGeom>
              <a:ln w="190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a:off x="2210184" y="2534498"/>
                <a:ext cx="0" cy="2556000"/>
              </a:xfrm>
              <a:prstGeom prst="straightConnector1">
                <a:avLst/>
              </a:prstGeom>
              <a:ln w="190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50" name="Oval 49"/>
              <p:cNvSpPr/>
              <p:nvPr/>
            </p:nvSpPr>
            <p:spPr>
              <a:xfrm>
                <a:off x="2158585" y="4458583"/>
                <a:ext cx="98797" cy="1016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53" name="Rectangle 52"/>
                  <p:cNvSpPr/>
                  <p:nvPr/>
                </p:nvSpPr>
                <p:spPr>
                  <a:xfrm>
                    <a:off x="2577666" y="5323324"/>
                    <a:ext cx="247593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ea typeface="Cambria Math" panose="02040503050406030204" pitchFamily="18" charset="0"/>
                                </a:rPr>
                              </m:ctrlPr>
                            </m:sSubPr>
                            <m:e>
                              <m:d>
                                <m:dPr>
                                  <m:begChr m:val="‖"/>
                                  <m:endChr m:val="‖"/>
                                  <m:ctrlPr>
                                    <a:rPr lang="pt-BR"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rPr>
                                    <m:t>𝒂</m:t>
                                  </m:r>
                                </m:e>
                              </m:d>
                            </m:e>
                            <m:sub>
                              <m:r>
                                <a:rPr lang="pt-BR" i="1">
                                  <a:latin typeface="Cambria Math" panose="02040503050406030204" pitchFamily="18" charset="0"/>
                                  <a:ea typeface="Cambria Math" panose="02040503050406030204" pitchFamily="18" charset="0"/>
                                </a:rPr>
                                <m:t>1</m:t>
                              </m:r>
                            </m:sub>
                          </m:sSub>
                          <m:r>
                            <a:rPr lang="pt-BR" b="0" i="1" smtClean="0">
                              <a:latin typeface="Cambria Math" panose="02040503050406030204" pitchFamily="18" charset="0"/>
                              <a:ea typeface="Cambria Math" panose="02040503050406030204" pitchFamily="18" charset="0"/>
                            </a:rPr>
                            <m:t>=</m:t>
                          </m:r>
                          <m:d>
                            <m:dPr>
                              <m:begChr m:val="|"/>
                              <m:endChr m:val="|"/>
                              <m:ctrlPr>
                                <a:rPr lang="pt-BR" b="0" i="1" smtClean="0">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1</m:t>
                                  </m:r>
                                </m:sub>
                              </m:sSub>
                            </m:e>
                          </m:d>
                          <m:r>
                            <a:rPr lang="pt-BR" b="0" i="0" smtClean="0">
                              <a:latin typeface="Cambria Math" panose="02040503050406030204" pitchFamily="18" charset="0"/>
                              <a:ea typeface="Cambria Math" panose="02040503050406030204" pitchFamily="18" charset="0"/>
                            </a:rPr>
                            <m:t>+</m:t>
                          </m:r>
                          <m:d>
                            <m:dPr>
                              <m:begChr m:val="|"/>
                              <m:endChr m:val="|"/>
                              <m:ctrlPr>
                                <a:rPr lang="pt-BR" b="0" i="1" smtClean="0">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2</m:t>
                                  </m:r>
                                </m:sub>
                              </m:sSub>
                            </m:e>
                          </m:d>
                          <m:r>
                            <a:rPr lang="pt-BR"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𝑐</m:t>
                          </m:r>
                        </m:oMath>
                      </m:oMathPara>
                    </a14:m>
                    <a:endParaRPr lang="pt-BR" dirty="0"/>
                  </a:p>
                </p:txBody>
              </p:sp>
            </mc:Choice>
            <mc:Fallback xmlns="">
              <p:sp>
                <p:nvSpPr>
                  <p:cNvPr id="53" name="Rectangle 52"/>
                  <p:cNvSpPr>
                    <a:spLocks noRot="1" noChangeAspect="1" noMove="1" noResize="1" noEditPoints="1" noAdjustHandles="1" noChangeArrowheads="1" noChangeShapeType="1" noTextEdit="1"/>
                  </p:cNvSpPr>
                  <p:nvPr/>
                </p:nvSpPr>
                <p:spPr>
                  <a:xfrm>
                    <a:off x="2577666" y="5323324"/>
                    <a:ext cx="2475934" cy="369332"/>
                  </a:xfrm>
                  <a:prstGeom prst="rect">
                    <a:avLst/>
                  </a:prstGeom>
                  <a:blipFill rotWithShape="0">
                    <a:blip r:embed="rId10"/>
                    <a:stretch>
                      <a:fillRect/>
                    </a:stretch>
                  </a:blipFill>
                </p:spPr>
                <p:txBody>
                  <a:bodyPr/>
                  <a:lstStyle/>
                  <a:p>
                    <a:r>
                      <a:rPr lang="pt-BR">
                        <a:noFill/>
                      </a:rPr>
                      <a:t> </a:t>
                    </a:r>
                  </a:p>
                </p:txBody>
              </p:sp>
            </mc:Fallback>
          </mc:AlternateContent>
        </p:grpSp>
        <p:sp>
          <p:nvSpPr>
            <p:cNvPr id="57" name="TextBox 56"/>
            <p:cNvSpPr txBox="1"/>
            <p:nvPr/>
          </p:nvSpPr>
          <p:spPr>
            <a:xfrm>
              <a:off x="936633" y="4158937"/>
              <a:ext cx="965067" cy="369332"/>
            </a:xfrm>
            <a:prstGeom prst="rect">
              <a:avLst/>
            </a:prstGeom>
            <a:noFill/>
          </p:spPr>
          <p:txBody>
            <a:bodyPr wrap="square" rtlCol="0">
              <a:spAutoFit/>
            </a:bodyPr>
            <a:lstStyle/>
            <a:p>
              <a:r>
                <a:rPr lang="pt-BR" dirty="0"/>
                <a:t>solução</a:t>
              </a:r>
            </a:p>
          </p:txBody>
        </p:sp>
        <p:cxnSp>
          <p:nvCxnSpPr>
            <p:cNvPr id="59" name="Straight Arrow Connector 58"/>
            <p:cNvCxnSpPr>
              <a:endCxn id="50" idx="2"/>
            </p:cNvCxnSpPr>
            <p:nvPr/>
          </p:nvCxnSpPr>
          <p:spPr>
            <a:xfrm>
              <a:off x="1784106" y="4369151"/>
              <a:ext cx="374479" cy="14023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8" name="Freeform 57"/>
            <p:cNvSpPr/>
            <p:nvPr/>
          </p:nvSpPr>
          <p:spPr>
            <a:xfrm>
              <a:off x="2443342" y="5494047"/>
              <a:ext cx="228600" cy="48177"/>
            </a:xfrm>
            <a:custGeom>
              <a:avLst/>
              <a:gdLst>
                <a:gd name="connsiteX0" fmla="*/ 0 w 228600"/>
                <a:gd name="connsiteY0" fmla="*/ 552 h 48177"/>
                <a:gd name="connsiteX1" fmla="*/ 228600 w 228600"/>
                <a:gd name="connsiteY1" fmla="*/ 48177 h 48177"/>
              </a:gdLst>
              <a:ahLst/>
              <a:cxnLst>
                <a:cxn ang="0">
                  <a:pos x="connsiteX0" y="connsiteY0"/>
                </a:cxn>
                <a:cxn ang="0">
                  <a:pos x="connsiteX1" y="connsiteY1"/>
                </a:cxn>
              </a:cxnLst>
              <a:rect l="l" t="t" r="r" b="b"/>
              <a:pathLst>
                <a:path w="228600" h="48177">
                  <a:moveTo>
                    <a:pt x="0" y="552"/>
                  </a:moveTo>
                  <a:cubicBezTo>
                    <a:pt x="31750" y="-1036"/>
                    <a:pt x="63500" y="-2623"/>
                    <a:pt x="228600" y="48177"/>
                  </a:cubicBezTo>
                </a:path>
              </a:pathLst>
            </a:cu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Tree>
    <p:extLst>
      <p:ext uri="{BB962C8B-B14F-4D97-AF65-F5344CB8AC3E}">
        <p14:creationId xmlns:p14="http://schemas.microsoft.com/office/powerpoint/2010/main" val="232977365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2644598" y="2508413"/>
            <a:ext cx="7436203" cy="2468870"/>
            <a:chOff x="2569028" y="2669941"/>
            <a:chExt cx="7436203" cy="2468870"/>
          </a:xfrm>
        </p:grpSpPr>
        <p:sp>
          <p:nvSpPr>
            <p:cNvPr id="5" name="Rectangle 4"/>
            <p:cNvSpPr/>
            <p:nvPr/>
          </p:nvSpPr>
          <p:spPr>
            <a:xfrm>
              <a:off x="4818744" y="3131394"/>
              <a:ext cx="710698" cy="39303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dirty="0">
                  <a:solidFill>
                    <a:schemeClr val="tx1"/>
                  </a:solidFill>
                </a:rPr>
                <a:t>Fold 2</a:t>
              </a:r>
            </a:p>
          </p:txBody>
        </p:sp>
        <p:sp>
          <p:nvSpPr>
            <p:cNvPr id="6" name="Rectangle 5"/>
            <p:cNvSpPr/>
            <p:nvPr/>
          </p:nvSpPr>
          <p:spPr>
            <a:xfrm>
              <a:off x="4108042" y="3131394"/>
              <a:ext cx="710702" cy="393031"/>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dirty="0">
                  <a:solidFill>
                    <a:schemeClr val="tx1"/>
                  </a:solidFill>
                </a:rPr>
                <a:t>Fold 1</a:t>
              </a:r>
            </a:p>
          </p:txBody>
        </p:sp>
        <p:sp>
          <p:nvSpPr>
            <p:cNvPr id="7" name="TextBox 6"/>
            <p:cNvSpPr txBox="1"/>
            <p:nvPr/>
          </p:nvSpPr>
          <p:spPr>
            <a:xfrm>
              <a:off x="8698945" y="4426233"/>
              <a:ext cx="1306286" cy="338554"/>
            </a:xfrm>
            <a:prstGeom prst="rect">
              <a:avLst/>
            </a:prstGeom>
            <a:noFill/>
          </p:spPr>
          <p:txBody>
            <a:bodyPr wrap="square" rtlCol="0">
              <a:spAutoFit/>
            </a:bodyPr>
            <a:lstStyle/>
            <a:p>
              <a:r>
                <a:rPr lang="pt-BR" sz="1600" dirty="0"/>
                <a:t>Treinamento</a:t>
              </a:r>
            </a:p>
          </p:txBody>
        </p:sp>
        <p:sp>
          <p:nvSpPr>
            <p:cNvPr id="8" name="TextBox 7"/>
            <p:cNvSpPr txBox="1"/>
            <p:nvPr/>
          </p:nvSpPr>
          <p:spPr>
            <a:xfrm>
              <a:off x="8698945" y="4798322"/>
              <a:ext cx="987425" cy="338554"/>
            </a:xfrm>
            <a:prstGeom prst="rect">
              <a:avLst/>
            </a:prstGeom>
            <a:noFill/>
          </p:spPr>
          <p:txBody>
            <a:bodyPr wrap="square" rtlCol="0">
              <a:spAutoFit/>
            </a:bodyPr>
            <a:lstStyle/>
            <a:p>
              <a:r>
                <a:rPr lang="pt-BR" sz="1600" dirty="0"/>
                <a:t>Validação</a:t>
              </a:r>
            </a:p>
          </p:txBody>
        </p:sp>
        <p:sp>
          <p:nvSpPr>
            <p:cNvPr id="9" name="Rectangle 8"/>
            <p:cNvSpPr/>
            <p:nvPr/>
          </p:nvSpPr>
          <p:spPr>
            <a:xfrm>
              <a:off x="5529442" y="3127326"/>
              <a:ext cx="710698" cy="39303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dirty="0">
                  <a:solidFill>
                    <a:schemeClr val="tx1"/>
                  </a:solidFill>
                </a:rPr>
                <a:t>Fold 3</a:t>
              </a:r>
            </a:p>
          </p:txBody>
        </p:sp>
        <p:sp>
          <p:nvSpPr>
            <p:cNvPr id="10" name="Rectangle 9"/>
            <p:cNvSpPr/>
            <p:nvPr/>
          </p:nvSpPr>
          <p:spPr>
            <a:xfrm>
              <a:off x="6240140" y="3132512"/>
              <a:ext cx="710698" cy="39303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dirty="0">
                  <a:solidFill>
                    <a:schemeClr val="tx1"/>
                  </a:solidFill>
                </a:rPr>
                <a:t>Fold 4</a:t>
              </a:r>
            </a:p>
          </p:txBody>
        </p:sp>
        <p:sp>
          <p:nvSpPr>
            <p:cNvPr id="11" name="Rectangle 10"/>
            <p:cNvSpPr/>
            <p:nvPr/>
          </p:nvSpPr>
          <p:spPr>
            <a:xfrm>
              <a:off x="6950838" y="3130850"/>
              <a:ext cx="710698" cy="39303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dirty="0">
                  <a:solidFill>
                    <a:schemeClr val="tx1"/>
                  </a:solidFill>
                </a:rPr>
                <a:t>Fold 5</a:t>
              </a:r>
            </a:p>
          </p:txBody>
        </p:sp>
        <p:sp>
          <p:nvSpPr>
            <p:cNvPr id="12" name="Rectangle 11"/>
            <p:cNvSpPr/>
            <p:nvPr/>
          </p:nvSpPr>
          <p:spPr>
            <a:xfrm>
              <a:off x="4108042" y="3530411"/>
              <a:ext cx="710698" cy="39303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dirty="0">
                  <a:solidFill>
                    <a:schemeClr val="tx1"/>
                  </a:solidFill>
                </a:rPr>
                <a:t>Fold 1</a:t>
              </a:r>
            </a:p>
          </p:txBody>
        </p:sp>
        <p:sp>
          <p:nvSpPr>
            <p:cNvPr id="13" name="Rectangle 12"/>
            <p:cNvSpPr/>
            <p:nvPr/>
          </p:nvSpPr>
          <p:spPr>
            <a:xfrm>
              <a:off x="4818740" y="3530411"/>
              <a:ext cx="710698" cy="393031"/>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dirty="0">
                  <a:solidFill>
                    <a:schemeClr val="tx1"/>
                  </a:solidFill>
                </a:rPr>
                <a:t>Fold 2</a:t>
              </a:r>
            </a:p>
          </p:txBody>
        </p:sp>
        <p:sp>
          <p:nvSpPr>
            <p:cNvPr id="14" name="Rectangle 13"/>
            <p:cNvSpPr/>
            <p:nvPr/>
          </p:nvSpPr>
          <p:spPr>
            <a:xfrm>
              <a:off x="6950834" y="3530411"/>
              <a:ext cx="710698" cy="39303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dirty="0">
                  <a:solidFill>
                    <a:schemeClr val="tx1"/>
                  </a:solidFill>
                </a:rPr>
                <a:t>Fold 5</a:t>
              </a:r>
            </a:p>
          </p:txBody>
        </p:sp>
        <p:sp>
          <p:nvSpPr>
            <p:cNvPr id="15" name="Rectangle 14"/>
            <p:cNvSpPr/>
            <p:nvPr/>
          </p:nvSpPr>
          <p:spPr>
            <a:xfrm>
              <a:off x="5529438" y="3530411"/>
              <a:ext cx="710698" cy="39303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a:solidFill>
                    <a:schemeClr val="tx1"/>
                  </a:solidFill>
                </a:rPr>
                <a:t>Fold 3</a:t>
              </a:r>
              <a:endParaRPr lang="pt-BR" sz="1600" dirty="0">
                <a:solidFill>
                  <a:schemeClr val="tx1"/>
                </a:solidFill>
              </a:endParaRPr>
            </a:p>
          </p:txBody>
        </p:sp>
        <p:sp>
          <p:nvSpPr>
            <p:cNvPr id="16" name="Rectangle 15"/>
            <p:cNvSpPr/>
            <p:nvPr/>
          </p:nvSpPr>
          <p:spPr>
            <a:xfrm>
              <a:off x="6240136" y="3530411"/>
              <a:ext cx="710698" cy="39303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a:solidFill>
                    <a:schemeClr val="tx1"/>
                  </a:solidFill>
                </a:rPr>
                <a:t>Fold 4</a:t>
              </a:r>
              <a:endParaRPr lang="pt-BR" sz="1600" dirty="0">
                <a:solidFill>
                  <a:schemeClr val="tx1"/>
                </a:solidFill>
              </a:endParaRPr>
            </a:p>
          </p:txBody>
        </p:sp>
        <p:sp>
          <p:nvSpPr>
            <p:cNvPr id="17" name="Rectangle 16"/>
            <p:cNvSpPr/>
            <p:nvPr/>
          </p:nvSpPr>
          <p:spPr>
            <a:xfrm>
              <a:off x="4108042" y="3929184"/>
              <a:ext cx="710698" cy="39303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a:solidFill>
                    <a:schemeClr val="tx1"/>
                  </a:solidFill>
                </a:rPr>
                <a:t>Fold 1</a:t>
              </a:r>
              <a:endParaRPr lang="pt-BR" sz="1600" dirty="0">
                <a:solidFill>
                  <a:schemeClr val="tx1"/>
                </a:solidFill>
              </a:endParaRPr>
            </a:p>
          </p:txBody>
        </p:sp>
        <p:sp>
          <p:nvSpPr>
            <p:cNvPr id="18" name="Rectangle 17"/>
            <p:cNvSpPr/>
            <p:nvPr/>
          </p:nvSpPr>
          <p:spPr>
            <a:xfrm>
              <a:off x="4818740" y="3929184"/>
              <a:ext cx="710698" cy="39303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a:solidFill>
                    <a:schemeClr val="tx1"/>
                  </a:solidFill>
                </a:rPr>
                <a:t>Fold 2</a:t>
              </a:r>
              <a:endParaRPr lang="pt-BR" sz="1600" dirty="0">
                <a:solidFill>
                  <a:schemeClr val="tx1"/>
                </a:solidFill>
              </a:endParaRPr>
            </a:p>
          </p:txBody>
        </p:sp>
        <p:sp>
          <p:nvSpPr>
            <p:cNvPr id="19" name="Rectangle 18"/>
            <p:cNvSpPr/>
            <p:nvPr/>
          </p:nvSpPr>
          <p:spPr>
            <a:xfrm>
              <a:off x="6950834" y="3929184"/>
              <a:ext cx="710698" cy="39303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a:solidFill>
                    <a:schemeClr val="tx1"/>
                  </a:solidFill>
                </a:rPr>
                <a:t>Fold 5</a:t>
              </a:r>
              <a:endParaRPr lang="pt-BR" sz="1600" dirty="0">
                <a:solidFill>
                  <a:schemeClr val="tx1"/>
                </a:solidFill>
              </a:endParaRPr>
            </a:p>
          </p:txBody>
        </p:sp>
        <p:sp>
          <p:nvSpPr>
            <p:cNvPr id="20" name="Rectangle 19"/>
            <p:cNvSpPr/>
            <p:nvPr/>
          </p:nvSpPr>
          <p:spPr>
            <a:xfrm>
              <a:off x="5529438" y="3929184"/>
              <a:ext cx="710698" cy="393031"/>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a:solidFill>
                    <a:schemeClr val="tx1"/>
                  </a:solidFill>
                </a:rPr>
                <a:t>Fold 3</a:t>
              </a:r>
              <a:endParaRPr lang="pt-BR" sz="1600" dirty="0">
                <a:solidFill>
                  <a:schemeClr val="tx1"/>
                </a:solidFill>
              </a:endParaRPr>
            </a:p>
          </p:txBody>
        </p:sp>
        <p:sp>
          <p:nvSpPr>
            <p:cNvPr id="21" name="Rectangle 20"/>
            <p:cNvSpPr/>
            <p:nvPr/>
          </p:nvSpPr>
          <p:spPr>
            <a:xfrm>
              <a:off x="6240136" y="3929184"/>
              <a:ext cx="710698" cy="39303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a:solidFill>
                    <a:schemeClr val="tx1"/>
                  </a:solidFill>
                </a:rPr>
                <a:t>Fold 4</a:t>
              </a:r>
              <a:endParaRPr lang="pt-BR" sz="1600" dirty="0">
                <a:solidFill>
                  <a:schemeClr val="tx1"/>
                </a:solidFill>
              </a:endParaRPr>
            </a:p>
          </p:txBody>
        </p:sp>
        <p:sp>
          <p:nvSpPr>
            <p:cNvPr id="22" name="Rectangle 21"/>
            <p:cNvSpPr/>
            <p:nvPr/>
          </p:nvSpPr>
          <p:spPr>
            <a:xfrm>
              <a:off x="4108042" y="4337482"/>
              <a:ext cx="710698" cy="39303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a:solidFill>
                    <a:schemeClr val="tx1"/>
                  </a:solidFill>
                </a:rPr>
                <a:t>Fold 1</a:t>
              </a:r>
              <a:endParaRPr lang="pt-BR" sz="1600" dirty="0">
                <a:solidFill>
                  <a:schemeClr val="tx1"/>
                </a:solidFill>
              </a:endParaRPr>
            </a:p>
          </p:txBody>
        </p:sp>
        <p:sp>
          <p:nvSpPr>
            <p:cNvPr id="23" name="Rectangle 22"/>
            <p:cNvSpPr/>
            <p:nvPr/>
          </p:nvSpPr>
          <p:spPr>
            <a:xfrm>
              <a:off x="4818740" y="4337482"/>
              <a:ext cx="710698" cy="39303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a:solidFill>
                    <a:schemeClr val="tx1"/>
                  </a:solidFill>
                </a:rPr>
                <a:t>Fold 2</a:t>
              </a:r>
              <a:endParaRPr lang="pt-BR" sz="1600" dirty="0">
                <a:solidFill>
                  <a:schemeClr val="tx1"/>
                </a:solidFill>
              </a:endParaRPr>
            </a:p>
          </p:txBody>
        </p:sp>
        <p:sp>
          <p:nvSpPr>
            <p:cNvPr id="24" name="Rectangle 23"/>
            <p:cNvSpPr/>
            <p:nvPr/>
          </p:nvSpPr>
          <p:spPr>
            <a:xfrm>
              <a:off x="6950834" y="4337482"/>
              <a:ext cx="710698" cy="39303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a:solidFill>
                    <a:schemeClr val="tx1"/>
                  </a:solidFill>
                </a:rPr>
                <a:t>Fold 5</a:t>
              </a:r>
              <a:endParaRPr lang="pt-BR" sz="1600" dirty="0">
                <a:solidFill>
                  <a:schemeClr val="tx1"/>
                </a:solidFill>
              </a:endParaRPr>
            </a:p>
          </p:txBody>
        </p:sp>
        <p:sp>
          <p:nvSpPr>
            <p:cNvPr id="25" name="Rectangle 24"/>
            <p:cNvSpPr/>
            <p:nvPr/>
          </p:nvSpPr>
          <p:spPr>
            <a:xfrm>
              <a:off x="5529438" y="4337482"/>
              <a:ext cx="710698" cy="39303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dirty="0">
                  <a:solidFill>
                    <a:schemeClr val="tx1"/>
                  </a:solidFill>
                </a:rPr>
                <a:t>Fold 3</a:t>
              </a:r>
            </a:p>
          </p:txBody>
        </p:sp>
        <p:sp>
          <p:nvSpPr>
            <p:cNvPr id="26" name="Rectangle 25"/>
            <p:cNvSpPr/>
            <p:nvPr/>
          </p:nvSpPr>
          <p:spPr>
            <a:xfrm>
              <a:off x="6240136" y="4337482"/>
              <a:ext cx="710698" cy="393031"/>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a:solidFill>
                    <a:schemeClr val="tx1"/>
                  </a:solidFill>
                </a:rPr>
                <a:t>Fold 4</a:t>
              </a:r>
              <a:endParaRPr lang="pt-BR" sz="1600" dirty="0">
                <a:solidFill>
                  <a:schemeClr val="tx1"/>
                </a:solidFill>
              </a:endParaRPr>
            </a:p>
          </p:txBody>
        </p:sp>
        <p:sp>
          <p:nvSpPr>
            <p:cNvPr id="27" name="Rectangle 26"/>
            <p:cNvSpPr/>
            <p:nvPr/>
          </p:nvSpPr>
          <p:spPr>
            <a:xfrm>
              <a:off x="4108042" y="4745780"/>
              <a:ext cx="710698" cy="39303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a:solidFill>
                    <a:schemeClr val="tx1"/>
                  </a:solidFill>
                </a:rPr>
                <a:t>Fold 1</a:t>
              </a:r>
              <a:endParaRPr lang="pt-BR" sz="1600" dirty="0">
                <a:solidFill>
                  <a:schemeClr val="tx1"/>
                </a:solidFill>
              </a:endParaRPr>
            </a:p>
          </p:txBody>
        </p:sp>
        <p:sp>
          <p:nvSpPr>
            <p:cNvPr id="28" name="Rectangle 27"/>
            <p:cNvSpPr/>
            <p:nvPr/>
          </p:nvSpPr>
          <p:spPr>
            <a:xfrm>
              <a:off x="4818740" y="4745780"/>
              <a:ext cx="710698" cy="39303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a:solidFill>
                    <a:schemeClr val="tx1"/>
                  </a:solidFill>
                </a:rPr>
                <a:t>Fold 2</a:t>
              </a:r>
              <a:endParaRPr lang="pt-BR" sz="1600" dirty="0">
                <a:solidFill>
                  <a:schemeClr val="tx1"/>
                </a:solidFill>
              </a:endParaRPr>
            </a:p>
          </p:txBody>
        </p:sp>
        <p:sp>
          <p:nvSpPr>
            <p:cNvPr id="29" name="Rectangle 28"/>
            <p:cNvSpPr/>
            <p:nvPr/>
          </p:nvSpPr>
          <p:spPr>
            <a:xfrm>
              <a:off x="6950834" y="4745780"/>
              <a:ext cx="710698" cy="393031"/>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a:solidFill>
                    <a:schemeClr val="tx1"/>
                  </a:solidFill>
                </a:rPr>
                <a:t>Fold 5</a:t>
              </a:r>
              <a:endParaRPr lang="pt-BR" sz="1600" dirty="0">
                <a:solidFill>
                  <a:schemeClr val="tx1"/>
                </a:solidFill>
              </a:endParaRPr>
            </a:p>
          </p:txBody>
        </p:sp>
        <p:sp>
          <p:nvSpPr>
            <p:cNvPr id="30" name="Rectangle 29"/>
            <p:cNvSpPr/>
            <p:nvPr/>
          </p:nvSpPr>
          <p:spPr>
            <a:xfrm>
              <a:off x="5529438" y="4745780"/>
              <a:ext cx="710698" cy="39303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a:solidFill>
                    <a:schemeClr val="tx1"/>
                  </a:solidFill>
                </a:rPr>
                <a:t>Fold 3</a:t>
              </a:r>
              <a:endParaRPr lang="pt-BR" sz="1600" dirty="0">
                <a:solidFill>
                  <a:schemeClr val="tx1"/>
                </a:solidFill>
              </a:endParaRPr>
            </a:p>
          </p:txBody>
        </p:sp>
        <p:sp>
          <p:nvSpPr>
            <p:cNvPr id="31" name="Rectangle 30"/>
            <p:cNvSpPr/>
            <p:nvPr/>
          </p:nvSpPr>
          <p:spPr>
            <a:xfrm>
              <a:off x="6240136" y="4745780"/>
              <a:ext cx="710698" cy="39303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a:solidFill>
                    <a:schemeClr val="tx1"/>
                  </a:solidFill>
                </a:rPr>
                <a:t>Fold 4</a:t>
              </a:r>
              <a:endParaRPr lang="pt-BR" sz="1600" dirty="0">
                <a:solidFill>
                  <a:schemeClr val="tx1"/>
                </a:solidFill>
              </a:endParaRPr>
            </a:p>
          </p:txBody>
        </p:sp>
        <p:sp>
          <p:nvSpPr>
            <p:cNvPr id="32" name="TextBox 31"/>
            <p:cNvSpPr txBox="1"/>
            <p:nvPr/>
          </p:nvSpPr>
          <p:spPr>
            <a:xfrm>
              <a:off x="4108042" y="2669941"/>
              <a:ext cx="3553490" cy="369332"/>
            </a:xfrm>
            <a:prstGeom prst="rect">
              <a:avLst/>
            </a:prstGeom>
            <a:noFill/>
          </p:spPr>
          <p:txBody>
            <a:bodyPr wrap="square" rtlCol="0">
              <a:spAutoFit/>
            </a:bodyPr>
            <a:lstStyle/>
            <a:p>
              <a:pPr algn="ctr"/>
              <a:r>
                <a:rPr lang="pt-BR" dirty="0"/>
                <a:t>Total de dados</a:t>
              </a:r>
            </a:p>
          </p:txBody>
        </p:sp>
        <p:cxnSp>
          <p:nvCxnSpPr>
            <p:cNvPr id="33" name="Straight Arrow Connector 32"/>
            <p:cNvCxnSpPr/>
            <p:nvPr/>
          </p:nvCxnSpPr>
          <p:spPr>
            <a:xfrm>
              <a:off x="4108042" y="2995001"/>
              <a:ext cx="3553490"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4" name="Rectangle 33"/>
            <p:cNvSpPr/>
            <p:nvPr/>
          </p:nvSpPr>
          <p:spPr>
            <a:xfrm>
              <a:off x="8372230" y="4798322"/>
              <a:ext cx="326715" cy="301641"/>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dirty="0">
                <a:solidFill>
                  <a:schemeClr val="tx1"/>
                </a:solidFill>
              </a:endParaRPr>
            </a:p>
          </p:txBody>
        </p:sp>
        <p:sp>
          <p:nvSpPr>
            <p:cNvPr id="35" name="Rectangle 34"/>
            <p:cNvSpPr/>
            <p:nvPr/>
          </p:nvSpPr>
          <p:spPr>
            <a:xfrm>
              <a:off x="8372230" y="4428871"/>
              <a:ext cx="328339" cy="301642"/>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dirty="0">
                <a:solidFill>
                  <a:schemeClr val="tx1"/>
                </a:solidFill>
              </a:endParaRPr>
            </a:p>
          </p:txBody>
        </p:sp>
        <p:sp>
          <p:nvSpPr>
            <p:cNvPr id="36" name="Rectangle 35"/>
            <p:cNvSpPr/>
            <p:nvPr/>
          </p:nvSpPr>
          <p:spPr>
            <a:xfrm>
              <a:off x="2569029" y="3127208"/>
              <a:ext cx="1539013" cy="369332"/>
            </a:xfrm>
            <a:prstGeom prst="rect">
              <a:avLst/>
            </a:prstGeom>
          </p:spPr>
          <p:txBody>
            <a:bodyPr wrap="square">
              <a:spAutoFit/>
            </a:bodyPr>
            <a:lstStyle/>
            <a:p>
              <a:r>
                <a:rPr lang="pt-BR" dirty="0"/>
                <a:t>Treinamento 1</a:t>
              </a:r>
            </a:p>
          </p:txBody>
        </p:sp>
        <p:sp>
          <p:nvSpPr>
            <p:cNvPr id="37" name="Rectangle 36"/>
            <p:cNvSpPr/>
            <p:nvPr/>
          </p:nvSpPr>
          <p:spPr>
            <a:xfrm>
              <a:off x="2569028" y="4730513"/>
              <a:ext cx="1539013" cy="369332"/>
            </a:xfrm>
            <a:prstGeom prst="rect">
              <a:avLst/>
            </a:prstGeom>
          </p:spPr>
          <p:txBody>
            <a:bodyPr wrap="square">
              <a:spAutoFit/>
            </a:bodyPr>
            <a:lstStyle/>
            <a:p>
              <a:pPr algn="r"/>
              <a:r>
                <a:rPr lang="pt-BR" dirty="0"/>
                <a:t>Treinamento 5</a:t>
              </a:r>
            </a:p>
          </p:txBody>
        </p:sp>
        <p:sp>
          <p:nvSpPr>
            <p:cNvPr id="38" name="Rectangle 37"/>
            <p:cNvSpPr/>
            <p:nvPr/>
          </p:nvSpPr>
          <p:spPr>
            <a:xfrm>
              <a:off x="2572789" y="3555928"/>
              <a:ext cx="1539013" cy="369332"/>
            </a:xfrm>
            <a:prstGeom prst="rect">
              <a:avLst/>
            </a:prstGeom>
          </p:spPr>
          <p:txBody>
            <a:bodyPr wrap="square">
              <a:spAutoFit/>
            </a:bodyPr>
            <a:lstStyle/>
            <a:p>
              <a:pPr algn="r"/>
              <a:r>
                <a:rPr lang="pt-BR" dirty="0"/>
                <a:t>Treinamento 2</a:t>
              </a:r>
            </a:p>
          </p:txBody>
        </p:sp>
        <p:sp>
          <p:nvSpPr>
            <p:cNvPr id="39" name="Rectangle 38"/>
            <p:cNvSpPr/>
            <p:nvPr/>
          </p:nvSpPr>
          <p:spPr>
            <a:xfrm>
              <a:off x="2569028" y="3964226"/>
              <a:ext cx="1539013" cy="369332"/>
            </a:xfrm>
            <a:prstGeom prst="rect">
              <a:avLst/>
            </a:prstGeom>
          </p:spPr>
          <p:txBody>
            <a:bodyPr wrap="square">
              <a:spAutoFit/>
            </a:bodyPr>
            <a:lstStyle/>
            <a:p>
              <a:pPr algn="r"/>
              <a:r>
                <a:rPr lang="pt-BR" dirty="0"/>
                <a:t>Treinamento 3</a:t>
              </a:r>
            </a:p>
          </p:txBody>
        </p:sp>
        <p:sp>
          <p:nvSpPr>
            <p:cNvPr id="40" name="Rectangle 39"/>
            <p:cNvSpPr/>
            <p:nvPr/>
          </p:nvSpPr>
          <p:spPr>
            <a:xfrm>
              <a:off x="2569028" y="4368815"/>
              <a:ext cx="1539013" cy="369332"/>
            </a:xfrm>
            <a:prstGeom prst="rect">
              <a:avLst/>
            </a:prstGeom>
          </p:spPr>
          <p:txBody>
            <a:bodyPr wrap="square">
              <a:spAutoFit/>
            </a:bodyPr>
            <a:lstStyle/>
            <a:p>
              <a:pPr algn="r"/>
              <a:r>
                <a:rPr lang="pt-BR" dirty="0"/>
                <a:t>Treinamento 4</a:t>
              </a:r>
            </a:p>
          </p:txBody>
        </p:sp>
      </p:grpSp>
    </p:spTree>
    <p:extLst>
      <p:ext uri="{BB962C8B-B14F-4D97-AF65-F5344CB8AC3E}">
        <p14:creationId xmlns:p14="http://schemas.microsoft.com/office/powerpoint/2010/main" val="12013608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Regressão </a:t>
            </a:r>
            <a:r>
              <a:rPr lang="pt-BR" dirty="0" smtClean="0"/>
              <a:t>Polinomial: Exemplo</a:t>
            </a:r>
            <a:endParaRPr lang="pt-BR"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825625"/>
                <a:ext cx="7153657" cy="4739767"/>
              </a:xfrm>
            </p:spPr>
            <p:txBody>
              <a:bodyPr>
                <a:normAutofit/>
              </a:bodyPr>
              <a:lstStyle/>
              <a:p>
                <a:r>
                  <a:rPr lang="pt-BR" dirty="0" smtClean="0"/>
                  <a:t>Geramos 30 exemplos do </a:t>
                </a:r>
                <a:r>
                  <a:rPr lang="pt-BR" dirty="0"/>
                  <a:t>seguinte </a:t>
                </a:r>
                <a:r>
                  <a:rPr lang="pt-BR" dirty="0" smtClean="0"/>
                  <a:t>mapeamento verdadeiro:</a:t>
                </a:r>
              </a:p>
              <a:p>
                <a:pPr marL="0" indent="0" algn="ctr">
                  <a:buNone/>
                </a:pPr>
                <a14:m>
                  <m:oMath xmlns:m="http://schemas.openxmlformats.org/officeDocument/2006/math">
                    <m:r>
                      <a:rPr lang="pt-BR" i="1">
                        <a:latin typeface="Cambria Math" panose="02040503050406030204" pitchFamily="18" charset="0"/>
                      </a:rPr>
                      <m:t>𝑦</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d>
                          <m:dPr>
                            <m:ctrlPr>
                              <a:rPr lang="pt-BR" i="1">
                                <a:latin typeface="Cambria Math" panose="02040503050406030204" pitchFamily="18" charset="0"/>
                              </a:rPr>
                            </m:ctrlPr>
                          </m:dPr>
                          <m:e>
                            <m:r>
                              <a:rPr lang="pt-BR" b="0" i="1" smtClean="0">
                                <a:latin typeface="Cambria Math" panose="02040503050406030204" pitchFamily="18" charset="0"/>
                              </a:rPr>
                              <m:t>𝑛</m:t>
                            </m:r>
                          </m:e>
                        </m:d>
                      </m:e>
                    </m:d>
                    <m:r>
                      <a:rPr lang="pt-BR" i="1">
                        <a:latin typeface="Cambria Math" panose="02040503050406030204" pitchFamily="18" charset="0"/>
                      </a:rPr>
                      <m:t>=2+</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d>
                      <m:dPr>
                        <m:ctrlPr>
                          <a:rPr lang="pt-BR" i="1">
                            <a:latin typeface="Cambria Math" panose="02040503050406030204" pitchFamily="18" charset="0"/>
                          </a:rPr>
                        </m:ctrlPr>
                      </m:dPr>
                      <m:e>
                        <m:r>
                          <a:rPr lang="pt-BR" b="0" i="1" smtClean="0">
                            <a:latin typeface="Cambria Math" panose="02040503050406030204" pitchFamily="18" charset="0"/>
                          </a:rPr>
                          <m:t>𝑛</m:t>
                        </m:r>
                      </m:e>
                    </m:d>
                    <m:r>
                      <a:rPr lang="pt-BR" i="1">
                        <a:latin typeface="Cambria Math" panose="02040503050406030204" pitchFamily="18" charset="0"/>
                      </a:rPr>
                      <m:t>+0.5</m:t>
                    </m:r>
                    <m:sSup>
                      <m:sSupPr>
                        <m:ctrlPr>
                          <a:rPr lang="pt-BR" i="1">
                            <a:latin typeface="Cambria Math" panose="02040503050406030204" pitchFamily="18" charset="0"/>
                          </a:rPr>
                        </m:ctrlPr>
                      </m:sSupP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e>
                      <m:sup>
                        <m:r>
                          <a:rPr lang="pt-BR" i="1">
                            <a:latin typeface="Cambria Math" panose="02040503050406030204" pitchFamily="18" charset="0"/>
                          </a:rPr>
                          <m:t>2</m:t>
                        </m:r>
                      </m:sup>
                    </m:sSup>
                    <m:d>
                      <m:dPr>
                        <m:ctrlPr>
                          <a:rPr lang="pt-BR" i="1">
                            <a:latin typeface="Cambria Math" panose="02040503050406030204" pitchFamily="18" charset="0"/>
                          </a:rPr>
                        </m:ctrlPr>
                      </m:dPr>
                      <m:e>
                        <m:r>
                          <a:rPr lang="pt-BR" b="0" i="1" smtClean="0">
                            <a:latin typeface="Cambria Math" panose="02040503050406030204" pitchFamily="18" charset="0"/>
                          </a:rPr>
                          <m:t>𝑛</m:t>
                        </m:r>
                      </m:e>
                    </m:d>
                  </m:oMath>
                </a14:m>
                <a:r>
                  <a:rPr lang="pt-BR" dirty="0" smtClean="0"/>
                  <a:t>,</a:t>
                </a:r>
              </a:p>
              <a:p>
                <a:pPr marL="0" indent="0">
                  <a:buNone/>
                </a:pPr>
                <a:r>
                  <a:rPr lang="pt-BR" dirty="0" smtClean="0"/>
                  <a:t>e adicionamos ruído Gaussiano branco, </a:t>
                </a:r>
                <a14:m>
                  <m:oMath xmlns:m="http://schemas.openxmlformats.org/officeDocument/2006/math">
                    <m:r>
                      <a:rPr lang="pt-BR" i="1">
                        <a:latin typeface="Cambria Math" panose="02040503050406030204" pitchFamily="18" charset="0"/>
                      </a:rPr>
                      <m:t>𝑤</m:t>
                    </m:r>
                    <m:d>
                      <m:dPr>
                        <m:ctrlPr>
                          <a:rPr lang="pt-BR" i="1">
                            <a:latin typeface="Cambria Math" panose="02040503050406030204" pitchFamily="18" charset="0"/>
                          </a:rPr>
                        </m:ctrlPr>
                      </m:dPr>
                      <m:e>
                        <m:r>
                          <a:rPr lang="pt-BR" b="0" i="1" smtClean="0">
                            <a:latin typeface="Cambria Math" panose="02040503050406030204" pitchFamily="18" charset="0"/>
                          </a:rPr>
                          <m:t>𝑛</m:t>
                        </m:r>
                      </m:e>
                    </m:d>
                  </m:oMath>
                </a14:m>
                <a:endParaRPr lang="pt-BR" dirty="0"/>
              </a:p>
              <a:p>
                <a:pPr marL="0" indent="0" algn="ctr">
                  <a:buNone/>
                </a:pP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𝑦</m:t>
                        </m:r>
                      </m:e>
                      <m:sub>
                        <m:r>
                          <m:rPr>
                            <m:sty m:val="p"/>
                          </m:rPr>
                          <a:rPr lang="pt-BR" b="0" i="0" smtClean="0">
                            <a:latin typeface="Cambria Math" panose="02040503050406030204" pitchFamily="18" charset="0"/>
                          </a:rPr>
                          <m:t>noisy</m:t>
                        </m:r>
                      </m:sub>
                    </m:sSub>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d>
                          <m:dPr>
                            <m:ctrlPr>
                              <a:rPr lang="pt-BR" i="1">
                                <a:latin typeface="Cambria Math" panose="02040503050406030204" pitchFamily="18" charset="0"/>
                              </a:rPr>
                            </m:ctrlPr>
                          </m:dPr>
                          <m:e>
                            <m:r>
                              <a:rPr lang="pt-BR" b="0" i="1" smtClean="0">
                                <a:latin typeface="Cambria Math" panose="02040503050406030204" pitchFamily="18" charset="0"/>
                              </a:rPr>
                              <m:t>𝑛</m:t>
                            </m:r>
                          </m:e>
                        </m:d>
                      </m:e>
                    </m:d>
                    <m:r>
                      <a:rPr lang="pt-BR" i="1">
                        <a:latin typeface="Cambria Math" panose="02040503050406030204" pitchFamily="18" charset="0"/>
                      </a:rPr>
                      <m:t>=</m:t>
                    </m:r>
                    <m:r>
                      <a:rPr lang="pt-BR" i="1">
                        <a:latin typeface="Cambria Math" panose="02040503050406030204" pitchFamily="18" charset="0"/>
                      </a:rPr>
                      <m:t>𝑦</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d>
                          <m:dPr>
                            <m:ctrlPr>
                              <a:rPr lang="pt-BR" i="1">
                                <a:latin typeface="Cambria Math" panose="02040503050406030204" pitchFamily="18" charset="0"/>
                              </a:rPr>
                            </m:ctrlPr>
                          </m:dPr>
                          <m:e>
                            <m:r>
                              <a:rPr lang="pt-BR" b="0" i="1" smtClean="0">
                                <a:latin typeface="Cambria Math" panose="02040503050406030204" pitchFamily="18" charset="0"/>
                              </a:rPr>
                              <m:t>𝑛</m:t>
                            </m:r>
                          </m:e>
                        </m:d>
                      </m:e>
                    </m:d>
                    <m:r>
                      <a:rPr lang="pt-BR" i="1">
                        <a:latin typeface="Cambria Math" panose="02040503050406030204" pitchFamily="18" charset="0"/>
                      </a:rPr>
                      <m:t>+</m:t>
                    </m:r>
                    <m:r>
                      <a:rPr lang="pt-BR" i="1">
                        <a:latin typeface="Cambria Math" panose="02040503050406030204" pitchFamily="18" charset="0"/>
                      </a:rPr>
                      <m:t>𝑤</m:t>
                    </m:r>
                    <m:d>
                      <m:dPr>
                        <m:ctrlPr>
                          <a:rPr lang="pt-BR" i="1">
                            <a:latin typeface="Cambria Math" panose="02040503050406030204" pitchFamily="18" charset="0"/>
                          </a:rPr>
                        </m:ctrlPr>
                      </m:dPr>
                      <m:e>
                        <m:r>
                          <a:rPr lang="pt-BR" b="0" i="1" smtClean="0">
                            <a:latin typeface="Cambria Math" panose="02040503050406030204" pitchFamily="18" charset="0"/>
                          </a:rPr>
                          <m:t>𝑛</m:t>
                        </m:r>
                      </m:e>
                    </m:d>
                  </m:oMath>
                </a14:m>
                <a:r>
                  <a:rPr lang="pt-BR" dirty="0" smtClean="0"/>
                  <a:t>,</a:t>
                </a:r>
              </a:p>
              <a:p>
                <a:pPr marL="0" indent="0">
                  <a:buNone/>
                </a:pPr>
                <a:r>
                  <a:rPr lang="pt-BR" dirty="0" smtClean="0"/>
                  <a:t>onde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d>
                      <m:dPr>
                        <m:ctrlPr>
                          <a:rPr lang="pt-BR" i="1" smtClean="0">
                            <a:latin typeface="Cambria Math" panose="02040503050406030204" pitchFamily="18" charset="0"/>
                          </a:rPr>
                        </m:ctrlPr>
                      </m:dPr>
                      <m:e>
                        <m:r>
                          <a:rPr lang="pt-BR" b="0" i="1" smtClean="0">
                            <a:latin typeface="Cambria Math" panose="02040503050406030204" pitchFamily="18" charset="0"/>
                          </a:rPr>
                          <m:t>𝑛</m:t>
                        </m:r>
                      </m:e>
                    </m:d>
                  </m:oMath>
                </a14:m>
                <a:r>
                  <a:rPr lang="pt-BR" dirty="0"/>
                  <a:t> são valores linearmente espaçados entre -3 e 3 e  </a:t>
                </a:r>
                <a14:m>
                  <m:oMath xmlns:m="http://schemas.openxmlformats.org/officeDocument/2006/math">
                    <m:r>
                      <a:rPr lang="pt-BR" i="1">
                        <a:latin typeface="Cambria Math" panose="02040503050406030204" pitchFamily="18" charset="0"/>
                      </a:rPr>
                      <m:t>𝑤</m:t>
                    </m:r>
                    <m:d>
                      <m:dPr>
                        <m:ctrlPr>
                          <a:rPr lang="pt-BR" i="1">
                            <a:latin typeface="Cambria Math" panose="02040503050406030204" pitchFamily="18" charset="0"/>
                          </a:rPr>
                        </m:ctrlPr>
                      </m:dPr>
                      <m:e>
                        <m:r>
                          <a:rPr lang="pt-BR" b="0" i="1" smtClean="0">
                            <a:latin typeface="Cambria Math" panose="02040503050406030204" pitchFamily="18" charset="0"/>
                          </a:rPr>
                          <m:t>𝑛</m:t>
                        </m:r>
                      </m:e>
                    </m:d>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𝑁</m:t>
                    </m:r>
                    <m:d>
                      <m:dPr>
                        <m:ctrlPr>
                          <a:rPr lang="pt-BR" i="1">
                            <a:latin typeface="Cambria Math" panose="02040503050406030204" pitchFamily="18" charset="0"/>
                            <a:ea typeface="Cambria Math" panose="02040503050406030204" pitchFamily="18" charset="0"/>
                          </a:rPr>
                        </m:ctrlPr>
                      </m:dPr>
                      <m:e>
                        <m:r>
                          <a:rPr lang="pt-BR">
                            <a:latin typeface="Cambria Math" panose="02040503050406030204" pitchFamily="18" charset="0"/>
                            <a:ea typeface="Cambria Math" panose="02040503050406030204" pitchFamily="18" charset="0"/>
                          </a:rPr>
                          <m:t>0, 1</m:t>
                        </m:r>
                      </m:e>
                    </m:d>
                    <m:r>
                      <a:rPr lang="pt-BR">
                        <a:latin typeface="Cambria Math" panose="02040503050406030204" pitchFamily="18" charset="0"/>
                        <a:ea typeface="Cambria Math" panose="02040503050406030204" pitchFamily="18" charset="0"/>
                      </a:rPr>
                      <m:t>.</m:t>
                    </m:r>
                  </m:oMath>
                </a14:m>
                <a:endParaRPr lang="pt-BR" dirty="0" smtClean="0"/>
              </a:p>
              <a:p>
                <a:r>
                  <a:rPr lang="pt-BR" dirty="0" smtClean="0"/>
                  <a:t>Agora surge uma dúvida, se não soubéssemos a ordem por trás do </a:t>
                </a:r>
                <a:r>
                  <a:rPr lang="pt-BR" b="1" i="1" dirty="0" smtClean="0"/>
                  <a:t>modelo gerador</a:t>
                </a:r>
                <a:r>
                  <a:rPr lang="pt-BR" dirty="0" smtClean="0"/>
                  <a:t>, </a:t>
                </a:r>
                <a:r>
                  <a:rPr lang="pt-BR" b="1" i="1" dirty="0" smtClean="0"/>
                  <a:t>qual ordem</a:t>
                </a:r>
                <a:r>
                  <a:rPr lang="pt-BR" dirty="0" smtClean="0"/>
                  <a:t> deveríamos utilizar?</a:t>
                </a:r>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825625"/>
                <a:ext cx="7153657" cy="4739767"/>
              </a:xfrm>
              <a:blipFill rotWithShape="0">
                <a:blip r:embed="rId2"/>
                <a:stretch>
                  <a:fillRect l="-1704" t="-2057" r="-1278" b="-2314"/>
                </a:stretch>
              </a:blipFill>
            </p:spPr>
            <p:txBody>
              <a:bodyPr/>
              <a:lstStyle/>
              <a:p>
                <a:r>
                  <a:rPr lang="pt-BR">
                    <a:noFill/>
                  </a:rPr>
                  <a:t> </a:t>
                </a:r>
              </a:p>
            </p:txBody>
          </p:sp>
        </mc:Fallback>
      </mc:AlternateContent>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l="5555" t="10636" r="9649"/>
          <a:stretch/>
        </p:blipFill>
        <p:spPr>
          <a:xfrm>
            <a:off x="7700210" y="2323393"/>
            <a:ext cx="4443663" cy="3122059"/>
          </a:xfrm>
          <a:prstGeom prst="rect">
            <a:avLst/>
          </a:prstGeom>
        </p:spPr>
      </p:pic>
      <p:sp>
        <p:nvSpPr>
          <p:cNvPr id="5" name="TextBox 4"/>
          <p:cNvSpPr txBox="1"/>
          <p:nvPr/>
        </p:nvSpPr>
        <p:spPr>
          <a:xfrm>
            <a:off x="7991857" y="1705176"/>
            <a:ext cx="4152016" cy="369332"/>
          </a:xfrm>
          <a:prstGeom prst="rect">
            <a:avLst/>
          </a:prstGeom>
          <a:noFill/>
        </p:spPr>
        <p:txBody>
          <a:bodyPr wrap="square" rtlCol="0">
            <a:spAutoFit/>
          </a:bodyPr>
          <a:lstStyle/>
          <a:p>
            <a:pPr algn="ctr"/>
            <a:r>
              <a:rPr lang="pt-BR" b="1" dirty="0" smtClean="0"/>
              <a:t>Polinômio de ordem 2.</a:t>
            </a:r>
            <a:endParaRPr lang="pt-BR" b="1" dirty="0"/>
          </a:p>
        </p:txBody>
      </p:sp>
      <p:cxnSp>
        <p:nvCxnSpPr>
          <p:cNvPr id="7" name="Straight Arrow Connector 6"/>
          <p:cNvCxnSpPr/>
          <p:nvPr/>
        </p:nvCxnSpPr>
        <p:spPr>
          <a:xfrm>
            <a:off x="9922041" y="2074508"/>
            <a:ext cx="621471" cy="155999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2048135"/>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2764754" y="1260397"/>
            <a:ext cx="6410776" cy="5095653"/>
            <a:chOff x="2764754" y="1260397"/>
            <a:chExt cx="6410776" cy="5095653"/>
          </a:xfrm>
        </p:grpSpPr>
        <p:sp>
          <p:nvSpPr>
            <p:cNvPr id="12" name="Freeform 11"/>
            <p:cNvSpPr/>
            <p:nvPr/>
          </p:nvSpPr>
          <p:spPr>
            <a:xfrm>
              <a:off x="3200400" y="2538239"/>
              <a:ext cx="3925614" cy="1797274"/>
            </a:xfrm>
            <a:custGeom>
              <a:avLst/>
              <a:gdLst>
                <a:gd name="connsiteX0" fmla="*/ 0 w 3925614"/>
                <a:gd name="connsiteY0" fmla="*/ 0 h 1797274"/>
                <a:gd name="connsiteX1" fmla="*/ 2017986 w 3925614"/>
                <a:gd name="connsiteY1" fmla="*/ 1797269 h 1797274"/>
                <a:gd name="connsiteX2" fmla="*/ 3925614 w 3925614"/>
                <a:gd name="connsiteY2" fmla="*/ 15766 h 1797274"/>
              </a:gdLst>
              <a:ahLst/>
              <a:cxnLst>
                <a:cxn ang="0">
                  <a:pos x="connsiteX0" y="connsiteY0"/>
                </a:cxn>
                <a:cxn ang="0">
                  <a:pos x="connsiteX1" y="connsiteY1"/>
                </a:cxn>
                <a:cxn ang="0">
                  <a:pos x="connsiteX2" y="connsiteY2"/>
                </a:cxn>
              </a:cxnLst>
              <a:rect l="l" t="t" r="r" b="b"/>
              <a:pathLst>
                <a:path w="3925614" h="1797274">
                  <a:moveTo>
                    <a:pt x="0" y="0"/>
                  </a:moveTo>
                  <a:cubicBezTo>
                    <a:pt x="681858" y="897320"/>
                    <a:pt x="1363717" y="1794641"/>
                    <a:pt x="2017986" y="1797269"/>
                  </a:cubicBezTo>
                  <a:cubicBezTo>
                    <a:pt x="2672255" y="1799897"/>
                    <a:pt x="3298934" y="907831"/>
                    <a:pt x="3925614" y="15766"/>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Freeform 17"/>
            <p:cNvSpPr/>
            <p:nvPr/>
          </p:nvSpPr>
          <p:spPr>
            <a:xfrm>
              <a:off x="3216166" y="2853559"/>
              <a:ext cx="3957144" cy="1971424"/>
            </a:xfrm>
            <a:custGeom>
              <a:avLst/>
              <a:gdLst>
                <a:gd name="connsiteX0" fmla="*/ 0 w 3957144"/>
                <a:gd name="connsiteY0" fmla="*/ 0 h 1971424"/>
                <a:gd name="connsiteX1" fmla="*/ 1734206 w 3957144"/>
                <a:gd name="connsiteY1" fmla="*/ 1686910 h 1971424"/>
                <a:gd name="connsiteX2" fmla="*/ 3957144 w 3957144"/>
                <a:gd name="connsiteY2" fmla="*/ 1954924 h 1971424"/>
              </a:gdLst>
              <a:ahLst/>
              <a:cxnLst>
                <a:cxn ang="0">
                  <a:pos x="connsiteX0" y="connsiteY0"/>
                </a:cxn>
                <a:cxn ang="0">
                  <a:pos x="connsiteX1" y="connsiteY1"/>
                </a:cxn>
                <a:cxn ang="0">
                  <a:pos x="connsiteX2" y="connsiteY2"/>
                </a:cxn>
              </a:cxnLst>
              <a:rect l="l" t="t" r="r" b="b"/>
              <a:pathLst>
                <a:path w="3957144" h="1971424">
                  <a:moveTo>
                    <a:pt x="0" y="0"/>
                  </a:moveTo>
                  <a:cubicBezTo>
                    <a:pt x="537341" y="680544"/>
                    <a:pt x="1074682" y="1361089"/>
                    <a:pt x="1734206" y="1686910"/>
                  </a:cubicBezTo>
                  <a:cubicBezTo>
                    <a:pt x="2393730" y="2012731"/>
                    <a:pt x="3175437" y="1983827"/>
                    <a:pt x="3957144" y="1954924"/>
                  </a:cubicBezTo>
                </a:path>
              </a:pathLst>
            </a:custGeom>
            <a:noFill/>
            <a:ln>
              <a:solidFill>
                <a:schemeClr val="tx1"/>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 name="Freeform 18"/>
            <p:cNvSpPr/>
            <p:nvPr/>
          </p:nvSpPr>
          <p:spPr>
            <a:xfrm flipH="1">
              <a:off x="3216166" y="2869325"/>
              <a:ext cx="3957144" cy="1971424"/>
            </a:xfrm>
            <a:custGeom>
              <a:avLst/>
              <a:gdLst>
                <a:gd name="connsiteX0" fmla="*/ 0 w 3957144"/>
                <a:gd name="connsiteY0" fmla="*/ 0 h 1971424"/>
                <a:gd name="connsiteX1" fmla="*/ 1734206 w 3957144"/>
                <a:gd name="connsiteY1" fmla="*/ 1686910 h 1971424"/>
                <a:gd name="connsiteX2" fmla="*/ 3957144 w 3957144"/>
                <a:gd name="connsiteY2" fmla="*/ 1954924 h 1971424"/>
              </a:gdLst>
              <a:ahLst/>
              <a:cxnLst>
                <a:cxn ang="0">
                  <a:pos x="connsiteX0" y="connsiteY0"/>
                </a:cxn>
                <a:cxn ang="0">
                  <a:pos x="connsiteX1" y="connsiteY1"/>
                </a:cxn>
                <a:cxn ang="0">
                  <a:pos x="connsiteX2" y="connsiteY2"/>
                </a:cxn>
              </a:cxnLst>
              <a:rect l="l" t="t" r="r" b="b"/>
              <a:pathLst>
                <a:path w="3957144" h="1971424">
                  <a:moveTo>
                    <a:pt x="0" y="0"/>
                  </a:moveTo>
                  <a:cubicBezTo>
                    <a:pt x="537341" y="680544"/>
                    <a:pt x="1074682" y="1361089"/>
                    <a:pt x="1734206" y="1686910"/>
                  </a:cubicBezTo>
                  <a:cubicBezTo>
                    <a:pt x="2393730" y="2012731"/>
                    <a:pt x="3175437" y="1983827"/>
                    <a:pt x="3957144" y="1954924"/>
                  </a:cubicBezTo>
                </a:path>
              </a:pathLst>
            </a:cu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21" name="Straight Arrow Connector 20"/>
            <p:cNvCxnSpPr/>
            <p:nvPr/>
          </p:nvCxnSpPr>
          <p:spPr>
            <a:xfrm flipV="1">
              <a:off x="3058511" y="2223688"/>
              <a:ext cx="0" cy="2700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rot="5400000" flipV="1">
              <a:off x="5244399" y="2727308"/>
              <a:ext cx="0" cy="4392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p:cNvSpPr txBox="1"/>
                <p:nvPr/>
              </p:nvSpPr>
              <p:spPr>
                <a:xfrm>
                  <a:off x="6342728" y="4178652"/>
                  <a:ext cx="2191406" cy="666144"/>
                </a:xfrm>
                <a:prstGeom prst="rect">
                  <a:avLst/>
                </a:prstGeom>
                <a:noFill/>
              </p:spPr>
              <p:txBody>
                <a:bodyPr wrap="square" rtlCol="0">
                  <a:spAutoFit/>
                </a:bodyPr>
                <a:lstStyle/>
                <a:p>
                  <a:pPr algn="ctr"/>
                  <a:r>
                    <a:rPr lang="pt-BR" dirty="0" smtClean="0"/>
                    <a:t>Erro de aproximação</a:t>
                  </a:r>
                </a:p>
                <a:p>
                  <a:pPr algn="ctr"/>
                  <a:r>
                    <a:rPr lang="pt-BR" dirty="0" smtClean="0"/>
                    <a:t>ou </a:t>
                  </a:r>
                  <a14:m>
                    <m:oMath xmlns:m="http://schemas.openxmlformats.org/officeDocument/2006/math">
                      <m:sSup>
                        <m:sSupPr>
                          <m:ctrlPr>
                            <a:rPr lang="pt-BR" i="1" smtClean="0">
                              <a:latin typeface="Cambria Math" panose="02040503050406030204" pitchFamily="18" charset="0"/>
                            </a:rPr>
                          </m:ctrlPr>
                        </m:sSupPr>
                        <m:e>
                          <m:r>
                            <m:rPr>
                              <m:nor/>
                            </m:rPr>
                            <a:rPr lang="pt-BR" dirty="0"/>
                            <m:t>bias</m:t>
                          </m:r>
                        </m:e>
                        <m:sup>
                          <m:r>
                            <a:rPr lang="pt-BR" b="0" i="1" smtClean="0">
                              <a:latin typeface="Cambria Math" panose="02040503050406030204" pitchFamily="18" charset="0"/>
                            </a:rPr>
                            <m:t>2</m:t>
                          </m:r>
                        </m:sup>
                      </m:sSup>
                    </m:oMath>
                  </a14:m>
                  <a:endParaRPr lang="pt-BR" dirty="0"/>
                </a:p>
              </p:txBody>
            </p:sp>
          </mc:Choice>
          <mc:Fallback xmlns="">
            <p:sp>
              <p:nvSpPr>
                <p:cNvPr id="23" name="TextBox 22"/>
                <p:cNvSpPr txBox="1">
                  <a:spLocks noRot="1" noChangeAspect="1" noMove="1" noResize="1" noEditPoints="1" noAdjustHandles="1" noChangeArrowheads="1" noChangeShapeType="1" noTextEdit="1"/>
                </p:cNvSpPr>
                <p:nvPr/>
              </p:nvSpPr>
              <p:spPr>
                <a:xfrm>
                  <a:off x="6342728" y="4178652"/>
                  <a:ext cx="2191406" cy="666144"/>
                </a:xfrm>
                <a:prstGeom prst="rect">
                  <a:avLst/>
                </a:prstGeom>
                <a:blipFill rotWithShape="0">
                  <a:blip r:embed="rId2"/>
                  <a:stretch>
                    <a:fillRect l="-278" t="-4545" r="-278" b="-13636"/>
                  </a:stretch>
                </a:blipFill>
              </p:spPr>
              <p:txBody>
                <a:bodyPr/>
                <a:lstStyle/>
                <a:p>
                  <a:r>
                    <a:rPr lang="pt-BR">
                      <a:noFill/>
                    </a:rPr>
                    <a:t> </a:t>
                  </a:r>
                </a:p>
              </p:txBody>
            </p:sp>
          </mc:Fallback>
        </mc:AlternateContent>
        <p:sp>
          <p:nvSpPr>
            <p:cNvPr id="24" name="TextBox 23"/>
            <p:cNvSpPr txBox="1"/>
            <p:nvPr/>
          </p:nvSpPr>
          <p:spPr>
            <a:xfrm>
              <a:off x="6984124" y="2521068"/>
              <a:ext cx="2191406" cy="646331"/>
            </a:xfrm>
            <a:prstGeom prst="rect">
              <a:avLst/>
            </a:prstGeom>
            <a:noFill/>
          </p:spPr>
          <p:txBody>
            <a:bodyPr wrap="square" rtlCol="0">
              <a:spAutoFit/>
            </a:bodyPr>
            <a:lstStyle/>
            <a:p>
              <a:pPr algn="ctr"/>
              <a:r>
                <a:rPr lang="pt-BR" dirty="0" smtClean="0"/>
                <a:t>Erro de estimação</a:t>
              </a:r>
            </a:p>
            <a:p>
              <a:pPr algn="ctr"/>
              <a:r>
                <a:rPr lang="pt-BR" dirty="0" smtClean="0"/>
                <a:t>ou variância</a:t>
              </a:r>
              <a:endParaRPr lang="pt-BR" dirty="0"/>
            </a:p>
          </p:txBody>
        </p:sp>
        <p:cxnSp>
          <p:nvCxnSpPr>
            <p:cNvPr id="27" name="Straight Connector 26"/>
            <p:cNvCxnSpPr/>
            <p:nvPr/>
          </p:nvCxnSpPr>
          <p:spPr>
            <a:xfrm rot="10800000">
              <a:off x="5254608" y="2309679"/>
              <a:ext cx="0" cy="3672000"/>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4128063" y="4950740"/>
              <a:ext cx="2191406" cy="646331"/>
            </a:xfrm>
            <a:prstGeom prst="rect">
              <a:avLst/>
            </a:prstGeom>
            <a:noFill/>
          </p:spPr>
          <p:txBody>
            <a:bodyPr wrap="square" rtlCol="0">
              <a:spAutoFit/>
            </a:bodyPr>
            <a:lstStyle/>
            <a:p>
              <a:pPr algn="ctr"/>
              <a:r>
                <a:rPr lang="pt-BR" dirty="0" smtClean="0"/>
                <a:t>Ponto de balanço entre bias e variância</a:t>
              </a:r>
              <a:endParaRPr lang="pt-BR" dirty="0"/>
            </a:p>
          </p:txBody>
        </p:sp>
        <p:sp>
          <p:nvSpPr>
            <p:cNvPr id="34" name="TextBox 33"/>
            <p:cNvSpPr txBox="1"/>
            <p:nvPr/>
          </p:nvSpPr>
          <p:spPr>
            <a:xfrm>
              <a:off x="6812150" y="4902179"/>
              <a:ext cx="1682571" cy="923330"/>
            </a:xfrm>
            <a:prstGeom prst="rect">
              <a:avLst/>
            </a:prstGeom>
            <a:noFill/>
          </p:spPr>
          <p:txBody>
            <a:bodyPr wrap="square" rtlCol="0">
              <a:spAutoFit/>
            </a:bodyPr>
            <a:lstStyle/>
            <a:p>
              <a:pPr algn="ctr"/>
              <a:r>
                <a:rPr lang="pt-BR" dirty="0" smtClean="0"/>
                <a:t>Complexidade  ou flexibilidade </a:t>
              </a:r>
            </a:p>
            <a:p>
              <a:pPr algn="ctr"/>
              <a:r>
                <a:rPr lang="pt-BR" dirty="0" smtClean="0"/>
                <a:t>do modelo</a:t>
              </a:r>
              <a:endParaRPr lang="pt-BR" dirty="0"/>
            </a:p>
          </p:txBody>
        </p:sp>
        <p:sp>
          <p:nvSpPr>
            <p:cNvPr id="38" name="Freeform 37"/>
            <p:cNvSpPr/>
            <p:nvPr/>
          </p:nvSpPr>
          <p:spPr>
            <a:xfrm>
              <a:off x="7105650" y="2844800"/>
              <a:ext cx="374650" cy="133350"/>
            </a:xfrm>
            <a:custGeom>
              <a:avLst/>
              <a:gdLst>
                <a:gd name="connsiteX0" fmla="*/ 0 w 374650"/>
                <a:gd name="connsiteY0" fmla="*/ 133350 h 133350"/>
                <a:gd name="connsiteX1" fmla="*/ 374650 w 374650"/>
                <a:gd name="connsiteY1" fmla="*/ 0 h 133350"/>
              </a:gdLst>
              <a:ahLst/>
              <a:cxnLst>
                <a:cxn ang="0">
                  <a:pos x="connsiteX0" y="connsiteY0"/>
                </a:cxn>
                <a:cxn ang="0">
                  <a:pos x="connsiteX1" y="connsiteY1"/>
                </a:cxn>
              </a:cxnLst>
              <a:rect l="l" t="t" r="r" b="b"/>
              <a:pathLst>
                <a:path w="374650" h="133350">
                  <a:moveTo>
                    <a:pt x="0" y="133350"/>
                  </a:moveTo>
                  <a:cubicBezTo>
                    <a:pt x="158750" y="68262"/>
                    <a:pt x="317500" y="3175"/>
                    <a:pt x="374650"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Freeform 38"/>
            <p:cNvSpPr/>
            <p:nvPr/>
          </p:nvSpPr>
          <p:spPr>
            <a:xfrm>
              <a:off x="6629400" y="4559300"/>
              <a:ext cx="393700" cy="228600"/>
            </a:xfrm>
            <a:custGeom>
              <a:avLst/>
              <a:gdLst>
                <a:gd name="connsiteX0" fmla="*/ 0 w 393700"/>
                <a:gd name="connsiteY0" fmla="*/ 228600 h 228600"/>
                <a:gd name="connsiteX1" fmla="*/ 393700 w 393700"/>
                <a:gd name="connsiteY1" fmla="*/ 0 h 228600"/>
              </a:gdLst>
              <a:ahLst/>
              <a:cxnLst>
                <a:cxn ang="0">
                  <a:pos x="connsiteX0" y="connsiteY0"/>
                </a:cxn>
                <a:cxn ang="0">
                  <a:pos x="connsiteX1" y="connsiteY1"/>
                </a:cxn>
              </a:cxnLst>
              <a:rect l="l" t="t" r="r" b="b"/>
              <a:pathLst>
                <a:path w="393700" h="228600">
                  <a:moveTo>
                    <a:pt x="0" y="228600"/>
                  </a:moveTo>
                  <a:cubicBezTo>
                    <a:pt x="109008" y="152400"/>
                    <a:pt x="218017" y="76200"/>
                    <a:pt x="393700"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0" name="Freeform 39"/>
            <p:cNvSpPr/>
            <p:nvPr/>
          </p:nvSpPr>
          <p:spPr>
            <a:xfrm>
              <a:off x="3708400" y="2537860"/>
              <a:ext cx="604520" cy="630790"/>
            </a:xfrm>
            <a:custGeom>
              <a:avLst/>
              <a:gdLst>
                <a:gd name="connsiteX0" fmla="*/ 0 w 165100"/>
                <a:gd name="connsiteY0" fmla="*/ 196850 h 196850"/>
                <a:gd name="connsiteX1" fmla="*/ 165100 w 165100"/>
                <a:gd name="connsiteY1" fmla="*/ 0 h 196850"/>
              </a:gdLst>
              <a:ahLst/>
              <a:cxnLst>
                <a:cxn ang="0">
                  <a:pos x="connsiteX0" y="connsiteY0"/>
                </a:cxn>
                <a:cxn ang="0">
                  <a:pos x="connsiteX1" y="connsiteY1"/>
                </a:cxn>
              </a:cxnLst>
              <a:rect l="l" t="t" r="r" b="b"/>
              <a:pathLst>
                <a:path w="165100" h="196850">
                  <a:moveTo>
                    <a:pt x="0" y="196850"/>
                  </a:moveTo>
                  <a:lnTo>
                    <a:pt x="165100" y="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1" name="Rectangle 40"/>
            <p:cNvSpPr/>
            <p:nvPr/>
          </p:nvSpPr>
          <p:spPr>
            <a:xfrm>
              <a:off x="3058511" y="2124250"/>
              <a:ext cx="628185" cy="369332"/>
            </a:xfrm>
            <a:prstGeom prst="rect">
              <a:avLst/>
            </a:prstGeom>
          </p:spPr>
          <p:txBody>
            <a:bodyPr wrap="none">
              <a:spAutoFit/>
            </a:bodyPr>
            <a:lstStyle/>
            <a:p>
              <a:r>
                <a:rPr lang="pt-BR" dirty="0"/>
                <a:t>Erro </a:t>
              </a:r>
            </a:p>
          </p:txBody>
        </p:sp>
        <mc:AlternateContent xmlns:mc="http://schemas.openxmlformats.org/markup-compatibility/2006" xmlns:a14="http://schemas.microsoft.com/office/drawing/2010/main">
          <mc:Choice Requires="a14">
            <p:sp>
              <p:nvSpPr>
                <p:cNvPr id="42" name="TextBox 41"/>
                <p:cNvSpPr txBox="1"/>
                <p:nvPr/>
              </p:nvSpPr>
              <p:spPr>
                <a:xfrm>
                  <a:off x="2764754" y="1260397"/>
                  <a:ext cx="5729967" cy="50956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𝐸</m:t>
                        </m:r>
                        <m:d>
                          <m:dPr>
                            <m:begChr m:val="["/>
                            <m:endChr m:val="]"/>
                            <m:ctrlPr>
                              <a:rPr lang="pt-BR" b="0" i="1" smtClean="0">
                                <a:latin typeface="Cambria Math" panose="02040503050406030204" pitchFamily="18" charset="0"/>
                              </a:rPr>
                            </m:ctrlPr>
                          </m:dPr>
                          <m:e>
                            <m:sSup>
                              <m:sSupPr>
                                <m:ctrlPr>
                                  <a:rPr lang="pt-BR" b="0" i="1" smtClean="0">
                                    <a:latin typeface="Cambria Math" panose="02040503050406030204" pitchFamily="18" charset="0"/>
                                  </a:rPr>
                                </m:ctrlPr>
                              </m:sSupPr>
                              <m:e>
                                <m:d>
                                  <m:dPr>
                                    <m:ctrlPr>
                                      <a:rPr lang="pt-BR" b="0" i="1" smtClean="0">
                                        <a:latin typeface="Cambria Math" panose="02040503050406030204" pitchFamily="18" charset="0"/>
                                      </a:rPr>
                                    </m:ctrlPr>
                                  </m:dPr>
                                  <m:e>
                                    <m:sSub>
                                      <m:sSubPr>
                                        <m:ctrlPr>
                                          <a:rPr lang="pt-BR" b="0" i="1" smtClean="0">
                                            <a:latin typeface="Cambria Math" panose="02040503050406030204" pitchFamily="18" charset="0"/>
                                          </a:rPr>
                                        </m:ctrlPr>
                                      </m:sSubPr>
                                      <m:e>
                                        <m:r>
                                          <a:rPr lang="pt-BR" b="0" i="1" smtClean="0">
                                            <a:latin typeface="Cambria Math" panose="02040503050406030204" pitchFamily="18" charset="0"/>
                                          </a:rPr>
                                          <m:t>𝑦</m:t>
                                        </m:r>
                                      </m:e>
                                      <m:sub>
                                        <m:r>
                                          <a:rPr lang="pt-BR" b="0" i="1" smtClean="0">
                                            <a:latin typeface="Cambria Math" panose="02040503050406030204" pitchFamily="18" charset="0"/>
                                          </a:rPr>
                                          <m:t>𝑛𝑜𝑖𝑠𝑦</m:t>
                                        </m:r>
                                      </m:sub>
                                    </m:sSub>
                                    <m:r>
                                      <a:rPr lang="pt-BR" b="0" i="1" smtClean="0">
                                        <a:latin typeface="Cambria Math" panose="02040503050406030204" pitchFamily="18" charset="0"/>
                                      </a:rPr>
                                      <m:t>−</m:t>
                                    </m:r>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𝑦</m:t>
                                        </m:r>
                                      </m:e>
                                    </m:acc>
                                  </m:e>
                                </m:d>
                              </m:e>
                              <m:sup>
                                <m:r>
                                  <a:rPr lang="pt-BR" b="0" i="1" smtClean="0">
                                    <a:latin typeface="Cambria Math" panose="02040503050406030204" pitchFamily="18" charset="0"/>
                                  </a:rPr>
                                  <m:t>2</m:t>
                                </m:r>
                              </m:sup>
                            </m:sSup>
                          </m:e>
                        </m:d>
                        <m:r>
                          <a:rPr lang="pt-BR" b="0" i="1" smtClean="0">
                            <a:latin typeface="Cambria Math" panose="02040503050406030204" pitchFamily="18" charset="0"/>
                          </a:rPr>
                          <m:t>=</m:t>
                        </m:r>
                        <m:sSup>
                          <m:sSupPr>
                            <m:ctrlPr>
                              <a:rPr lang="pt-BR" b="0" i="1" smtClean="0">
                                <a:latin typeface="Cambria Math" panose="02040503050406030204" pitchFamily="18" charset="0"/>
                              </a:rPr>
                            </m:ctrlPr>
                          </m:sSupPr>
                          <m:e>
                            <m:r>
                              <m:rPr>
                                <m:sty m:val="p"/>
                              </m:rPr>
                              <a:rPr lang="pt-BR" b="0" i="0" smtClean="0">
                                <a:latin typeface="Cambria Math" panose="02040503050406030204" pitchFamily="18" charset="0"/>
                              </a:rPr>
                              <m:t>bias</m:t>
                            </m:r>
                          </m:e>
                          <m:sup>
                            <m:r>
                              <a:rPr lang="pt-BR" b="0" i="1" smtClean="0">
                                <a:latin typeface="Cambria Math" panose="02040503050406030204" pitchFamily="18" charset="0"/>
                              </a:rPr>
                              <m:t>2</m:t>
                            </m:r>
                          </m:sup>
                        </m:sSup>
                        <m:r>
                          <a:rPr lang="pt-BR" b="0" i="1" smtClean="0">
                            <a:latin typeface="Cambria Math" panose="02040503050406030204" pitchFamily="18" charset="0"/>
                          </a:rPr>
                          <m:t>+</m:t>
                        </m:r>
                        <m:r>
                          <m:rPr>
                            <m:sty m:val="p"/>
                          </m:rPr>
                          <a:rPr lang="pt-BR" b="0" i="0" smtClean="0">
                            <a:latin typeface="Cambria Math" panose="02040503050406030204" pitchFamily="18" charset="0"/>
                          </a:rPr>
                          <m:t>vari</m:t>
                        </m:r>
                        <m:r>
                          <a:rPr lang="pt-BR" b="0" i="0" smtClean="0">
                            <a:latin typeface="Cambria Math" panose="02040503050406030204" pitchFamily="18" charset="0"/>
                          </a:rPr>
                          <m:t>â</m:t>
                        </m:r>
                        <m:r>
                          <m:rPr>
                            <m:sty m:val="p"/>
                          </m:rPr>
                          <a:rPr lang="pt-BR" b="0" i="0" smtClean="0">
                            <a:latin typeface="Cambria Math" panose="02040503050406030204" pitchFamily="18" charset="0"/>
                          </a:rPr>
                          <m:t>ncia</m:t>
                        </m:r>
                        <m:r>
                          <a:rPr lang="pt-BR" b="0" i="1" smtClean="0">
                            <a:latin typeface="Cambria Math" panose="02040503050406030204" pitchFamily="18" charset="0"/>
                          </a:rPr>
                          <m:t>+</m:t>
                        </m:r>
                        <m:r>
                          <m:rPr>
                            <m:sty m:val="p"/>
                          </m:rPr>
                          <a:rPr lang="pt-BR" b="0" i="0" smtClean="0">
                            <a:latin typeface="Cambria Math" panose="02040503050406030204" pitchFamily="18" charset="0"/>
                          </a:rPr>
                          <m:t>erro</m:t>
                        </m:r>
                        <m:r>
                          <a:rPr lang="pt-BR" b="0" i="0" smtClean="0">
                            <a:latin typeface="Cambria Math" panose="02040503050406030204" pitchFamily="18" charset="0"/>
                          </a:rPr>
                          <m:t> </m:t>
                        </m:r>
                        <m:r>
                          <m:rPr>
                            <m:sty m:val="p"/>
                          </m:rPr>
                          <a:rPr lang="pt-BR" b="0" i="0" smtClean="0">
                            <a:latin typeface="Cambria Math" panose="02040503050406030204" pitchFamily="18" charset="0"/>
                          </a:rPr>
                          <m:t>irredut</m:t>
                        </m:r>
                        <m:r>
                          <a:rPr lang="pt-BR" b="0" i="0" smtClean="0">
                            <a:latin typeface="Cambria Math" panose="02040503050406030204" pitchFamily="18" charset="0"/>
                          </a:rPr>
                          <m:t>í</m:t>
                        </m:r>
                        <m:r>
                          <m:rPr>
                            <m:sty m:val="p"/>
                          </m:rPr>
                          <a:rPr lang="pt-BR" b="0" i="0" smtClean="0">
                            <a:latin typeface="Cambria Math" panose="02040503050406030204" pitchFamily="18" charset="0"/>
                          </a:rPr>
                          <m:t>vel</m:t>
                        </m:r>
                      </m:oMath>
                    </m:oMathPara>
                  </a14:m>
                  <a:endParaRPr lang="pt-BR" dirty="0"/>
                </a:p>
              </p:txBody>
            </p:sp>
          </mc:Choice>
          <mc:Fallback xmlns="">
            <p:sp>
              <p:nvSpPr>
                <p:cNvPr id="42" name="TextBox 41"/>
                <p:cNvSpPr txBox="1">
                  <a:spLocks noRot="1" noChangeAspect="1" noMove="1" noResize="1" noEditPoints="1" noAdjustHandles="1" noChangeArrowheads="1" noChangeShapeType="1" noTextEdit="1"/>
                </p:cNvSpPr>
                <p:nvPr/>
              </p:nvSpPr>
              <p:spPr>
                <a:xfrm>
                  <a:off x="2764754" y="1260397"/>
                  <a:ext cx="5729967" cy="509563"/>
                </a:xfrm>
                <a:prstGeom prst="rect">
                  <a:avLst/>
                </a:prstGeom>
                <a:blipFill rotWithShape="0">
                  <a:blip r:embed="rId3"/>
                  <a:stretch>
                    <a:fillRect/>
                  </a:stretch>
                </a:blipFill>
              </p:spPr>
              <p:txBody>
                <a:bodyPr/>
                <a:lstStyle/>
                <a:p>
                  <a:r>
                    <a:rPr lang="pt-BR">
                      <a:noFill/>
                    </a:rPr>
                    <a:t> </a:t>
                  </a:r>
                </a:p>
              </p:txBody>
            </p:sp>
          </mc:Fallback>
        </mc:AlternateContent>
        <p:sp>
          <p:nvSpPr>
            <p:cNvPr id="43" name="TextBox 42"/>
            <p:cNvSpPr txBox="1"/>
            <p:nvPr/>
          </p:nvSpPr>
          <p:spPr>
            <a:xfrm>
              <a:off x="3835595" y="2208862"/>
              <a:ext cx="1062342" cy="369332"/>
            </a:xfrm>
            <a:prstGeom prst="rect">
              <a:avLst/>
            </a:prstGeom>
            <a:noFill/>
          </p:spPr>
          <p:txBody>
            <a:bodyPr wrap="none" rtlCol="0">
              <a:spAutoFit/>
            </a:bodyPr>
            <a:lstStyle/>
            <a:p>
              <a:r>
                <a:rPr lang="pt-BR" dirty="0" smtClean="0"/>
                <a:t>Erro total</a:t>
              </a:r>
              <a:endParaRPr lang="pt-BR" dirty="0"/>
            </a:p>
          </p:txBody>
        </p:sp>
        <p:cxnSp>
          <p:nvCxnSpPr>
            <p:cNvPr id="4" name="Straight Arrow Connector 3"/>
            <p:cNvCxnSpPr/>
            <p:nvPr/>
          </p:nvCxnSpPr>
          <p:spPr>
            <a:xfrm>
              <a:off x="5255580" y="5979885"/>
              <a:ext cx="2172119"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p:nvPr/>
          </p:nvCxnSpPr>
          <p:spPr>
            <a:xfrm flipH="1">
              <a:off x="3048399" y="5979886"/>
              <a:ext cx="2206207"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3058511" y="5986718"/>
              <a:ext cx="2196095" cy="369332"/>
            </a:xfrm>
            <a:prstGeom prst="rect">
              <a:avLst/>
            </a:prstGeom>
            <a:noFill/>
          </p:spPr>
          <p:txBody>
            <a:bodyPr wrap="square" rtlCol="0">
              <a:spAutoFit/>
            </a:bodyPr>
            <a:lstStyle/>
            <a:p>
              <a:pPr algn="ctr"/>
              <a:r>
                <a:rPr lang="pt-BR" dirty="0" smtClean="0"/>
                <a:t>Região de subajuste</a:t>
              </a:r>
              <a:endParaRPr lang="pt-BR" dirty="0"/>
            </a:p>
          </p:txBody>
        </p:sp>
        <p:sp>
          <p:nvSpPr>
            <p:cNvPr id="28" name="TextBox 27"/>
            <p:cNvSpPr txBox="1"/>
            <p:nvPr/>
          </p:nvSpPr>
          <p:spPr>
            <a:xfrm>
              <a:off x="5254606" y="5986718"/>
              <a:ext cx="2384444" cy="369332"/>
            </a:xfrm>
            <a:prstGeom prst="rect">
              <a:avLst/>
            </a:prstGeom>
            <a:noFill/>
          </p:spPr>
          <p:txBody>
            <a:bodyPr wrap="square" rtlCol="0">
              <a:spAutoFit/>
            </a:bodyPr>
            <a:lstStyle/>
            <a:p>
              <a:pPr algn="ctr"/>
              <a:r>
                <a:rPr lang="pt-BR" dirty="0" smtClean="0"/>
                <a:t>Região de sobreajuste</a:t>
              </a:r>
              <a:endParaRPr lang="pt-BR" dirty="0"/>
            </a:p>
          </p:txBody>
        </p:sp>
      </p:grpSp>
      <p:sp>
        <p:nvSpPr>
          <p:cNvPr id="29" name="Freeform 28"/>
          <p:cNvSpPr/>
          <p:nvPr/>
        </p:nvSpPr>
        <p:spPr>
          <a:xfrm rot="6748949">
            <a:off x="3894735" y="1680566"/>
            <a:ext cx="341080" cy="685281"/>
          </a:xfrm>
          <a:custGeom>
            <a:avLst/>
            <a:gdLst>
              <a:gd name="connsiteX0" fmla="*/ 0 w 165100"/>
              <a:gd name="connsiteY0" fmla="*/ 196850 h 196850"/>
              <a:gd name="connsiteX1" fmla="*/ 165100 w 165100"/>
              <a:gd name="connsiteY1" fmla="*/ 0 h 196850"/>
            </a:gdLst>
            <a:ahLst/>
            <a:cxnLst>
              <a:cxn ang="0">
                <a:pos x="connsiteX0" y="connsiteY0"/>
              </a:cxn>
              <a:cxn ang="0">
                <a:pos x="connsiteX1" y="connsiteY1"/>
              </a:cxn>
            </a:cxnLst>
            <a:rect l="l" t="t" r="r" b="b"/>
            <a:pathLst>
              <a:path w="165100" h="196850">
                <a:moveTo>
                  <a:pt x="0" y="196850"/>
                </a:moveTo>
                <a:lnTo>
                  <a:pt x="165100" y="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228734391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6" name="Group 45"/>
          <p:cNvGrpSpPr/>
          <p:nvPr/>
        </p:nvGrpSpPr>
        <p:grpSpPr>
          <a:xfrm>
            <a:off x="2893621" y="1017824"/>
            <a:ext cx="6530685" cy="5003269"/>
            <a:chOff x="2893621" y="1017824"/>
            <a:chExt cx="6530685" cy="5003269"/>
          </a:xfrm>
        </p:grpSpPr>
        <p:grpSp>
          <p:nvGrpSpPr>
            <p:cNvPr id="14" name="Group 13"/>
            <p:cNvGrpSpPr/>
            <p:nvPr/>
          </p:nvGrpSpPr>
          <p:grpSpPr>
            <a:xfrm>
              <a:off x="4586967" y="1017824"/>
              <a:ext cx="3195639" cy="3382320"/>
              <a:chOff x="7419974" y="2720115"/>
              <a:chExt cx="3195639" cy="3382320"/>
            </a:xfrm>
          </p:grpSpPr>
          <p:sp>
            <p:nvSpPr>
              <p:cNvPr id="9" name="Oval 8"/>
              <p:cNvSpPr/>
              <p:nvPr/>
            </p:nvSpPr>
            <p:spPr>
              <a:xfrm>
                <a:off x="7455965" y="2735121"/>
                <a:ext cx="3106057" cy="336731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Rectangle 12"/>
              <p:cNvSpPr/>
              <p:nvPr/>
            </p:nvSpPr>
            <p:spPr>
              <a:xfrm>
                <a:off x="7419974" y="2720115"/>
                <a:ext cx="3195639" cy="16836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cxnSp>
          <p:nvCxnSpPr>
            <p:cNvPr id="16" name="Straight Arrow Connector 15"/>
            <p:cNvCxnSpPr/>
            <p:nvPr/>
          </p:nvCxnSpPr>
          <p:spPr>
            <a:xfrm flipH="1">
              <a:off x="4491594" y="2455230"/>
              <a:ext cx="8800" cy="3024000"/>
            </a:xfrm>
            <a:prstGeom prst="straightConnector1">
              <a:avLst/>
            </a:prstGeom>
            <a:ln w="190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rot="5400000" flipH="1">
              <a:off x="6247664" y="3714227"/>
              <a:ext cx="8800" cy="3528000"/>
            </a:xfrm>
            <a:prstGeom prst="straightConnector1">
              <a:avLst/>
            </a:prstGeom>
            <a:ln w="190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9" name="Freeform 18"/>
            <p:cNvSpPr/>
            <p:nvPr/>
          </p:nvSpPr>
          <p:spPr>
            <a:xfrm>
              <a:off x="4549085" y="2729435"/>
              <a:ext cx="3135086" cy="2608100"/>
            </a:xfrm>
            <a:custGeom>
              <a:avLst/>
              <a:gdLst>
                <a:gd name="connsiteX0" fmla="*/ 0 w 3135086"/>
                <a:gd name="connsiteY0" fmla="*/ 0 h 2608100"/>
                <a:gd name="connsiteX1" fmla="*/ 72572 w 3135086"/>
                <a:gd name="connsiteY1" fmla="*/ 522514 h 2608100"/>
                <a:gd name="connsiteX2" fmla="*/ 159658 w 3135086"/>
                <a:gd name="connsiteY2" fmla="*/ 841828 h 2608100"/>
                <a:gd name="connsiteX3" fmla="*/ 319315 w 3135086"/>
                <a:gd name="connsiteY3" fmla="*/ 1146628 h 2608100"/>
                <a:gd name="connsiteX4" fmla="*/ 609600 w 3135086"/>
                <a:gd name="connsiteY4" fmla="*/ 1494971 h 2608100"/>
                <a:gd name="connsiteX5" fmla="*/ 1016000 w 3135086"/>
                <a:gd name="connsiteY5" fmla="*/ 1901371 h 2608100"/>
                <a:gd name="connsiteX6" fmla="*/ 1349829 w 3135086"/>
                <a:gd name="connsiteY6" fmla="*/ 2104571 h 2608100"/>
                <a:gd name="connsiteX7" fmla="*/ 1770743 w 3135086"/>
                <a:gd name="connsiteY7" fmla="*/ 2322286 h 2608100"/>
                <a:gd name="connsiteX8" fmla="*/ 2148115 w 3135086"/>
                <a:gd name="connsiteY8" fmla="*/ 2467428 h 2608100"/>
                <a:gd name="connsiteX9" fmla="*/ 2569029 w 3135086"/>
                <a:gd name="connsiteY9" fmla="*/ 2554514 h 2608100"/>
                <a:gd name="connsiteX10" fmla="*/ 2960915 w 3135086"/>
                <a:gd name="connsiteY10" fmla="*/ 2583543 h 2608100"/>
                <a:gd name="connsiteX11" fmla="*/ 3135086 w 3135086"/>
                <a:gd name="connsiteY11" fmla="*/ 2598057 h 260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35086" h="2608100">
                  <a:moveTo>
                    <a:pt x="0" y="0"/>
                  </a:moveTo>
                  <a:cubicBezTo>
                    <a:pt x="22981" y="191104"/>
                    <a:pt x="45962" y="382209"/>
                    <a:pt x="72572" y="522514"/>
                  </a:cubicBezTo>
                  <a:cubicBezTo>
                    <a:pt x="99182" y="662819"/>
                    <a:pt x="118534" y="737809"/>
                    <a:pt x="159658" y="841828"/>
                  </a:cubicBezTo>
                  <a:cubicBezTo>
                    <a:pt x="200782" y="945847"/>
                    <a:pt x="244325" y="1037771"/>
                    <a:pt x="319315" y="1146628"/>
                  </a:cubicBezTo>
                  <a:cubicBezTo>
                    <a:pt x="394305" y="1255485"/>
                    <a:pt x="493486" y="1369181"/>
                    <a:pt x="609600" y="1494971"/>
                  </a:cubicBezTo>
                  <a:cubicBezTo>
                    <a:pt x="725714" y="1620761"/>
                    <a:pt x="892629" y="1799771"/>
                    <a:pt x="1016000" y="1901371"/>
                  </a:cubicBezTo>
                  <a:cubicBezTo>
                    <a:pt x="1139371" y="2002971"/>
                    <a:pt x="1224038" y="2034418"/>
                    <a:pt x="1349829" y="2104571"/>
                  </a:cubicBezTo>
                  <a:cubicBezTo>
                    <a:pt x="1475620" y="2174724"/>
                    <a:pt x="1637695" y="2261810"/>
                    <a:pt x="1770743" y="2322286"/>
                  </a:cubicBezTo>
                  <a:cubicBezTo>
                    <a:pt x="1903791" y="2382762"/>
                    <a:pt x="2015067" y="2428723"/>
                    <a:pt x="2148115" y="2467428"/>
                  </a:cubicBezTo>
                  <a:cubicBezTo>
                    <a:pt x="2281163" y="2506133"/>
                    <a:pt x="2433562" y="2535162"/>
                    <a:pt x="2569029" y="2554514"/>
                  </a:cubicBezTo>
                  <a:cubicBezTo>
                    <a:pt x="2704496" y="2573867"/>
                    <a:pt x="2960915" y="2583543"/>
                    <a:pt x="2960915" y="2583543"/>
                  </a:cubicBezTo>
                  <a:cubicBezTo>
                    <a:pt x="3055258" y="2590800"/>
                    <a:pt x="3081867" y="2624666"/>
                    <a:pt x="3135086" y="259805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0" name="Rectangle 19"/>
            <p:cNvSpPr/>
            <p:nvPr/>
          </p:nvSpPr>
          <p:spPr>
            <a:xfrm>
              <a:off x="5962650" y="4095750"/>
              <a:ext cx="498064" cy="1241785"/>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1" name="Rectangle 20"/>
            <p:cNvSpPr/>
            <p:nvPr/>
          </p:nvSpPr>
          <p:spPr>
            <a:xfrm>
              <a:off x="7315200" y="2630074"/>
              <a:ext cx="478836" cy="3008726"/>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2" name="Rectangle 21"/>
            <p:cNvSpPr/>
            <p:nvPr/>
          </p:nvSpPr>
          <p:spPr>
            <a:xfrm>
              <a:off x="4547461" y="2549284"/>
              <a:ext cx="449989" cy="1241785"/>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 name="TextBox 22"/>
            <p:cNvSpPr txBox="1"/>
            <p:nvPr/>
          </p:nvSpPr>
          <p:spPr>
            <a:xfrm>
              <a:off x="7794036" y="2570490"/>
              <a:ext cx="1104900" cy="523220"/>
            </a:xfrm>
            <a:prstGeom prst="rect">
              <a:avLst/>
            </a:prstGeom>
            <a:noFill/>
          </p:spPr>
          <p:txBody>
            <a:bodyPr wrap="square" rtlCol="0">
              <a:spAutoFit/>
            </a:bodyPr>
            <a:lstStyle/>
            <a:p>
              <a:pPr algn="ctr"/>
              <a:r>
                <a:rPr lang="pt-BR" sz="1400" dirty="0" smtClean="0"/>
                <a:t>Erro de validação</a:t>
              </a:r>
              <a:endParaRPr lang="pt-BR" sz="1400" dirty="0"/>
            </a:p>
          </p:txBody>
        </p:sp>
        <p:sp>
          <p:nvSpPr>
            <p:cNvPr id="24" name="Freeform 23"/>
            <p:cNvSpPr/>
            <p:nvPr/>
          </p:nvSpPr>
          <p:spPr>
            <a:xfrm>
              <a:off x="7753350" y="2837772"/>
              <a:ext cx="279400" cy="95927"/>
            </a:xfrm>
            <a:custGeom>
              <a:avLst/>
              <a:gdLst>
                <a:gd name="connsiteX0" fmla="*/ 0 w 190500"/>
                <a:gd name="connsiteY0" fmla="*/ 101600 h 101600"/>
                <a:gd name="connsiteX1" fmla="*/ 190500 w 190500"/>
                <a:gd name="connsiteY1" fmla="*/ 0 h 101600"/>
              </a:gdLst>
              <a:ahLst/>
              <a:cxnLst>
                <a:cxn ang="0">
                  <a:pos x="connsiteX0" y="connsiteY0"/>
                </a:cxn>
                <a:cxn ang="0">
                  <a:pos x="connsiteX1" y="connsiteY1"/>
                </a:cxn>
              </a:cxnLst>
              <a:rect l="l" t="t" r="r" b="b"/>
              <a:pathLst>
                <a:path w="190500" h="101600">
                  <a:moveTo>
                    <a:pt x="0" y="101600"/>
                  </a:moveTo>
                  <a:cubicBezTo>
                    <a:pt x="76200" y="55033"/>
                    <a:pt x="152400" y="8467"/>
                    <a:pt x="190500" y="0"/>
                  </a:cubicBezTo>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5" name="TextBox 24"/>
            <p:cNvSpPr txBox="1"/>
            <p:nvPr/>
          </p:nvSpPr>
          <p:spPr>
            <a:xfrm>
              <a:off x="7794036" y="4455193"/>
              <a:ext cx="1104900" cy="523220"/>
            </a:xfrm>
            <a:prstGeom prst="rect">
              <a:avLst/>
            </a:prstGeom>
            <a:noFill/>
          </p:spPr>
          <p:txBody>
            <a:bodyPr wrap="square" rtlCol="0">
              <a:spAutoFit/>
            </a:bodyPr>
            <a:lstStyle/>
            <a:p>
              <a:pPr algn="ctr"/>
              <a:r>
                <a:rPr lang="pt-BR" sz="1400" dirty="0" smtClean="0"/>
                <a:t>Erro de treinamento</a:t>
              </a:r>
              <a:endParaRPr lang="pt-BR" sz="1400" dirty="0"/>
            </a:p>
          </p:txBody>
        </p:sp>
        <p:sp>
          <p:nvSpPr>
            <p:cNvPr id="26" name="Freeform 25"/>
            <p:cNvSpPr/>
            <p:nvPr/>
          </p:nvSpPr>
          <p:spPr>
            <a:xfrm>
              <a:off x="7493907" y="4667425"/>
              <a:ext cx="409994" cy="574184"/>
            </a:xfrm>
            <a:custGeom>
              <a:avLst/>
              <a:gdLst>
                <a:gd name="connsiteX0" fmla="*/ 0 w 444500"/>
                <a:gd name="connsiteY0" fmla="*/ 76200 h 76200"/>
                <a:gd name="connsiteX1" fmla="*/ 444500 w 444500"/>
                <a:gd name="connsiteY1" fmla="*/ 0 h 76200"/>
              </a:gdLst>
              <a:ahLst/>
              <a:cxnLst>
                <a:cxn ang="0">
                  <a:pos x="connsiteX0" y="connsiteY0"/>
                </a:cxn>
                <a:cxn ang="0">
                  <a:pos x="connsiteX1" y="connsiteY1"/>
                </a:cxn>
              </a:cxnLst>
              <a:rect l="l" t="t" r="r" b="b"/>
              <a:pathLst>
                <a:path w="444500" h="76200">
                  <a:moveTo>
                    <a:pt x="0" y="76200"/>
                  </a:moveTo>
                  <a:lnTo>
                    <a:pt x="444500" y="0"/>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7" name="TextBox 26"/>
            <p:cNvSpPr txBox="1"/>
            <p:nvPr/>
          </p:nvSpPr>
          <p:spPr>
            <a:xfrm>
              <a:off x="7893049" y="5497873"/>
              <a:ext cx="1531257" cy="523220"/>
            </a:xfrm>
            <a:prstGeom prst="rect">
              <a:avLst/>
            </a:prstGeom>
            <a:noFill/>
          </p:spPr>
          <p:txBody>
            <a:bodyPr wrap="square" rtlCol="0">
              <a:spAutoFit/>
            </a:bodyPr>
            <a:lstStyle/>
            <a:p>
              <a:pPr algn="ctr"/>
              <a:r>
                <a:rPr lang="pt-BR" sz="1400" b="1" dirty="0" smtClean="0"/>
                <a:t>Complexibilidade do modelo</a:t>
              </a:r>
              <a:endParaRPr lang="pt-BR" sz="1400" b="1" dirty="0"/>
            </a:p>
          </p:txBody>
        </p:sp>
        <p:sp>
          <p:nvSpPr>
            <p:cNvPr id="28" name="TextBox 27"/>
            <p:cNvSpPr txBox="1"/>
            <p:nvPr/>
          </p:nvSpPr>
          <p:spPr>
            <a:xfrm>
              <a:off x="8237472" y="3490248"/>
              <a:ext cx="1070721" cy="523220"/>
            </a:xfrm>
            <a:prstGeom prst="rect">
              <a:avLst/>
            </a:prstGeom>
            <a:noFill/>
          </p:spPr>
          <p:txBody>
            <a:bodyPr wrap="square" rtlCol="0">
              <a:spAutoFit/>
            </a:bodyPr>
            <a:lstStyle/>
            <a:p>
              <a:pPr algn="ctr"/>
              <a:r>
                <a:rPr lang="pt-BR" sz="1400" b="1" dirty="0" smtClean="0"/>
                <a:t>Variância</a:t>
              </a:r>
            </a:p>
            <a:p>
              <a:pPr algn="ctr"/>
              <a:r>
                <a:rPr lang="pt-BR" sz="1400" b="1" dirty="0" smtClean="0"/>
                <a:t>Sobreajuste</a:t>
              </a:r>
              <a:endParaRPr lang="pt-BR" sz="1400" b="1" dirty="0"/>
            </a:p>
          </p:txBody>
        </p:sp>
        <p:cxnSp>
          <p:nvCxnSpPr>
            <p:cNvPr id="30" name="Straight Arrow Connector 29"/>
            <p:cNvCxnSpPr>
              <a:stCxn id="21" idx="3"/>
              <a:endCxn id="28" idx="1"/>
            </p:cNvCxnSpPr>
            <p:nvPr/>
          </p:nvCxnSpPr>
          <p:spPr>
            <a:xfrm flipV="1">
              <a:off x="7794036" y="3751858"/>
              <a:ext cx="443436" cy="38257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2893621" y="4978413"/>
              <a:ext cx="1320857" cy="738664"/>
            </a:xfrm>
            <a:prstGeom prst="rect">
              <a:avLst/>
            </a:prstGeom>
            <a:noFill/>
          </p:spPr>
          <p:txBody>
            <a:bodyPr wrap="square" rtlCol="0">
              <a:spAutoFit/>
            </a:bodyPr>
            <a:lstStyle/>
            <a:p>
              <a:pPr algn="ctr"/>
              <a:r>
                <a:rPr lang="pt-BR" sz="1400" b="1" dirty="0" smtClean="0"/>
                <a:t>Região ótima, ambos os erros são baixos</a:t>
              </a:r>
              <a:endParaRPr lang="pt-BR" sz="1400" b="1" dirty="0"/>
            </a:p>
          </p:txBody>
        </p:sp>
        <p:cxnSp>
          <p:nvCxnSpPr>
            <p:cNvPr id="35" name="Straight Arrow Connector 34"/>
            <p:cNvCxnSpPr>
              <a:stCxn id="20" idx="1"/>
            </p:cNvCxnSpPr>
            <p:nvPr/>
          </p:nvCxnSpPr>
          <p:spPr>
            <a:xfrm flipH="1">
              <a:off x="4141427" y="4716643"/>
              <a:ext cx="1821223" cy="52496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3949962" y="2135835"/>
              <a:ext cx="1034573" cy="307777"/>
            </a:xfrm>
            <a:prstGeom prst="rect">
              <a:avLst/>
            </a:prstGeom>
            <a:noFill/>
          </p:spPr>
          <p:txBody>
            <a:bodyPr wrap="square" rtlCol="0">
              <a:spAutoFit/>
            </a:bodyPr>
            <a:lstStyle/>
            <a:p>
              <a:pPr algn="ctr"/>
              <a:r>
                <a:rPr lang="pt-BR" sz="1400" b="1" dirty="0" smtClean="0"/>
                <a:t>Erro</a:t>
              </a:r>
              <a:endParaRPr lang="pt-BR" sz="1400" b="1" dirty="0"/>
            </a:p>
          </p:txBody>
        </p:sp>
        <p:sp>
          <p:nvSpPr>
            <p:cNvPr id="41" name="TextBox 40"/>
            <p:cNvSpPr txBox="1"/>
            <p:nvPr/>
          </p:nvSpPr>
          <p:spPr>
            <a:xfrm>
              <a:off x="3340431" y="3809387"/>
              <a:ext cx="1070721" cy="523220"/>
            </a:xfrm>
            <a:prstGeom prst="rect">
              <a:avLst/>
            </a:prstGeom>
            <a:noFill/>
          </p:spPr>
          <p:txBody>
            <a:bodyPr wrap="square" rtlCol="0">
              <a:spAutoFit/>
            </a:bodyPr>
            <a:lstStyle/>
            <a:p>
              <a:pPr algn="ctr"/>
              <a:r>
                <a:rPr lang="pt-BR" sz="1400" b="1" dirty="0" smtClean="0"/>
                <a:t>Bias</a:t>
              </a:r>
            </a:p>
            <a:p>
              <a:pPr algn="ctr"/>
              <a:r>
                <a:rPr lang="pt-BR" sz="1400" b="1" dirty="0" smtClean="0"/>
                <a:t>Subajuste</a:t>
              </a:r>
              <a:endParaRPr lang="pt-BR" sz="1400" b="1" dirty="0"/>
            </a:p>
          </p:txBody>
        </p:sp>
        <p:cxnSp>
          <p:nvCxnSpPr>
            <p:cNvPr id="42" name="Straight Arrow Connector 41"/>
            <p:cNvCxnSpPr>
              <a:stCxn id="22" idx="1"/>
              <a:endCxn id="41" idx="0"/>
            </p:cNvCxnSpPr>
            <p:nvPr/>
          </p:nvCxnSpPr>
          <p:spPr>
            <a:xfrm flipH="1">
              <a:off x="3875792" y="3170177"/>
              <a:ext cx="671669" cy="63921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557716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36891"/>
            <a:ext cx="10515600" cy="787864"/>
          </a:xfrm>
        </p:spPr>
        <p:txBody>
          <a:bodyPr>
            <a:normAutofit fontScale="90000"/>
          </a:bodyPr>
          <a:lstStyle/>
          <a:p>
            <a:r>
              <a:rPr lang="pt-BR" dirty="0"/>
              <a:t>Regressão </a:t>
            </a:r>
            <a:r>
              <a:rPr lang="pt-BR" dirty="0" smtClean="0"/>
              <a:t>Polinomial: Exemplo </a:t>
            </a:r>
            <a:r>
              <a:rPr lang="pt-BR" dirty="0"/>
              <a:t>com SciKit-Learn</a:t>
            </a:r>
          </a:p>
        </p:txBody>
      </p:sp>
      <p:sp>
        <p:nvSpPr>
          <p:cNvPr id="5" name="Rectangle 4"/>
          <p:cNvSpPr/>
          <p:nvPr/>
        </p:nvSpPr>
        <p:spPr>
          <a:xfrm>
            <a:off x="838200" y="1225689"/>
            <a:ext cx="7316755" cy="5632311"/>
          </a:xfrm>
          <a:prstGeom prst="rect">
            <a:avLst/>
          </a:prstGeom>
        </p:spPr>
        <p:txBody>
          <a:bodyPr wrap="square">
            <a:spAutoFit/>
          </a:bodyPr>
          <a:lstStyle/>
          <a:p>
            <a:r>
              <a:rPr lang="en-US" sz="1200" dirty="0">
                <a:solidFill>
                  <a:srgbClr val="008000"/>
                </a:solidFill>
                <a:highlight>
                  <a:srgbClr val="FFFFFF"/>
                </a:highlight>
              </a:rPr>
              <a:t># Import all the necessary libraries.</a:t>
            </a:r>
            <a:endParaRPr lang="en-US" sz="1200" dirty="0">
              <a:solidFill>
                <a:srgbClr val="000000"/>
              </a:solidFill>
              <a:highlight>
                <a:srgbClr val="FFFFFF"/>
              </a:highlight>
            </a:endParaRPr>
          </a:p>
          <a:p>
            <a:r>
              <a:rPr lang="pt-BR" sz="1200" b="1" dirty="0">
                <a:solidFill>
                  <a:srgbClr val="0000FF"/>
                </a:solidFill>
                <a:highlight>
                  <a:srgbClr val="FFFFFF"/>
                </a:highlight>
              </a:rPr>
              <a:t>import</a:t>
            </a:r>
            <a:r>
              <a:rPr lang="pt-BR" sz="1200" dirty="0">
                <a:solidFill>
                  <a:srgbClr val="000000"/>
                </a:solidFill>
                <a:highlight>
                  <a:srgbClr val="FFFFFF"/>
                </a:highlight>
              </a:rPr>
              <a:t> numpy </a:t>
            </a:r>
            <a:r>
              <a:rPr lang="pt-BR" sz="1200" b="1" dirty="0">
                <a:solidFill>
                  <a:srgbClr val="0000FF"/>
                </a:solidFill>
                <a:highlight>
                  <a:srgbClr val="FFFFFF"/>
                </a:highlight>
              </a:rPr>
              <a:t>as</a:t>
            </a:r>
            <a:r>
              <a:rPr lang="pt-BR" sz="1200" dirty="0">
                <a:solidFill>
                  <a:srgbClr val="000000"/>
                </a:solidFill>
                <a:highlight>
                  <a:srgbClr val="FFFFFF"/>
                </a:highlight>
              </a:rPr>
              <a:t> np</a:t>
            </a:r>
          </a:p>
          <a:p>
            <a:r>
              <a:rPr lang="pt-BR" sz="1200" b="1" dirty="0">
                <a:solidFill>
                  <a:srgbClr val="0000FF"/>
                </a:solidFill>
                <a:highlight>
                  <a:srgbClr val="FFFFFF"/>
                </a:highlight>
              </a:rPr>
              <a:t>from</a:t>
            </a:r>
            <a:r>
              <a:rPr lang="pt-BR" sz="1200" dirty="0">
                <a:solidFill>
                  <a:srgbClr val="000000"/>
                </a:solidFill>
                <a:highlight>
                  <a:srgbClr val="FFFFFF"/>
                </a:highlight>
              </a:rPr>
              <a:t> sklearn</a:t>
            </a:r>
            <a:r>
              <a:rPr lang="pt-BR" sz="1200" b="1" dirty="0">
                <a:solidFill>
                  <a:srgbClr val="000080"/>
                </a:solidFill>
                <a:highlight>
                  <a:srgbClr val="FFFFFF"/>
                </a:highlight>
              </a:rPr>
              <a:t>.</a:t>
            </a:r>
            <a:r>
              <a:rPr lang="pt-BR" sz="1200" dirty="0">
                <a:solidFill>
                  <a:srgbClr val="000000"/>
                </a:solidFill>
                <a:highlight>
                  <a:srgbClr val="FFFFFF"/>
                </a:highlight>
              </a:rPr>
              <a:t>preprocessing </a:t>
            </a:r>
            <a:r>
              <a:rPr lang="pt-BR" sz="1200" b="1" dirty="0">
                <a:solidFill>
                  <a:srgbClr val="0000FF"/>
                </a:solidFill>
                <a:highlight>
                  <a:srgbClr val="FFFFFF"/>
                </a:highlight>
              </a:rPr>
              <a:t>import</a:t>
            </a:r>
            <a:r>
              <a:rPr lang="pt-BR" sz="1200" dirty="0">
                <a:solidFill>
                  <a:srgbClr val="000000"/>
                </a:solidFill>
                <a:highlight>
                  <a:srgbClr val="FFFFFF"/>
                </a:highlight>
              </a:rPr>
              <a:t> PolynomialFeatures</a:t>
            </a:r>
          </a:p>
          <a:p>
            <a:r>
              <a:rPr lang="pt-BR" sz="1200" b="1" dirty="0">
                <a:solidFill>
                  <a:srgbClr val="0000FF"/>
                </a:solidFill>
                <a:highlight>
                  <a:srgbClr val="FFFFFF"/>
                </a:highlight>
              </a:rPr>
              <a:t>from</a:t>
            </a:r>
            <a:r>
              <a:rPr lang="pt-BR" sz="1200" dirty="0">
                <a:solidFill>
                  <a:srgbClr val="000000"/>
                </a:solidFill>
                <a:highlight>
                  <a:srgbClr val="FFFFFF"/>
                </a:highlight>
              </a:rPr>
              <a:t> sklearn</a:t>
            </a:r>
            <a:r>
              <a:rPr lang="pt-BR" sz="1200" b="1" dirty="0">
                <a:solidFill>
                  <a:srgbClr val="000080"/>
                </a:solidFill>
                <a:highlight>
                  <a:srgbClr val="FFFFFF"/>
                </a:highlight>
              </a:rPr>
              <a:t>.</a:t>
            </a:r>
            <a:r>
              <a:rPr lang="pt-BR" sz="1200" dirty="0">
                <a:solidFill>
                  <a:srgbClr val="000000"/>
                </a:solidFill>
                <a:highlight>
                  <a:srgbClr val="FFFFFF"/>
                </a:highlight>
              </a:rPr>
              <a:t>preprocessing </a:t>
            </a:r>
            <a:r>
              <a:rPr lang="pt-BR" sz="1200" b="1" dirty="0">
                <a:solidFill>
                  <a:srgbClr val="0000FF"/>
                </a:solidFill>
                <a:highlight>
                  <a:srgbClr val="FFFFFF"/>
                </a:highlight>
              </a:rPr>
              <a:t>import</a:t>
            </a:r>
            <a:r>
              <a:rPr lang="pt-BR" sz="1200" dirty="0">
                <a:solidFill>
                  <a:srgbClr val="000000"/>
                </a:solidFill>
                <a:highlight>
                  <a:srgbClr val="FFFFFF"/>
                </a:highlight>
              </a:rPr>
              <a:t> StandardScaler</a:t>
            </a:r>
          </a:p>
          <a:p>
            <a:r>
              <a:rPr lang="pt-BR" sz="1200" b="1" dirty="0">
                <a:solidFill>
                  <a:srgbClr val="0000FF"/>
                </a:solidFill>
                <a:highlight>
                  <a:srgbClr val="FFFFFF"/>
                </a:highlight>
              </a:rPr>
              <a:t>from</a:t>
            </a:r>
            <a:r>
              <a:rPr lang="pt-BR" sz="1200" dirty="0">
                <a:solidFill>
                  <a:srgbClr val="000000"/>
                </a:solidFill>
                <a:highlight>
                  <a:srgbClr val="FFFFFF"/>
                </a:highlight>
              </a:rPr>
              <a:t> sklearn</a:t>
            </a:r>
            <a:r>
              <a:rPr lang="pt-BR" sz="1200" b="1" dirty="0">
                <a:solidFill>
                  <a:srgbClr val="000080"/>
                </a:solidFill>
                <a:highlight>
                  <a:srgbClr val="FFFFFF"/>
                </a:highlight>
              </a:rPr>
              <a:t>.</a:t>
            </a:r>
            <a:r>
              <a:rPr lang="pt-BR" sz="1200" dirty="0">
                <a:solidFill>
                  <a:srgbClr val="000000"/>
                </a:solidFill>
                <a:highlight>
                  <a:srgbClr val="FFFFFF"/>
                </a:highlight>
              </a:rPr>
              <a:t>linear_model </a:t>
            </a:r>
            <a:r>
              <a:rPr lang="pt-BR" sz="1200" b="1" dirty="0">
                <a:solidFill>
                  <a:srgbClr val="0000FF"/>
                </a:solidFill>
                <a:highlight>
                  <a:srgbClr val="FFFFFF"/>
                </a:highlight>
              </a:rPr>
              <a:t>import</a:t>
            </a:r>
            <a:r>
              <a:rPr lang="pt-BR" sz="1200" dirty="0">
                <a:solidFill>
                  <a:srgbClr val="000000"/>
                </a:solidFill>
                <a:highlight>
                  <a:srgbClr val="FFFFFF"/>
                </a:highlight>
              </a:rPr>
              <a:t> LinearRegression</a:t>
            </a:r>
          </a:p>
          <a:p>
            <a:r>
              <a:rPr lang="pt-BR" sz="1200" b="1" dirty="0">
                <a:solidFill>
                  <a:srgbClr val="0000FF"/>
                </a:solidFill>
                <a:highlight>
                  <a:srgbClr val="FFFFFF"/>
                </a:highlight>
              </a:rPr>
              <a:t>from</a:t>
            </a:r>
            <a:r>
              <a:rPr lang="pt-BR" sz="1200" dirty="0">
                <a:solidFill>
                  <a:srgbClr val="000000"/>
                </a:solidFill>
                <a:highlight>
                  <a:srgbClr val="FFFFFF"/>
                </a:highlight>
              </a:rPr>
              <a:t> sklearn</a:t>
            </a:r>
            <a:r>
              <a:rPr lang="pt-BR" sz="1200" b="1" dirty="0">
                <a:solidFill>
                  <a:srgbClr val="000080"/>
                </a:solidFill>
                <a:highlight>
                  <a:srgbClr val="FFFFFF"/>
                </a:highlight>
              </a:rPr>
              <a:t>.</a:t>
            </a:r>
            <a:r>
              <a:rPr lang="pt-BR" sz="1200" dirty="0">
                <a:solidFill>
                  <a:srgbClr val="000000"/>
                </a:solidFill>
                <a:highlight>
                  <a:srgbClr val="FFFFFF"/>
                </a:highlight>
              </a:rPr>
              <a:t>pipeline </a:t>
            </a:r>
            <a:r>
              <a:rPr lang="pt-BR" sz="1200" b="1" dirty="0">
                <a:solidFill>
                  <a:srgbClr val="0000FF"/>
                </a:solidFill>
                <a:highlight>
                  <a:srgbClr val="FFFFFF"/>
                </a:highlight>
              </a:rPr>
              <a:t>import</a:t>
            </a:r>
            <a:r>
              <a:rPr lang="pt-BR" sz="1200" dirty="0">
                <a:solidFill>
                  <a:srgbClr val="000000"/>
                </a:solidFill>
                <a:highlight>
                  <a:srgbClr val="FFFFFF"/>
                </a:highlight>
              </a:rPr>
              <a:t> Pipeline</a:t>
            </a:r>
          </a:p>
          <a:p>
            <a:endParaRPr lang="pt-BR" sz="1200" dirty="0">
              <a:solidFill>
                <a:srgbClr val="000000"/>
              </a:solidFill>
              <a:highlight>
                <a:srgbClr val="FFFFFF"/>
              </a:highlight>
            </a:endParaRPr>
          </a:p>
          <a:p>
            <a:r>
              <a:rPr lang="en-US" sz="1200" dirty="0">
                <a:solidFill>
                  <a:srgbClr val="008000"/>
                </a:solidFill>
                <a:highlight>
                  <a:srgbClr val="FFFFFF"/>
                </a:highlight>
              </a:rPr>
              <a:t># Size of the example set.</a:t>
            </a:r>
            <a:endParaRPr lang="en-US" sz="1200" dirty="0">
              <a:solidFill>
                <a:srgbClr val="000000"/>
              </a:solidFill>
              <a:highlight>
                <a:srgbClr val="FFFFFF"/>
              </a:highlight>
            </a:endParaRPr>
          </a:p>
          <a:p>
            <a:r>
              <a:rPr lang="pt-BR" sz="1200" dirty="0">
                <a:solidFill>
                  <a:srgbClr val="000000"/>
                </a:solidFill>
                <a:highlight>
                  <a:srgbClr val="FFFFFF"/>
                </a:highlight>
              </a:rPr>
              <a:t>M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FF0000"/>
                </a:solidFill>
                <a:highlight>
                  <a:srgbClr val="FFFFFF"/>
                </a:highlight>
              </a:rPr>
              <a:t>100</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pt-BR" sz="1200" dirty="0">
                <a:solidFill>
                  <a:srgbClr val="008000"/>
                </a:solidFill>
                <a:highlight>
                  <a:srgbClr val="FFFFFF"/>
                </a:highlight>
              </a:rPr>
              <a:t># Create target function.</a:t>
            </a:r>
            <a:endParaRPr lang="pt-BR" sz="1200" dirty="0">
              <a:solidFill>
                <a:srgbClr val="000000"/>
              </a:solidFill>
              <a:highlight>
                <a:srgbClr val="FFFFFF"/>
              </a:highlight>
            </a:endParaRPr>
          </a:p>
          <a:p>
            <a:r>
              <a:rPr lang="en-US" sz="1200" dirty="0">
                <a:solidFill>
                  <a:srgbClr val="000000"/>
                </a:solidFill>
                <a:highlight>
                  <a:srgbClr val="FFFFFF"/>
                </a:highlight>
              </a:rPr>
              <a:t>x1 </a:t>
            </a:r>
            <a:r>
              <a:rPr lang="en-US" sz="1200" b="1" dirty="0">
                <a:solidFill>
                  <a:srgbClr val="000080"/>
                </a:solidFill>
                <a:highlight>
                  <a:srgbClr val="FFFFFF"/>
                </a:highlight>
              </a:rPr>
              <a:t>=</a:t>
            </a:r>
            <a:r>
              <a:rPr lang="en-US" sz="1200" dirty="0">
                <a:solidFill>
                  <a:srgbClr val="000000"/>
                </a:solidFill>
                <a:highlight>
                  <a:srgbClr val="FFFFFF"/>
                </a:highlight>
              </a:rPr>
              <a:t> </a:t>
            </a:r>
            <a:r>
              <a:rPr lang="en-US" sz="1200" dirty="0" err="1">
                <a:solidFill>
                  <a:srgbClr val="000000"/>
                </a:solidFill>
                <a:highlight>
                  <a:srgbClr val="FFFFFF"/>
                </a:highlight>
              </a:rPr>
              <a:t>np</a:t>
            </a:r>
            <a:r>
              <a:rPr lang="en-US" sz="1200" b="1" dirty="0" err="1">
                <a:solidFill>
                  <a:srgbClr val="000080"/>
                </a:solidFill>
                <a:highlight>
                  <a:srgbClr val="FFFFFF"/>
                </a:highlight>
              </a:rPr>
              <a:t>.</a:t>
            </a:r>
            <a:r>
              <a:rPr lang="en-US" sz="1200" dirty="0" err="1">
                <a:solidFill>
                  <a:srgbClr val="000000"/>
                </a:solidFill>
                <a:highlight>
                  <a:srgbClr val="FFFFFF"/>
                </a:highlight>
              </a:rPr>
              <a:t>linspace</a:t>
            </a:r>
            <a:r>
              <a:rPr lang="en-US" sz="1200" b="1" dirty="0">
                <a:solidFill>
                  <a:srgbClr val="000080"/>
                </a:solidFill>
                <a:highlight>
                  <a:srgbClr val="FFFFFF"/>
                </a:highlight>
              </a:rPr>
              <a:t>(-</a:t>
            </a:r>
            <a:r>
              <a:rPr lang="en-US" sz="1200" dirty="0">
                <a:solidFill>
                  <a:srgbClr val="FF0000"/>
                </a:solidFill>
                <a:highlight>
                  <a:srgbClr val="FFFFFF"/>
                </a:highlight>
              </a:rPr>
              <a:t>3</a:t>
            </a:r>
            <a:r>
              <a:rPr lang="en-US" sz="1200" b="1" dirty="0">
                <a:solidFill>
                  <a:srgbClr val="000080"/>
                </a:solidFill>
                <a:highlight>
                  <a:srgbClr val="FFFFFF"/>
                </a:highlight>
              </a:rPr>
              <a:t>,</a:t>
            </a:r>
            <a:r>
              <a:rPr lang="en-US" sz="1200" dirty="0">
                <a:solidFill>
                  <a:srgbClr val="000000"/>
                </a:solidFill>
                <a:highlight>
                  <a:srgbClr val="FFFFFF"/>
                </a:highlight>
              </a:rPr>
              <a:t> </a:t>
            </a:r>
            <a:r>
              <a:rPr lang="en-US" sz="1200" dirty="0">
                <a:solidFill>
                  <a:srgbClr val="FF0000"/>
                </a:solidFill>
                <a:highlight>
                  <a:srgbClr val="FFFFFF"/>
                </a:highlight>
              </a:rPr>
              <a:t>3</a:t>
            </a:r>
            <a:r>
              <a:rPr lang="en-US" sz="1200" b="1" dirty="0">
                <a:solidFill>
                  <a:srgbClr val="000080"/>
                </a:solidFill>
                <a:highlight>
                  <a:srgbClr val="FFFFFF"/>
                </a:highlight>
              </a:rPr>
              <a:t>,</a:t>
            </a:r>
            <a:r>
              <a:rPr lang="en-US" sz="1200" dirty="0">
                <a:solidFill>
                  <a:srgbClr val="000000"/>
                </a:solidFill>
                <a:highlight>
                  <a:srgbClr val="FFFFFF"/>
                </a:highlight>
              </a:rPr>
              <a:t> M</a:t>
            </a:r>
            <a:r>
              <a:rPr lang="en-US" sz="1200" b="1" dirty="0">
                <a:solidFill>
                  <a:srgbClr val="000080"/>
                </a:solidFill>
                <a:highlight>
                  <a:srgbClr val="FFFFFF"/>
                </a:highlight>
              </a:rPr>
              <a:t>).</a:t>
            </a:r>
            <a:r>
              <a:rPr lang="en-US" sz="1200" dirty="0">
                <a:solidFill>
                  <a:srgbClr val="000000"/>
                </a:solidFill>
                <a:highlight>
                  <a:srgbClr val="FFFFFF"/>
                </a:highlight>
              </a:rPr>
              <a:t>reshape</a:t>
            </a:r>
            <a:r>
              <a:rPr lang="en-US" sz="1200" b="1" dirty="0">
                <a:solidFill>
                  <a:srgbClr val="000080"/>
                </a:solidFill>
                <a:highlight>
                  <a:srgbClr val="FFFFFF"/>
                </a:highlight>
              </a:rPr>
              <a:t>(</a:t>
            </a:r>
            <a:r>
              <a:rPr lang="en-US" sz="1200" dirty="0">
                <a:solidFill>
                  <a:srgbClr val="000000"/>
                </a:solidFill>
                <a:highlight>
                  <a:srgbClr val="FFFFFF"/>
                </a:highlight>
              </a:rPr>
              <a:t>M</a:t>
            </a:r>
            <a:r>
              <a:rPr lang="en-US" sz="1200" b="1" dirty="0">
                <a:solidFill>
                  <a:srgbClr val="000080"/>
                </a:solidFill>
                <a:highlight>
                  <a:srgbClr val="FFFFFF"/>
                </a:highlight>
              </a:rPr>
              <a:t>,</a:t>
            </a:r>
            <a:r>
              <a:rPr lang="en-US" sz="1200" dirty="0">
                <a:solidFill>
                  <a:srgbClr val="000000"/>
                </a:solidFill>
                <a:highlight>
                  <a:srgbClr val="FFFFFF"/>
                </a:highlight>
              </a:rPr>
              <a:t> </a:t>
            </a:r>
            <a:r>
              <a:rPr lang="en-US" sz="1200" dirty="0">
                <a:solidFill>
                  <a:srgbClr val="FF0000"/>
                </a:solidFill>
                <a:highlight>
                  <a:srgbClr val="FFFFFF"/>
                </a:highlight>
              </a:rPr>
              <a:t>1</a:t>
            </a:r>
            <a:r>
              <a:rPr lang="en-US" sz="1200" b="1" dirty="0">
                <a:solidFill>
                  <a:srgbClr val="000080"/>
                </a:solidFill>
                <a:highlight>
                  <a:srgbClr val="FFFFFF"/>
                </a:highlight>
              </a:rPr>
              <a:t>)</a:t>
            </a:r>
            <a:endParaRPr lang="en-US" sz="1200" dirty="0">
              <a:solidFill>
                <a:srgbClr val="000000"/>
              </a:solidFill>
              <a:highlight>
                <a:srgbClr val="FFFFFF"/>
              </a:highlight>
            </a:endParaRPr>
          </a:p>
          <a:p>
            <a:r>
              <a:rPr lang="es-ES" sz="1200" dirty="0">
                <a:solidFill>
                  <a:srgbClr val="000000"/>
                </a:solidFill>
                <a:highlight>
                  <a:srgbClr val="FFFFFF"/>
                </a:highlight>
              </a:rPr>
              <a:t>y </a:t>
            </a:r>
            <a:r>
              <a:rPr lang="es-ES" sz="1200" b="1" dirty="0">
                <a:solidFill>
                  <a:srgbClr val="000080"/>
                </a:solidFill>
                <a:highlight>
                  <a:srgbClr val="FFFFFF"/>
                </a:highlight>
              </a:rPr>
              <a:t>=</a:t>
            </a:r>
            <a:r>
              <a:rPr lang="es-ES" sz="1200" dirty="0">
                <a:solidFill>
                  <a:srgbClr val="000000"/>
                </a:solidFill>
                <a:highlight>
                  <a:srgbClr val="FFFFFF"/>
                </a:highlight>
              </a:rPr>
              <a:t> </a:t>
            </a:r>
            <a:r>
              <a:rPr lang="es-ES" sz="1200" dirty="0">
                <a:solidFill>
                  <a:srgbClr val="FF0000"/>
                </a:solidFill>
                <a:highlight>
                  <a:srgbClr val="FFFFFF"/>
                </a:highlight>
              </a:rPr>
              <a:t>2</a:t>
            </a:r>
            <a:r>
              <a:rPr lang="es-ES" sz="1200" dirty="0">
                <a:solidFill>
                  <a:srgbClr val="000000"/>
                </a:solidFill>
                <a:highlight>
                  <a:srgbClr val="FFFFFF"/>
                </a:highlight>
              </a:rPr>
              <a:t> </a:t>
            </a:r>
            <a:r>
              <a:rPr lang="es-ES" sz="1200" b="1" dirty="0">
                <a:solidFill>
                  <a:srgbClr val="000080"/>
                </a:solidFill>
                <a:highlight>
                  <a:srgbClr val="FFFFFF"/>
                </a:highlight>
              </a:rPr>
              <a:t>+</a:t>
            </a:r>
            <a:r>
              <a:rPr lang="es-ES" sz="1200" dirty="0">
                <a:solidFill>
                  <a:srgbClr val="000000"/>
                </a:solidFill>
                <a:highlight>
                  <a:srgbClr val="FFFFFF"/>
                </a:highlight>
              </a:rPr>
              <a:t> x1 </a:t>
            </a:r>
            <a:r>
              <a:rPr lang="es-ES" sz="1200" b="1" dirty="0">
                <a:solidFill>
                  <a:srgbClr val="000080"/>
                </a:solidFill>
                <a:highlight>
                  <a:srgbClr val="FFFFFF"/>
                </a:highlight>
              </a:rPr>
              <a:t>+</a:t>
            </a:r>
            <a:r>
              <a:rPr lang="es-ES" sz="1200" dirty="0">
                <a:solidFill>
                  <a:srgbClr val="000000"/>
                </a:solidFill>
                <a:highlight>
                  <a:srgbClr val="FFFFFF"/>
                </a:highlight>
              </a:rPr>
              <a:t> </a:t>
            </a:r>
            <a:r>
              <a:rPr lang="es-ES" sz="1200" dirty="0">
                <a:solidFill>
                  <a:srgbClr val="FF0000"/>
                </a:solidFill>
                <a:highlight>
                  <a:srgbClr val="FFFFFF"/>
                </a:highlight>
              </a:rPr>
              <a:t>0.5</a:t>
            </a:r>
            <a:r>
              <a:rPr lang="es-ES" sz="1200" b="1" dirty="0">
                <a:solidFill>
                  <a:srgbClr val="000080"/>
                </a:solidFill>
                <a:highlight>
                  <a:srgbClr val="FFFFFF"/>
                </a:highlight>
              </a:rPr>
              <a:t>*</a:t>
            </a:r>
            <a:r>
              <a:rPr lang="es-ES" sz="1200" dirty="0">
                <a:solidFill>
                  <a:srgbClr val="000000"/>
                </a:solidFill>
                <a:highlight>
                  <a:srgbClr val="FFFFFF"/>
                </a:highlight>
              </a:rPr>
              <a:t>x1</a:t>
            </a:r>
            <a:r>
              <a:rPr lang="es-ES" sz="1200" b="1" dirty="0">
                <a:solidFill>
                  <a:srgbClr val="000080"/>
                </a:solidFill>
                <a:highlight>
                  <a:srgbClr val="FFFFFF"/>
                </a:highlight>
              </a:rPr>
              <a:t>**</a:t>
            </a:r>
            <a:r>
              <a:rPr lang="es-ES" sz="1200" dirty="0">
                <a:solidFill>
                  <a:srgbClr val="FF0000"/>
                </a:solidFill>
                <a:highlight>
                  <a:srgbClr val="FFFFFF"/>
                </a:highlight>
              </a:rPr>
              <a:t>2</a:t>
            </a:r>
            <a:r>
              <a:rPr lang="es-ES" sz="1200" b="1" dirty="0">
                <a:solidFill>
                  <a:srgbClr val="000080"/>
                </a:solidFill>
                <a:highlight>
                  <a:srgbClr val="FFFFFF"/>
                </a:highlight>
              </a:rPr>
              <a:t>;</a:t>
            </a:r>
            <a:endParaRPr lang="es-ES" sz="1200" dirty="0">
              <a:solidFill>
                <a:srgbClr val="000000"/>
              </a:solidFill>
              <a:highlight>
                <a:srgbClr val="FFFFFF"/>
              </a:highlight>
            </a:endParaRPr>
          </a:p>
          <a:p>
            <a:r>
              <a:rPr lang="pt-BR" sz="1200" dirty="0">
                <a:solidFill>
                  <a:srgbClr val="000000"/>
                </a:solidFill>
                <a:highlight>
                  <a:srgbClr val="FFFFFF"/>
                </a:highlight>
              </a:rPr>
              <a:t>y_noisy </a:t>
            </a:r>
            <a:r>
              <a:rPr lang="pt-BR" sz="1200" b="1" dirty="0">
                <a:solidFill>
                  <a:srgbClr val="000080"/>
                </a:solidFill>
                <a:highlight>
                  <a:srgbClr val="FFFFFF"/>
                </a:highlight>
              </a:rPr>
              <a:t>=</a:t>
            </a:r>
            <a:r>
              <a:rPr lang="pt-BR" sz="1200" dirty="0">
                <a:solidFill>
                  <a:srgbClr val="000000"/>
                </a:solidFill>
                <a:highlight>
                  <a:srgbClr val="FFFFFF"/>
                </a:highlight>
              </a:rPr>
              <a:t> y </a:t>
            </a:r>
            <a:r>
              <a:rPr lang="pt-BR" sz="1200" b="1" dirty="0">
                <a:solidFill>
                  <a:srgbClr val="000080"/>
                </a:solidFill>
                <a:highlight>
                  <a:srgbClr val="FFFFFF"/>
                </a:highlight>
              </a:rPr>
              <a:t>+</a:t>
            </a:r>
            <a:r>
              <a:rPr lang="pt-BR" sz="1200" dirty="0">
                <a:solidFill>
                  <a:srgbClr val="000000"/>
                </a:solidFill>
                <a:highlight>
                  <a:srgbClr val="FFFFFF"/>
                </a:highlight>
              </a:rPr>
              <a:t> np</a:t>
            </a:r>
            <a:r>
              <a:rPr lang="pt-BR" sz="1200" b="1" dirty="0">
                <a:solidFill>
                  <a:srgbClr val="000080"/>
                </a:solidFill>
                <a:highlight>
                  <a:srgbClr val="FFFFFF"/>
                </a:highlight>
              </a:rPr>
              <a:t>.</a:t>
            </a:r>
            <a:r>
              <a:rPr lang="pt-BR" sz="1200" dirty="0">
                <a:solidFill>
                  <a:srgbClr val="000000"/>
                </a:solidFill>
                <a:highlight>
                  <a:srgbClr val="FFFFFF"/>
                </a:highlight>
              </a:rPr>
              <a:t>random</a:t>
            </a:r>
            <a:r>
              <a:rPr lang="pt-BR" sz="1200" b="1" dirty="0">
                <a:solidFill>
                  <a:srgbClr val="000080"/>
                </a:solidFill>
                <a:highlight>
                  <a:srgbClr val="FFFFFF"/>
                </a:highlight>
              </a:rPr>
              <a:t>.</a:t>
            </a:r>
            <a:r>
              <a:rPr lang="pt-BR" sz="1200" dirty="0">
                <a:solidFill>
                  <a:srgbClr val="000000"/>
                </a:solidFill>
                <a:highlight>
                  <a:srgbClr val="FFFFFF"/>
                </a:highlight>
              </a:rPr>
              <a:t>randn</a:t>
            </a:r>
            <a:r>
              <a:rPr lang="pt-BR" sz="1200" b="1" dirty="0">
                <a:solidFill>
                  <a:srgbClr val="000080"/>
                </a:solidFill>
                <a:highlight>
                  <a:srgbClr val="FFFFFF"/>
                </a:highlight>
              </a:rPr>
              <a:t>(</a:t>
            </a:r>
            <a:r>
              <a:rPr lang="pt-BR" sz="1200" dirty="0">
                <a:solidFill>
                  <a:srgbClr val="000000"/>
                </a:solidFill>
                <a:highlight>
                  <a:srgbClr val="FFFFFF"/>
                </a:highlight>
              </a:rPr>
              <a:t>M</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FF0000"/>
                </a:solidFill>
                <a:highlight>
                  <a:srgbClr val="FFFFFF"/>
                </a:highlight>
              </a:rPr>
              <a:t>1</a:t>
            </a:r>
            <a:r>
              <a:rPr lang="pt-BR" sz="1200" b="1" dirty="0">
                <a:solidFill>
                  <a:srgbClr val="000080"/>
                </a:solidFill>
                <a:highlight>
                  <a:srgbClr val="FFFFFF"/>
                </a:highlight>
              </a:rPr>
              <a:t>)</a:t>
            </a:r>
            <a:r>
              <a:rPr lang="pt-BR" sz="1200" dirty="0">
                <a:solidFill>
                  <a:srgbClr val="000000"/>
                </a:solidFill>
                <a:highlight>
                  <a:srgbClr val="FFFFFF"/>
                </a:highlight>
              </a:rPr>
              <a:t>  </a:t>
            </a:r>
          </a:p>
          <a:p>
            <a:endParaRPr lang="pt-BR" sz="1200" dirty="0">
              <a:solidFill>
                <a:srgbClr val="000000"/>
              </a:solidFill>
              <a:highlight>
                <a:srgbClr val="FFFFFF"/>
              </a:highlight>
            </a:endParaRPr>
          </a:p>
          <a:p>
            <a:r>
              <a:rPr lang="pt-BR" sz="1200" dirty="0">
                <a:solidFill>
                  <a:srgbClr val="008000"/>
                </a:solidFill>
                <a:highlight>
                  <a:srgbClr val="FFFFFF"/>
                </a:highlight>
              </a:rPr>
              <a:t># Instantiate a degree 2 polynomial.</a:t>
            </a:r>
            <a:endParaRPr lang="pt-BR" sz="1200" dirty="0">
              <a:solidFill>
                <a:srgbClr val="000000"/>
              </a:solidFill>
              <a:highlight>
                <a:srgbClr val="FFFFFF"/>
              </a:highlight>
            </a:endParaRPr>
          </a:p>
          <a:p>
            <a:r>
              <a:rPr lang="pt-BR" sz="1200" dirty="0">
                <a:solidFill>
                  <a:srgbClr val="000000"/>
                </a:solidFill>
                <a:highlight>
                  <a:srgbClr val="FFFFFF"/>
                </a:highlight>
              </a:rPr>
              <a:t>poly_features </a:t>
            </a:r>
            <a:r>
              <a:rPr lang="pt-BR" sz="1200" b="1" dirty="0">
                <a:solidFill>
                  <a:srgbClr val="000080"/>
                </a:solidFill>
                <a:highlight>
                  <a:srgbClr val="FFFFFF"/>
                </a:highlight>
              </a:rPr>
              <a:t>=</a:t>
            </a:r>
            <a:r>
              <a:rPr lang="pt-BR" sz="1200" dirty="0">
                <a:solidFill>
                  <a:srgbClr val="000000"/>
                </a:solidFill>
                <a:highlight>
                  <a:srgbClr val="FFFFFF"/>
                </a:highlight>
              </a:rPr>
              <a:t> PolynomialFeatures</a:t>
            </a:r>
            <a:r>
              <a:rPr lang="pt-BR" sz="1200" b="1" dirty="0">
                <a:solidFill>
                  <a:srgbClr val="000080"/>
                </a:solidFill>
                <a:highlight>
                  <a:srgbClr val="FFFFFF"/>
                </a:highlight>
              </a:rPr>
              <a:t>(</a:t>
            </a:r>
            <a:r>
              <a:rPr lang="pt-BR" sz="1200" dirty="0">
                <a:solidFill>
                  <a:srgbClr val="000000"/>
                </a:solidFill>
                <a:highlight>
                  <a:srgbClr val="FFFFFF"/>
                </a:highlight>
              </a:rPr>
              <a:t>degree</a:t>
            </a:r>
            <a:r>
              <a:rPr lang="pt-BR" sz="1200" b="1" dirty="0">
                <a:solidFill>
                  <a:srgbClr val="000080"/>
                </a:solidFill>
                <a:highlight>
                  <a:srgbClr val="FFFFFF"/>
                </a:highlight>
              </a:rPr>
              <a:t>=</a:t>
            </a:r>
            <a:r>
              <a:rPr lang="pt-BR" sz="1200" dirty="0">
                <a:solidFill>
                  <a:srgbClr val="FF0000"/>
                </a:solidFill>
                <a:highlight>
                  <a:srgbClr val="FFFFFF"/>
                </a:highlight>
              </a:rPr>
              <a:t>2</a:t>
            </a:r>
            <a:r>
              <a:rPr lang="pt-BR" sz="1200" b="1" dirty="0">
                <a:solidFill>
                  <a:srgbClr val="000080"/>
                </a:solidFill>
                <a:highlight>
                  <a:srgbClr val="FFFFFF"/>
                </a:highlight>
              </a:rPr>
              <a:t>,</a:t>
            </a:r>
            <a:r>
              <a:rPr lang="pt-BR" sz="1200" dirty="0">
                <a:solidFill>
                  <a:srgbClr val="000000"/>
                </a:solidFill>
                <a:highlight>
                  <a:srgbClr val="FFFFFF"/>
                </a:highlight>
              </a:rPr>
              <a:t> include_bias</a:t>
            </a:r>
            <a:r>
              <a:rPr lang="pt-BR" sz="1200" b="1" dirty="0">
                <a:solidFill>
                  <a:srgbClr val="000080"/>
                </a:solidFill>
                <a:highlight>
                  <a:srgbClr val="FFFFFF"/>
                </a:highlight>
              </a:rPr>
              <a:t>=</a:t>
            </a:r>
            <a:r>
              <a:rPr lang="pt-BR" sz="1200" b="1" dirty="0">
                <a:solidFill>
                  <a:srgbClr val="0000FF"/>
                </a:solidFill>
                <a:highlight>
                  <a:srgbClr val="FFFFFF"/>
                </a:highlight>
              </a:rPr>
              <a:t>True</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8000"/>
                </a:solidFill>
                <a:highlight>
                  <a:srgbClr val="FFFFFF"/>
                </a:highlight>
              </a:rPr>
              <a:t># Instantiate a scaler.</a:t>
            </a:r>
            <a:endParaRPr lang="pt-BR" sz="1200" dirty="0">
              <a:solidFill>
                <a:srgbClr val="000000"/>
              </a:solidFill>
              <a:highlight>
                <a:srgbClr val="FFFFFF"/>
              </a:highlight>
            </a:endParaRPr>
          </a:p>
          <a:p>
            <a:r>
              <a:rPr lang="pt-BR" sz="1200" dirty="0">
                <a:solidFill>
                  <a:srgbClr val="000000"/>
                </a:solidFill>
                <a:highlight>
                  <a:srgbClr val="FFFFFF"/>
                </a:highlight>
              </a:rPr>
              <a:t>std_scaler </a:t>
            </a:r>
            <a:r>
              <a:rPr lang="pt-BR" sz="1200" b="1" dirty="0">
                <a:solidFill>
                  <a:srgbClr val="000080"/>
                </a:solidFill>
                <a:highlight>
                  <a:srgbClr val="FFFFFF"/>
                </a:highlight>
              </a:rPr>
              <a:t>=</a:t>
            </a:r>
            <a:r>
              <a:rPr lang="pt-BR" sz="1200" dirty="0">
                <a:solidFill>
                  <a:srgbClr val="000000"/>
                </a:solidFill>
                <a:highlight>
                  <a:srgbClr val="FFFFFF"/>
                </a:highlight>
              </a:rPr>
              <a:t> StandardScaler</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8000"/>
                </a:solidFill>
                <a:highlight>
                  <a:srgbClr val="FFFFFF"/>
                </a:highlight>
              </a:rPr>
              <a:t># Instantiate a linear regressor.</a:t>
            </a:r>
            <a:endParaRPr lang="pt-BR" sz="1200" dirty="0">
              <a:solidFill>
                <a:srgbClr val="000000"/>
              </a:solidFill>
              <a:highlight>
                <a:srgbClr val="FFFFFF"/>
              </a:highlight>
            </a:endParaRPr>
          </a:p>
          <a:p>
            <a:r>
              <a:rPr lang="pt-BR" sz="1200" dirty="0">
                <a:solidFill>
                  <a:srgbClr val="000000"/>
                </a:solidFill>
                <a:highlight>
                  <a:srgbClr val="FFFFFF"/>
                </a:highlight>
              </a:rPr>
              <a:t>lin_reg </a:t>
            </a:r>
            <a:r>
              <a:rPr lang="pt-BR" sz="1200" b="1" dirty="0">
                <a:solidFill>
                  <a:srgbClr val="000080"/>
                </a:solidFill>
                <a:highlight>
                  <a:srgbClr val="FFFFFF"/>
                </a:highlight>
              </a:rPr>
              <a:t>=</a:t>
            </a:r>
            <a:r>
              <a:rPr lang="pt-BR" sz="1200" dirty="0">
                <a:solidFill>
                  <a:srgbClr val="000000"/>
                </a:solidFill>
                <a:highlight>
                  <a:srgbClr val="FFFFFF"/>
                </a:highlight>
              </a:rPr>
              <a:t> LinearRegression</a:t>
            </a:r>
            <a:r>
              <a:rPr lang="pt-BR" sz="1200" b="1" dirty="0">
                <a:solidFill>
                  <a:srgbClr val="000080"/>
                </a:solidFill>
                <a:highlight>
                  <a:srgbClr val="FFFFFF"/>
                </a:highlight>
              </a:rPr>
              <a:t>()</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en-US" sz="1200" dirty="0">
                <a:solidFill>
                  <a:srgbClr val="008000"/>
                </a:solidFill>
                <a:highlight>
                  <a:srgbClr val="FFFFFF"/>
                </a:highlight>
              </a:rPr>
              <a:t># Create a pipeline of actions.</a:t>
            </a:r>
            <a:endParaRPr lang="en-US" sz="1200" dirty="0">
              <a:solidFill>
                <a:srgbClr val="000000"/>
              </a:solidFill>
              <a:highlight>
                <a:srgbClr val="FFFFFF"/>
              </a:highlight>
            </a:endParaRPr>
          </a:p>
          <a:p>
            <a:r>
              <a:rPr lang="en-US" sz="1200" dirty="0" err="1">
                <a:solidFill>
                  <a:srgbClr val="000000"/>
                </a:solidFill>
                <a:highlight>
                  <a:srgbClr val="FFFFFF"/>
                </a:highlight>
              </a:rPr>
              <a:t>polynomial_regression</a:t>
            </a:r>
            <a:r>
              <a:rPr lang="en-US" sz="1200" dirty="0">
                <a:solidFill>
                  <a:srgbClr val="000000"/>
                </a:solidFill>
                <a:highlight>
                  <a:srgbClr val="FFFFFF"/>
                </a:highlight>
              </a:rPr>
              <a:t> </a:t>
            </a:r>
            <a:r>
              <a:rPr lang="en-US" sz="1200" b="1" dirty="0">
                <a:solidFill>
                  <a:srgbClr val="000080"/>
                </a:solidFill>
                <a:highlight>
                  <a:srgbClr val="FFFFFF"/>
                </a:highlight>
              </a:rPr>
              <a:t>=</a:t>
            </a:r>
            <a:r>
              <a:rPr lang="en-US" sz="1200" dirty="0">
                <a:solidFill>
                  <a:srgbClr val="000000"/>
                </a:solidFill>
                <a:highlight>
                  <a:srgbClr val="FFFFFF"/>
                </a:highlight>
              </a:rPr>
              <a:t> Pipeline</a:t>
            </a:r>
            <a:r>
              <a:rPr lang="en-US" sz="1200" b="1" dirty="0">
                <a:solidFill>
                  <a:srgbClr val="000080"/>
                </a:solidFill>
                <a:highlight>
                  <a:srgbClr val="FFFFFF"/>
                </a:highlight>
              </a:rPr>
              <a:t>([(</a:t>
            </a:r>
            <a:r>
              <a:rPr lang="en-US" sz="1200" dirty="0">
                <a:solidFill>
                  <a:srgbClr val="808080"/>
                </a:solidFill>
                <a:highlight>
                  <a:srgbClr val="FFFFFF"/>
                </a:highlight>
              </a:rPr>
              <a:t>"</a:t>
            </a:r>
            <a:r>
              <a:rPr lang="en-US" sz="1200" dirty="0" err="1">
                <a:solidFill>
                  <a:srgbClr val="808080"/>
                </a:solidFill>
                <a:highlight>
                  <a:srgbClr val="FFFFFF"/>
                </a:highlight>
              </a:rPr>
              <a:t>poly_features</a:t>
            </a:r>
            <a:r>
              <a:rPr lang="en-US" sz="1200" dirty="0">
                <a:solidFill>
                  <a:srgbClr val="808080"/>
                </a:solidFill>
                <a:highlight>
                  <a:srgbClr val="FFFFFF"/>
                </a:highlight>
              </a:rPr>
              <a:t>"</a:t>
            </a:r>
            <a:r>
              <a:rPr lang="en-US" sz="1200" b="1" dirty="0">
                <a:solidFill>
                  <a:srgbClr val="000080"/>
                </a:solidFill>
                <a:highlight>
                  <a:srgbClr val="FFFFFF"/>
                </a:highlight>
              </a:rPr>
              <a:t>,</a:t>
            </a:r>
            <a:r>
              <a:rPr lang="en-US" sz="1200" dirty="0">
                <a:solidFill>
                  <a:srgbClr val="000000"/>
                </a:solidFill>
                <a:highlight>
                  <a:srgbClr val="FFFFFF"/>
                </a:highlight>
              </a:rPr>
              <a:t> </a:t>
            </a:r>
            <a:r>
              <a:rPr lang="en-US" sz="1200" dirty="0" err="1">
                <a:solidFill>
                  <a:srgbClr val="000000"/>
                </a:solidFill>
                <a:highlight>
                  <a:srgbClr val="FFFFFF"/>
                </a:highlight>
              </a:rPr>
              <a:t>poly_features</a:t>
            </a:r>
            <a:r>
              <a:rPr lang="en-US" sz="1200" b="1" dirty="0">
                <a:solidFill>
                  <a:srgbClr val="000080"/>
                </a:solidFill>
                <a:highlight>
                  <a:srgbClr val="FFFFFF"/>
                </a:highlight>
              </a:rPr>
              <a:t>),</a:t>
            </a:r>
            <a:r>
              <a:rPr lang="en-US" sz="1200" dirty="0">
                <a:solidFill>
                  <a:srgbClr val="000000"/>
                </a:solidFill>
                <a:highlight>
                  <a:srgbClr val="FFFFFF"/>
                </a:highlight>
              </a:rPr>
              <a:t> </a:t>
            </a:r>
            <a:r>
              <a:rPr lang="en-US" sz="1200" b="1" dirty="0">
                <a:solidFill>
                  <a:srgbClr val="000080"/>
                </a:solidFill>
                <a:highlight>
                  <a:srgbClr val="FFFFFF"/>
                </a:highlight>
              </a:rPr>
              <a:t>(</a:t>
            </a:r>
            <a:r>
              <a:rPr lang="en-US" sz="1200" dirty="0">
                <a:solidFill>
                  <a:srgbClr val="808080"/>
                </a:solidFill>
                <a:highlight>
                  <a:srgbClr val="FFFFFF"/>
                </a:highlight>
              </a:rPr>
              <a:t>"</a:t>
            </a:r>
            <a:r>
              <a:rPr lang="en-US" sz="1200" dirty="0" err="1">
                <a:solidFill>
                  <a:srgbClr val="808080"/>
                </a:solidFill>
                <a:highlight>
                  <a:srgbClr val="FFFFFF"/>
                </a:highlight>
              </a:rPr>
              <a:t>std_scaler</a:t>
            </a:r>
            <a:r>
              <a:rPr lang="en-US" sz="1200" dirty="0">
                <a:solidFill>
                  <a:srgbClr val="808080"/>
                </a:solidFill>
                <a:highlight>
                  <a:srgbClr val="FFFFFF"/>
                </a:highlight>
              </a:rPr>
              <a:t>"</a:t>
            </a:r>
            <a:r>
              <a:rPr lang="en-US" sz="1200" b="1" dirty="0">
                <a:solidFill>
                  <a:srgbClr val="000080"/>
                </a:solidFill>
                <a:highlight>
                  <a:srgbClr val="FFFFFF"/>
                </a:highlight>
              </a:rPr>
              <a:t>,</a:t>
            </a:r>
            <a:r>
              <a:rPr lang="en-US" sz="1200" dirty="0">
                <a:solidFill>
                  <a:srgbClr val="000000"/>
                </a:solidFill>
                <a:highlight>
                  <a:srgbClr val="FFFFFF"/>
                </a:highlight>
              </a:rPr>
              <a:t> </a:t>
            </a:r>
            <a:r>
              <a:rPr lang="en-US" sz="1200" dirty="0" err="1">
                <a:solidFill>
                  <a:srgbClr val="000000"/>
                </a:solidFill>
                <a:highlight>
                  <a:srgbClr val="FFFFFF"/>
                </a:highlight>
              </a:rPr>
              <a:t>std_scaler</a:t>
            </a:r>
            <a:r>
              <a:rPr lang="en-US" sz="1200" b="1" dirty="0">
                <a:solidFill>
                  <a:srgbClr val="000080"/>
                </a:solidFill>
                <a:highlight>
                  <a:srgbClr val="FFFFFF"/>
                </a:highlight>
              </a:rPr>
              <a:t>),</a:t>
            </a:r>
            <a:r>
              <a:rPr lang="en-US" sz="1200" dirty="0">
                <a:solidFill>
                  <a:srgbClr val="000000"/>
                </a:solidFill>
                <a:highlight>
                  <a:srgbClr val="FFFFFF"/>
                </a:highlight>
              </a:rPr>
              <a:t> </a:t>
            </a:r>
            <a:r>
              <a:rPr lang="en-US" sz="1200" b="1" dirty="0">
                <a:solidFill>
                  <a:srgbClr val="000080"/>
                </a:solidFill>
                <a:highlight>
                  <a:srgbClr val="FFFFFF"/>
                </a:highlight>
              </a:rPr>
              <a:t>(</a:t>
            </a:r>
            <a:r>
              <a:rPr lang="en-US" sz="1200" dirty="0">
                <a:solidFill>
                  <a:srgbClr val="808080"/>
                </a:solidFill>
                <a:highlight>
                  <a:srgbClr val="FFFFFF"/>
                </a:highlight>
              </a:rPr>
              <a:t>"</a:t>
            </a:r>
            <a:r>
              <a:rPr lang="en-US" sz="1200" dirty="0" err="1">
                <a:solidFill>
                  <a:srgbClr val="808080"/>
                </a:solidFill>
                <a:highlight>
                  <a:srgbClr val="FFFFFF"/>
                </a:highlight>
              </a:rPr>
              <a:t>lin_reg</a:t>
            </a:r>
            <a:r>
              <a:rPr lang="en-US" sz="1200" dirty="0">
                <a:solidFill>
                  <a:srgbClr val="808080"/>
                </a:solidFill>
                <a:highlight>
                  <a:srgbClr val="FFFFFF"/>
                </a:highlight>
              </a:rPr>
              <a:t>"</a:t>
            </a:r>
            <a:r>
              <a:rPr lang="en-US" sz="1200" b="1" dirty="0">
                <a:solidFill>
                  <a:srgbClr val="000080"/>
                </a:solidFill>
                <a:highlight>
                  <a:srgbClr val="FFFFFF"/>
                </a:highlight>
              </a:rPr>
              <a:t>,</a:t>
            </a:r>
            <a:r>
              <a:rPr lang="en-US" sz="1200" dirty="0">
                <a:solidFill>
                  <a:srgbClr val="000000"/>
                </a:solidFill>
                <a:highlight>
                  <a:srgbClr val="FFFFFF"/>
                </a:highlight>
              </a:rPr>
              <a:t> </a:t>
            </a:r>
            <a:r>
              <a:rPr lang="en-US" sz="1200" dirty="0" err="1">
                <a:solidFill>
                  <a:srgbClr val="000000"/>
                </a:solidFill>
                <a:highlight>
                  <a:srgbClr val="FFFFFF"/>
                </a:highlight>
              </a:rPr>
              <a:t>lin_reg</a:t>
            </a:r>
            <a:r>
              <a:rPr lang="en-US" sz="1200" b="1" dirty="0">
                <a:solidFill>
                  <a:srgbClr val="000080"/>
                </a:solidFill>
                <a:highlight>
                  <a:srgbClr val="FFFFFF"/>
                </a:highlight>
              </a:rPr>
              <a:t>),])</a:t>
            </a:r>
            <a:endParaRPr lang="en-US" sz="1200" dirty="0">
              <a:solidFill>
                <a:srgbClr val="000000"/>
              </a:solidFill>
              <a:highlight>
                <a:srgbClr val="FFFFFF"/>
              </a:highlight>
            </a:endParaRPr>
          </a:p>
          <a:p>
            <a:endParaRPr lang="pt-BR" sz="1200" dirty="0">
              <a:solidFill>
                <a:srgbClr val="000000"/>
              </a:solidFill>
              <a:highlight>
                <a:srgbClr val="FFFFFF"/>
              </a:highlight>
            </a:endParaRPr>
          </a:p>
          <a:p>
            <a:r>
              <a:rPr lang="pt-BR" sz="1200" dirty="0">
                <a:solidFill>
                  <a:srgbClr val="008000"/>
                </a:solidFill>
                <a:highlight>
                  <a:srgbClr val="FFFFFF"/>
                </a:highlight>
              </a:rPr>
              <a:t># Perform polynomial regression.</a:t>
            </a:r>
            <a:endParaRPr lang="pt-BR" sz="1200" dirty="0">
              <a:solidFill>
                <a:srgbClr val="000000"/>
              </a:solidFill>
              <a:highlight>
                <a:srgbClr val="FFFFFF"/>
              </a:highlight>
            </a:endParaRPr>
          </a:p>
          <a:p>
            <a:r>
              <a:rPr lang="pt-BR" sz="1200" dirty="0">
                <a:solidFill>
                  <a:srgbClr val="000000"/>
                </a:solidFill>
                <a:highlight>
                  <a:srgbClr val="FFFFFF"/>
                </a:highlight>
              </a:rPr>
              <a:t>polynomial_regression</a:t>
            </a:r>
            <a:r>
              <a:rPr lang="pt-BR" sz="1200" b="1" dirty="0">
                <a:solidFill>
                  <a:srgbClr val="000080"/>
                </a:solidFill>
                <a:highlight>
                  <a:srgbClr val="FFFFFF"/>
                </a:highlight>
              </a:rPr>
              <a:t>.</a:t>
            </a:r>
            <a:r>
              <a:rPr lang="pt-BR" sz="1200" dirty="0">
                <a:solidFill>
                  <a:srgbClr val="000000"/>
                </a:solidFill>
                <a:highlight>
                  <a:srgbClr val="FFFFFF"/>
                </a:highlight>
              </a:rPr>
              <a:t>fit</a:t>
            </a:r>
            <a:r>
              <a:rPr lang="pt-BR" sz="1200" b="1" dirty="0">
                <a:solidFill>
                  <a:srgbClr val="000080"/>
                </a:solidFill>
                <a:highlight>
                  <a:srgbClr val="FFFFFF"/>
                </a:highlight>
              </a:rPr>
              <a:t>(</a:t>
            </a:r>
            <a:r>
              <a:rPr lang="pt-BR" sz="1200" dirty="0">
                <a:solidFill>
                  <a:srgbClr val="000000"/>
                </a:solidFill>
                <a:highlight>
                  <a:srgbClr val="FFFFFF"/>
                </a:highlight>
              </a:rPr>
              <a:t>x1</a:t>
            </a:r>
            <a:r>
              <a:rPr lang="pt-BR" sz="1200" b="1" dirty="0">
                <a:solidFill>
                  <a:srgbClr val="000080"/>
                </a:solidFill>
                <a:highlight>
                  <a:srgbClr val="FFFFFF"/>
                </a:highlight>
              </a:rPr>
              <a:t>,</a:t>
            </a:r>
            <a:r>
              <a:rPr lang="pt-BR" sz="1200" dirty="0">
                <a:solidFill>
                  <a:srgbClr val="000000"/>
                </a:solidFill>
                <a:highlight>
                  <a:srgbClr val="FFFFFF"/>
                </a:highlight>
              </a:rPr>
              <a:t> y_noisy</a:t>
            </a:r>
            <a:r>
              <a:rPr lang="pt-BR" sz="1200" b="1" dirty="0">
                <a:solidFill>
                  <a:srgbClr val="000080"/>
                </a:solidFill>
                <a:highlight>
                  <a:srgbClr val="FFFFFF"/>
                </a:highlight>
              </a:rPr>
              <a:t>)</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en-US" sz="1200" dirty="0">
                <a:solidFill>
                  <a:srgbClr val="008000"/>
                </a:solidFill>
                <a:highlight>
                  <a:srgbClr val="FFFFFF"/>
                </a:highlight>
              </a:rPr>
              <a:t># Use the trained model for prediction of the training set.</a:t>
            </a:r>
            <a:endParaRPr lang="en-US" sz="1200" dirty="0">
              <a:solidFill>
                <a:srgbClr val="000000"/>
              </a:solidFill>
              <a:highlight>
                <a:srgbClr val="FFFFFF"/>
              </a:highlight>
            </a:endParaRPr>
          </a:p>
          <a:p>
            <a:r>
              <a:rPr lang="pt-BR" sz="1200" dirty="0">
                <a:solidFill>
                  <a:srgbClr val="000000"/>
                </a:solidFill>
                <a:highlight>
                  <a:srgbClr val="FFFFFF"/>
                </a:highlight>
              </a:rPr>
              <a:t>y_train_predict </a:t>
            </a:r>
            <a:r>
              <a:rPr lang="pt-BR" sz="1200" b="1" dirty="0">
                <a:solidFill>
                  <a:srgbClr val="000080"/>
                </a:solidFill>
                <a:highlight>
                  <a:srgbClr val="FFFFFF"/>
                </a:highlight>
              </a:rPr>
              <a:t>=</a:t>
            </a:r>
            <a:r>
              <a:rPr lang="pt-BR" sz="1200" dirty="0">
                <a:solidFill>
                  <a:srgbClr val="000000"/>
                </a:solidFill>
                <a:highlight>
                  <a:srgbClr val="FFFFFF"/>
                </a:highlight>
              </a:rPr>
              <a:t> polynomial_regression</a:t>
            </a:r>
            <a:r>
              <a:rPr lang="pt-BR" sz="1200" b="1" dirty="0">
                <a:solidFill>
                  <a:srgbClr val="000080"/>
                </a:solidFill>
                <a:highlight>
                  <a:srgbClr val="FFFFFF"/>
                </a:highlight>
              </a:rPr>
              <a:t>.</a:t>
            </a:r>
            <a:r>
              <a:rPr lang="pt-BR" sz="1200" dirty="0">
                <a:solidFill>
                  <a:srgbClr val="000000"/>
                </a:solidFill>
                <a:highlight>
                  <a:srgbClr val="FFFFFF"/>
                </a:highlight>
              </a:rPr>
              <a:t>predict</a:t>
            </a:r>
            <a:r>
              <a:rPr lang="pt-BR" sz="1200" b="1" dirty="0">
                <a:solidFill>
                  <a:srgbClr val="000080"/>
                </a:solidFill>
                <a:highlight>
                  <a:srgbClr val="FFFFFF"/>
                </a:highlight>
              </a:rPr>
              <a:t>(</a:t>
            </a:r>
            <a:r>
              <a:rPr lang="pt-BR" sz="1200" dirty="0">
                <a:solidFill>
                  <a:srgbClr val="000000"/>
                </a:solidFill>
                <a:highlight>
                  <a:srgbClr val="FFFFFF"/>
                </a:highlight>
              </a:rPr>
              <a:t>x1</a:t>
            </a:r>
            <a:r>
              <a:rPr lang="pt-BR" sz="1200" b="1" dirty="0">
                <a:solidFill>
                  <a:srgbClr val="000080"/>
                </a:solidFill>
                <a:highlight>
                  <a:srgbClr val="FFFFFF"/>
                </a:highlight>
              </a:rPr>
              <a:t>)</a:t>
            </a:r>
            <a:endParaRPr lang="pt-BR" sz="1200" dirty="0"/>
          </a:p>
        </p:txBody>
      </p:sp>
      <p:pic>
        <p:nvPicPr>
          <p:cNvPr id="6" name="Picture 6" descr="Image result for scikit learn logo">
            <a:extLst>
              <a:ext uri="{FF2B5EF4-FFF2-40B4-BE49-F238E27FC236}">
                <a16:creationId xmlns="" xmlns:a16="http://schemas.microsoft.com/office/drawing/2014/main" id="{87129D40-D136-4716-8871-12CAEC6039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55882" y="5626734"/>
            <a:ext cx="2113420" cy="113958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rotWithShape="1">
          <a:blip r:embed="rId4" cstate="print">
            <a:extLst>
              <a:ext uri="{28A0092B-C50C-407E-A947-70E740481C1C}">
                <a14:useLocalDpi xmlns:a14="http://schemas.microsoft.com/office/drawing/2010/main" val="0"/>
              </a:ext>
            </a:extLst>
          </a:blip>
          <a:srcRect l="3515" t="10630" r="9410" b="4337"/>
          <a:stretch/>
        </p:blipFill>
        <p:spPr>
          <a:xfrm>
            <a:off x="4371078" y="1225689"/>
            <a:ext cx="3037434" cy="2966244"/>
          </a:xfrm>
          <a:prstGeom prst="rect">
            <a:avLst/>
          </a:prstGeom>
        </p:spPr>
      </p:pic>
      <p:sp>
        <p:nvSpPr>
          <p:cNvPr id="10" name="Content Placeholder 9"/>
          <p:cNvSpPr>
            <a:spLocks noGrp="1"/>
          </p:cNvSpPr>
          <p:nvPr>
            <p:ph idx="1"/>
          </p:nvPr>
        </p:nvSpPr>
        <p:spPr>
          <a:xfrm>
            <a:off x="7772399" y="1257060"/>
            <a:ext cx="4296903" cy="4581032"/>
          </a:xfrm>
        </p:spPr>
        <p:txBody>
          <a:bodyPr>
            <a:normAutofit fontScale="77500" lnSpcReduction="20000"/>
          </a:bodyPr>
          <a:lstStyle/>
          <a:p>
            <a:pPr marL="0" indent="0">
              <a:buNone/>
            </a:pPr>
            <a:r>
              <a:rPr lang="pt-BR" b="1" dirty="0" smtClean="0"/>
              <a:t>Observações:</a:t>
            </a:r>
            <a:endParaRPr lang="pt-BR" b="1" dirty="0"/>
          </a:p>
          <a:p>
            <a:r>
              <a:rPr lang="pt-BR" dirty="0"/>
              <a:t>A classe </a:t>
            </a:r>
            <a:r>
              <a:rPr lang="pt-BR" b="1" dirty="0"/>
              <a:t>PolynomialFeatures</a:t>
            </a:r>
            <a:r>
              <a:rPr lang="pt-BR" dirty="0"/>
              <a:t> </a:t>
            </a:r>
            <a:r>
              <a:rPr lang="pt-BR" dirty="0" smtClean="0"/>
              <a:t>cria a matriz de atributos com as combinações polinomiais dos atributos.</a:t>
            </a:r>
          </a:p>
          <a:p>
            <a:r>
              <a:rPr lang="pt-BR" dirty="0" smtClean="0"/>
              <a:t>A </a:t>
            </a:r>
            <a:r>
              <a:rPr lang="pt-BR" dirty="0"/>
              <a:t>classe </a:t>
            </a:r>
            <a:r>
              <a:rPr lang="pt-BR" b="1" dirty="0"/>
              <a:t>Pipeline</a:t>
            </a:r>
            <a:r>
              <a:rPr lang="pt-BR" dirty="0"/>
              <a:t> cria um objeto que sequencializa a aplicação de </a:t>
            </a:r>
            <a:r>
              <a:rPr lang="pt-BR" b="1" i="1" dirty="0"/>
              <a:t>transformadores</a:t>
            </a:r>
            <a:r>
              <a:rPr lang="pt-BR" dirty="0"/>
              <a:t> </a:t>
            </a:r>
            <a:r>
              <a:rPr lang="pt-BR" dirty="0" smtClean="0"/>
              <a:t>e </a:t>
            </a:r>
            <a:r>
              <a:rPr lang="pt-BR" b="1" i="1" dirty="0" smtClean="0"/>
              <a:t>estimadores</a:t>
            </a:r>
            <a:r>
              <a:rPr lang="pt-BR" dirty="0" smtClean="0"/>
              <a:t> (e.g</a:t>
            </a:r>
            <a:r>
              <a:rPr lang="pt-BR" dirty="0"/>
              <a:t>., PolynomialFeatures e </a:t>
            </a:r>
            <a:r>
              <a:rPr lang="pt-BR" dirty="0" smtClean="0"/>
              <a:t>StandardScaler, LinearRegression) </a:t>
            </a:r>
            <a:r>
              <a:rPr lang="pt-BR" dirty="0"/>
              <a:t>aos dados e ao final treina </a:t>
            </a:r>
            <a:r>
              <a:rPr lang="pt-BR" dirty="0" smtClean="0"/>
              <a:t>e realiza predições</a:t>
            </a:r>
            <a:r>
              <a:rPr lang="pt-BR" dirty="0"/>
              <a:t>.</a:t>
            </a:r>
          </a:p>
          <a:p>
            <a:r>
              <a:rPr lang="pt-BR" dirty="0" smtClean="0">
                <a:solidFill>
                  <a:srgbClr val="000000"/>
                </a:solidFill>
                <a:highlight>
                  <a:srgbClr val="FFFFFF"/>
                </a:highlight>
              </a:rPr>
              <a:t>include_bias</a:t>
            </a:r>
            <a:r>
              <a:rPr lang="pt-BR" b="1" dirty="0" smtClean="0">
                <a:solidFill>
                  <a:srgbClr val="000080"/>
                </a:solidFill>
                <a:highlight>
                  <a:srgbClr val="FFFFFF"/>
                </a:highlight>
              </a:rPr>
              <a:t>=</a:t>
            </a:r>
            <a:r>
              <a:rPr lang="pt-BR" b="1" dirty="0" smtClean="0">
                <a:solidFill>
                  <a:srgbClr val="0000FF"/>
                </a:solidFill>
                <a:highlight>
                  <a:srgbClr val="FFFFFF"/>
                </a:highlight>
              </a:rPr>
              <a:t>True </a:t>
            </a:r>
            <a:r>
              <a:rPr lang="pt-BR" dirty="0"/>
              <a:t>é usado para se incluir o vetor de </a:t>
            </a:r>
            <a:r>
              <a:rPr lang="pt-BR" b="1" dirty="0" smtClean="0"/>
              <a:t>1s</a:t>
            </a:r>
            <a:r>
              <a:rPr lang="pt-BR" dirty="0" smtClean="0"/>
              <a:t> dado </a:t>
            </a:r>
            <a:r>
              <a:rPr lang="pt-BR" dirty="0"/>
              <a:t>que a função original possui um </a:t>
            </a:r>
            <a:r>
              <a:rPr lang="pt-BR" dirty="0" smtClean="0"/>
              <a:t>termo de bias.</a:t>
            </a:r>
            <a:endParaRPr lang="pt-BR" dirty="0"/>
          </a:p>
        </p:txBody>
      </p:sp>
      <p:sp>
        <p:nvSpPr>
          <p:cNvPr id="11" name="TextBox 10"/>
          <p:cNvSpPr txBox="1"/>
          <p:nvPr/>
        </p:nvSpPr>
        <p:spPr>
          <a:xfrm>
            <a:off x="5497691" y="5757931"/>
            <a:ext cx="4276248" cy="923330"/>
          </a:xfrm>
          <a:prstGeom prst="rect">
            <a:avLst/>
          </a:prstGeom>
          <a:noFill/>
        </p:spPr>
        <p:txBody>
          <a:bodyPr wrap="square" rtlCol="0">
            <a:spAutoFit/>
          </a:bodyPr>
          <a:lstStyle/>
          <a:p>
            <a:r>
              <a:rPr lang="pt-BR" dirty="0" smtClean="0">
                <a:solidFill>
                  <a:srgbClr val="00B0F0"/>
                </a:solidFill>
              </a:rPr>
              <a:t>Exemplos: </a:t>
            </a:r>
          </a:p>
          <a:p>
            <a:pPr marL="285750" indent="-285750">
              <a:buFont typeface="Arial" panose="020B0604020202020204" pitchFamily="34" charset="0"/>
              <a:buChar char="•"/>
            </a:pPr>
            <a:r>
              <a:rPr lang="pt-BR" dirty="0">
                <a:solidFill>
                  <a:srgbClr val="00B0F0"/>
                </a:solidFill>
              </a:rPr>
              <a:t>using_poly_features_from_scikit.ipynb</a:t>
            </a:r>
          </a:p>
          <a:p>
            <a:pPr marL="285750" indent="-285750">
              <a:buFont typeface="Arial" panose="020B0604020202020204" pitchFamily="34" charset="0"/>
              <a:buChar char="•"/>
            </a:pPr>
            <a:r>
              <a:rPr lang="pt-BR" dirty="0" smtClean="0">
                <a:solidFill>
                  <a:srgbClr val="00B0F0"/>
                </a:solidFill>
              </a:rPr>
              <a:t>polynomial_regression_mse_calc.</a:t>
            </a:r>
            <a:r>
              <a:rPr lang="pt-BR" dirty="0">
                <a:solidFill>
                  <a:srgbClr val="00B0F0"/>
                </a:solidFill>
              </a:rPr>
              <a:t> ipynb</a:t>
            </a:r>
          </a:p>
        </p:txBody>
      </p:sp>
      <p:sp>
        <p:nvSpPr>
          <p:cNvPr id="3" name="TextBox 2"/>
          <p:cNvSpPr txBox="1"/>
          <p:nvPr/>
        </p:nvSpPr>
        <p:spPr>
          <a:xfrm>
            <a:off x="3873758" y="4573437"/>
            <a:ext cx="2233246" cy="369332"/>
          </a:xfrm>
          <a:prstGeom prst="rect">
            <a:avLst/>
          </a:prstGeom>
          <a:noFill/>
        </p:spPr>
        <p:txBody>
          <a:bodyPr wrap="square" rtlCol="0">
            <a:spAutoFit/>
          </a:bodyPr>
          <a:lstStyle/>
          <a:p>
            <a:pPr algn="ctr"/>
            <a:r>
              <a:rPr lang="pt-BR" b="1" dirty="0"/>
              <a:t>grau do polinômio</a:t>
            </a:r>
          </a:p>
        </p:txBody>
      </p:sp>
      <p:cxnSp>
        <p:nvCxnSpPr>
          <p:cNvPr id="7" name="Straight Arrow Connector 6"/>
          <p:cNvCxnSpPr/>
          <p:nvPr/>
        </p:nvCxnSpPr>
        <p:spPr>
          <a:xfrm flipH="1" flipV="1">
            <a:off x="3516924" y="4416780"/>
            <a:ext cx="545122" cy="34132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321158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8882"/>
            <a:ext cx="10515600" cy="892156"/>
          </a:xfrm>
        </p:spPr>
        <p:txBody>
          <a:bodyPr/>
          <a:lstStyle/>
          <a:p>
            <a:r>
              <a:rPr lang="pt-BR" dirty="0"/>
              <a:t>Regressão Polinomial: Qual ordem usar?</a:t>
            </a:r>
          </a:p>
        </p:txBody>
      </p:sp>
      <p:sp>
        <p:nvSpPr>
          <p:cNvPr id="3" name="Content Placeholder 2"/>
          <p:cNvSpPr>
            <a:spLocks noGrp="1"/>
          </p:cNvSpPr>
          <p:nvPr>
            <p:ph idx="1"/>
          </p:nvPr>
        </p:nvSpPr>
        <p:spPr>
          <a:xfrm>
            <a:off x="822702" y="4004141"/>
            <a:ext cx="11353800" cy="2719845"/>
          </a:xfrm>
        </p:spPr>
        <p:txBody>
          <a:bodyPr>
            <a:normAutofit fontScale="77500" lnSpcReduction="20000"/>
          </a:bodyPr>
          <a:lstStyle/>
          <a:p>
            <a:r>
              <a:rPr lang="pt-BR" dirty="0" smtClean="0"/>
              <a:t>Polinômio </a:t>
            </a:r>
            <a:r>
              <a:rPr lang="pt-BR" dirty="0"/>
              <a:t>de ordem </a:t>
            </a:r>
            <a:r>
              <a:rPr lang="pt-BR" dirty="0" smtClean="0"/>
              <a:t>1 (i.e., uma reta) não </a:t>
            </a:r>
            <a:r>
              <a:rPr lang="pt-BR" dirty="0"/>
              <a:t>tem </a:t>
            </a:r>
            <a:r>
              <a:rPr lang="pt-BR" dirty="0" smtClean="0"/>
              <a:t>flexibilidade </a:t>
            </a:r>
            <a:r>
              <a:rPr lang="pt-BR" dirty="0"/>
              <a:t>o suficiente para aproximar bem os </a:t>
            </a:r>
            <a:r>
              <a:rPr lang="pt-BR" dirty="0" smtClean="0"/>
              <a:t>dados.</a:t>
            </a:r>
          </a:p>
          <a:p>
            <a:r>
              <a:rPr lang="pt-BR" dirty="0"/>
              <a:t>O</a:t>
            </a:r>
            <a:r>
              <a:rPr lang="pt-BR" dirty="0" smtClean="0"/>
              <a:t> modelo erra muito tanto para predição dos exemplos de treinamento quanto para exemplos de validação (ou seja, exemplos não vistos durante o treinamento).</a:t>
            </a:r>
          </a:p>
          <a:p>
            <a:r>
              <a:rPr lang="pt-BR" dirty="0" smtClean="0"/>
              <a:t>Efeito conhecido como </a:t>
            </a:r>
            <a:r>
              <a:rPr lang="pt-BR" b="1" i="1" dirty="0" smtClean="0"/>
              <a:t>subajuste</a:t>
            </a:r>
            <a:r>
              <a:rPr lang="pt-BR" dirty="0" smtClean="0"/>
              <a:t> ou </a:t>
            </a:r>
            <a:r>
              <a:rPr lang="pt-BR" b="1" i="1" dirty="0" smtClean="0"/>
              <a:t>underfitting</a:t>
            </a:r>
            <a:r>
              <a:rPr lang="pt-BR" dirty="0"/>
              <a:t>:</a:t>
            </a:r>
            <a:r>
              <a:rPr lang="pt-BR" dirty="0" smtClean="0"/>
              <a:t> </a:t>
            </a:r>
            <a:r>
              <a:rPr lang="pt-BR" b="1" i="1" dirty="0"/>
              <a:t>flexibilidade</a:t>
            </a:r>
            <a:r>
              <a:rPr lang="pt-BR" dirty="0"/>
              <a:t> </a:t>
            </a:r>
            <a:r>
              <a:rPr lang="pt-BR" dirty="0" smtClean="0"/>
              <a:t>e </a:t>
            </a:r>
            <a:r>
              <a:rPr lang="pt-BR" b="1" i="1" dirty="0"/>
              <a:t>grau de generalização</a:t>
            </a:r>
            <a:r>
              <a:rPr lang="pt-BR" dirty="0"/>
              <a:t> muito </a:t>
            </a:r>
            <a:r>
              <a:rPr lang="pt-BR" dirty="0" smtClean="0"/>
              <a:t>baixos.</a:t>
            </a:r>
            <a:endParaRPr lang="pt-BR" dirty="0"/>
          </a:p>
          <a:p>
            <a:r>
              <a:rPr lang="pt-BR" dirty="0"/>
              <a:t>Porém, como esperado, </a:t>
            </a:r>
            <a:r>
              <a:rPr lang="pt-BR" dirty="0" smtClean="0"/>
              <a:t>o polinômio </a:t>
            </a:r>
            <a:r>
              <a:rPr lang="pt-BR" dirty="0"/>
              <a:t>de ordem 2 produz a melhor aproximação dos </a:t>
            </a:r>
            <a:r>
              <a:rPr lang="pt-BR" dirty="0" smtClean="0"/>
              <a:t>dados, errando pouco para exemplos de treinamento e validação.</a:t>
            </a:r>
            <a:endParaRPr lang="pt-BR" dirty="0"/>
          </a:p>
          <a:p>
            <a:pPr lvl="1">
              <a:buFont typeface="Wingdings" panose="05000000000000000000" pitchFamily="2" charset="2"/>
              <a:buChar char="§"/>
            </a:pPr>
            <a:r>
              <a:rPr lang="pt-BR" dirty="0"/>
              <a:t>Essa aproximação será melhor quanto maior for o conjunto de treinamento e/ou menor o ruído</a:t>
            </a:r>
            <a:r>
              <a:rPr lang="pt-BR" dirty="0" smtClean="0"/>
              <a:t>.</a:t>
            </a:r>
            <a:endParaRPr lang="pt-BR" dirty="0"/>
          </a:p>
        </p:txBody>
      </p:sp>
      <p:sp>
        <p:nvSpPr>
          <p:cNvPr id="4" name="TextBox 3"/>
          <p:cNvSpPr txBox="1"/>
          <p:nvPr/>
        </p:nvSpPr>
        <p:spPr>
          <a:xfrm>
            <a:off x="8633643" y="6548073"/>
            <a:ext cx="3564193" cy="307777"/>
          </a:xfrm>
          <a:prstGeom prst="rect">
            <a:avLst/>
          </a:prstGeom>
          <a:noFill/>
        </p:spPr>
        <p:txBody>
          <a:bodyPr wrap="square" rtlCol="0">
            <a:spAutoFit/>
          </a:bodyPr>
          <a:lstStyle/>
          <a:p>
            <a:pPr algn="ctr"/>
            <a:r>
              <a:rPr lang="pt-BR" sz="1400" dirty="0" smtClean="0">
                <a:solidFill>
                  <a:srgbClr val="00B0F0"/>
                </a:solidFill>
                <a:hlinkClick r:id="rId3"/>
              </a:rPr>
              <a:t>Exemplo</a:t>
            </a:r>
            <a:r>
              <a:rPr lang="pt-BR" sz="1400" dirty="0">
                <a:solidFill>
                  <a:srgbClr val="00B0F0"/>
                </a:solidFill>
                <a:hlinkClick r:id="rId3"/>
              </a:rPr>
              <a:t>: </a:t>
            </a:r>
            <a:r>
              <a:rPr lang="pt-BR" sz="1400" dirty="0" smtClean="0">
                <a:solidFill>
                  <a:srgbClr val="00B0F0"/>
                </a:solidFill>
                <a:hlinkClick r:id="rId3"/>
              </a:rPr>
              <a:t>polynomial_regressionv1.ipynb</a:t>
            </a:r>
            <a:endParaRPr lang="pt-BR" sz="1400" dirty="0">
              <a:solidFill>
                <a:srgbClr val="00B0F0"/>
              </a:solidFill>
            </a:endParaRPr>
          </a:p>
        </p:txBody>
      </p:sp>
      <p:pic>
        <p:nvPicPr>
          <p:cNvPr id="5" name="Picture 4"/>
          <p:cNvPicPr>
            <a:picLocks noChangeAspect="1"/>
          </p:cNvPicPr>
          <p:nvPr/>
        </p:nvPicPr>
        <p:blipFill rotWithShape="1">
          <a:blip r:embed="rId4" cstate="print">
            <a:extLst>
              <a:ext uri="{28A0092B-C50C-407E-A947-70E740481C1C}">
                <a14:useLocalDpi xmlns:a14="http://schemas.microsoft.com/office/drawing/2010/main" val="0"/>
              </a:ext>
            </a:extLst>
          </a:blip>
          <a:srcRect l="6074" t="11205" r="9086" b="3664"/>
          <a:stretch/>
        </p:blipFill>
        <p:spPr>
          <a:xfrm>
            <a:off x="904266" y="1201316"/>
            <a:ext cx="2775469" cy="2785007"/>
          </a:xfrm>
          <a:prstGeom prst="rect">
            <a:avLst/>
          </a:prstGeom>
        </p:spPr>
      </p:pic>
      <p:pic>
        <p:nvPicPr>
          <p:cNvPr id="6" name="Picture 5"/>
          <p:cNvPicPr>
            <a:picLocks noChangeAspect="1"/>
          </p:cNvPicPr>
          <p:nvPr/>
        </p:nvPicPr>
        <p:blipFill rotWithShape="1">
          <a:blip r:embed="rId5" cstate="print">
            <a:extLst>
              <a:ext uri="{28A0092B-C50C-407E-A947-70E740481C1C}">
                <a14:useLocalDpi xmlns:a14="http://schemas.microsoft.com/office/drawing/2010/main" val="0"/>
              </a:ext>
            </a:extLst>
          </a:blip>
          <a:srcRect l="5782" t="11298" r="9378" b="3571"/>
          <a:stretch/>
        </p:blipFill>
        <p:spPr>
          <a:xfrm>
            <a:off x="8956954" y="1260684"/>
            <a:ext cx="2713277" cy="2722601"/>
          </a:xfrm>
          <a:prstGeom prst="rect">
            <a:avLst/>
          </a:prstGeom>
        </p:spPr>
      </p:pic>
      <p:sp>
        <p:nvSpPr>
          <p:cNvPr id="7" name="TextBox 6"/>
          <p:cNvSpPr txBox="1"/>
          <p:nvPr/>
        </p:nvSpPr>
        <p:spPr>
          <a:xfrm>
            <a:off x="3679735" y="1087883"/>
            <a:ext cx="2196510" cy="738664"/>
          </a:xfrm>
          <a:prstGeom prst="rect">
            <a:avLst/>
          </a:prstGeom>
          <a:noFill/>
        </p:spPr>
        <p:txBody>
          <a:bodyPr wrap="square" rtlCol="0">
            <a:spAutoFit/>
          </a:bodyPr>
          <a:lstStyle/>
          <a:p>
            <a:pPr algn="ctr"/>
            <a:r>
              <a:rPr lang="pt-BR" sz="1400" dirty="0" smtClean="0"/>
              <a:t>Reta não é flexível o suficiente para se contorcer e aproximar os dados.</a:t>
            </a:r>
            <a:endParaRPr lang="pt-BR" sz="1400" dirty="0"/>
          </a:p>
        </p:txBody>
      </p:sp>
      <p:cxnSp>
        <p:nvCxnSpPr>
          <p:cNvPr id="8" name="Straight Arrow Connector 7"/>
          <p:cNvCxnSpPr>
            <a:stCxn id="7" idx="2"/>
          </p:cNvCxnSpPr>
          <p:nvPr/>
        </p:nvCxnSpPr>
        <p:spPr>
          <a:xfrm flipH="1">
            <a:off x="3228617" y="1826547"/>
            <a:ext cx="1549373" cy="45329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7231290" y="1198884"/>
            <a:ext cx="1579334" cy="738664"/>
          </a:xfrm>
          <a:prstGeom prst="rect">
            <a:avLst/>
          </a:prstGeom>
          <a:noFill/>
        </p:spPr>
        <p:txBody>
          <a:bodyPr wrap="square" rtlCol="0">
            <a:spAutoFit/>
          </a:bodyPr>
          <a:lstStyle/>
          <a:p>
            <a:pPr algn="ctr"/>
            <a:r>
              <a:rPr lang="pt-BR" sz="1400" dirty="0" smtClean="0"/>
              <a:t>Ordem ótima pois é a mesma do modelo gerador.</a:t>
            </a:r>
            <a:endParaRPr lang="pt-BR" sz="1400" dirty="0"/>
          </a:p>
        </p:txBody>
      </p:sp>
      <p:cxnSp>
        <p:nvCxnSpPr>
          <p:cNvPr id="12" name="Straight Arrow Connector 11"/>
          <p:cNvCxnSpPr>
            <a:stCxn id="11" idx="2"/>
          </p:cNvCxnSpPr>
          <p:nvPr/>
        </p:nvCxnSpPr>
        <p:spPr>
          <a:xfrm>
            <a:off x="8020957" y="1937548"/>
            <a:ext cx="2842458" cy="68443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1042416" y="931034"/>
            <a:ext cx="2989230" cy="338554"/>
          </a:xfrm>
          <a:prstGeom prst="rect">
            <a:avLst/>
          </a:prstGeom>
          <a:noFill/>
        </p:spPr>
        <p:txBody>
          <a:bodyPr wrap="square" rtlCol="0">
            <a:spAutoFit/>
          </a:bodyPr>
          <a:lstStyle/>
          <a:p>
            <a:pPr algn="ctr"/>
            <a:r>
              <a:rPr lang="pt-BR" sz="1600" dirty="0" smtClean="0"/>
              <a:t>Polinômio de ordem 1.</a:t>
            </a:r>
            <a:endParaRPr lang="pt-BR" sz="1600" dirty="0"/>
          </a:p>
        </p:txBody>
      </p:sp>
      <p:sp>
        <p:nvSpPr>
          <p:cNvPr id="17" name="TextBox 16"/>
          <p:cNvSpPr txBox="1"/>
          <p:nvPr/>
        </p:nvSpPr>
        <p:spPr>
          <a:xfrm>
            <a:off x="8956954" y="918606"/>
            <a:ext cx="2989230" cy="338554"/>
          </a:xfrm>
          <a:prstGeom prst="rect">
            <a:avLst/>
          </a:prstGeom>
          <a:noFill/>
        </p:spPr>
        <p:txBody>
          <a:bodyPr wrap="square" rtlCol="0">
            <a:spAutoFit/>
          </a:bodyPr>
          <a:lstStyle/>
          <a:p>
            <a:pPr algn="ctr"/>
            <a:r>
              <a:rPr lang="pt-BR" sz="1600" dirty="0" smtClean="0"/>
              <a:t>Polinômio de ordem 2.</a:t>
            </a:r>
            <a:endParaRPr lang="pt-BR" sz="1600" dirty="0"/>
          </a:p>
        </p:txBody>
      </p:sp>
      <p:sp>
        <p:nvSpPr>
          <p:cNvPr id="21" name="TextBox 20"/>
          <p:cNvSpPr txBox="1"/>
          <p:nvPr/>
        </p:nvSpPr>
        <p:spPr>
          <a:xfrm>
            <a:off x="3649149" y="2536716"/>
            <a:ext cx="1852749" cy="830997"/>
          </a:xfrm>
          <a:prstGeom prst="rect">
            <a:avLst/>
          </a:prstGeom>
          <a:noFill/>
        </p:spPr>
        <p:txBody>
          <a:bodyPr wrap="square" rtlCol="0">
            <a:spAutoFit/>
          </a:bodyPr>
          <a:lstStyle/>
          <a:p>
            <a:pPr algn="ctr"/>
            <a:r>
              <a:rPr lang="pt-BR" sz="1600" b="1" dirty="0" smtClean="0"/>
              <a:t>Flexibilidade</a:t>
            </a:r>
            <a:r>
              <a:rPr lang="pt-BR" sz="1600" dirty="0" smtClean="0"/>
              <a:t> e </a:t>
            </a:r>
            <a:r>
              <a:rPr lang="pt-BR" sz="1600" b="1" dirty="0" smtClean="0"/>
              <a:t>grau de generalização</a:t>
            </a:r>
            <a:r>
              <a:rPr lang="pt-BR" sz="1600" dirty="0" smtClean="0"/>
              <a:t> muito baixos.</a:t>
            </a:r>
            <a:endParaRPr lang="pt-BR" sz="1600" dirty="0"/>
          </a:p>
        </p:txBody>
      </p:sp>
      <p:sp>
        <p:nvSpPr>
          <p:cNvPr id="22" name="TextBox 21"/>
          <p:cNvSpPr txBox="1"/>
          <p:nvPr/>
        </p:nvSpPr>
        <p:spPr>
          <a:xfrm>
            <a:off x="5876245" y="2575232"/>
            <a:ext cx="3149874" cy="1077218"/>
          </a:xfrm>
          <a:prstGeom prst="rect">
            <a:avLst/>
          </a:prstGeom>
          <a:noFill/>
        </p:spPr>
        <p:txBody>
          <a:bodyPr wrap="square" rtlCol="0">
            <a:spAutoFit/>
          </a:bodyPr>
          <a:lstStyle/>
          <a:p>
            <a:pPr algn="ctr"/>
            <a:r>
              <a:rPr lang="pt-BR" sz="1600" dirty="0" smtClean="0"/>
              <a:t>Encontra relação de compromisso entre </a:t>
            </a:r>
            <a:r>
              <a:rPr lang="pt-BR" sz="1600" b="1" dirty="0" smtClean="0"/>
              <a:t>flexibilidade</a:t>
            </a:r>
            <a:r>
              <a:rPr lang="pt-BR" sz="1600" dirty="0" smtClean="0"/>
              <a:t> e </a:t>
            </a:r>
            <a:r>
              <a:rPr lang="pt-BR" sz="1600" b="1" dirty="0" smtClean="0"/>
              <a:t>generalização</a:t>
            </a:r>
            <a:r>
              <a:rPr lang="pt-BR" sz="1600" dirty="0" smtClean="0"/>
              <a:t>:</a:t>
            </a:r>
            <a:r>
              <a:rPr lang="pt-BR" sz="1600" b="1" dirty="0" smtClean="0"/>
              <a:t> </a:t>
            </a:r>
            <a:endParaRPr lang="pt-BR" sz="1600" dirty="0" smtClean="0"/>
          </a:p>
          <a:p>
            <a:pPr algn="ctr"/>
            <a:r>
              <a:rPr lang="pt-BR" sz="1600" b="1" dirty="0"/>
              <a:t>f</a:t>
            </a:r>
            <a:r>
              <a:rPr lang="pt-BR" sz="1600" b="1" dirty="0" smtClean="0"/>
              <a:t>lexibilidade</a:t>
            </a:r>
            <a:r>
              <a:rPr lang="pt-BR" sz="1600" dirty="0" smtClean="0"/>
              <a:t> </a:t>
            </a:r>
            <a:r>
              <a:rPr lang="pt-BR" sz="1600" dirty="0"/>
              <a:t>e </a:t>
            </a:r>
            <a:r>
              <a:rPr lang="pt-BR" sz="1600" b="1" dirty="0"/>
              <a:t>grau </a:t>
            </a:r>
            <a:r>
              <a:rPr lang="pt-BR" sz="1600" b="1" dirty="0" smtClean="0"/>
              <a:t>de generalização</a:t>
            </a:r>
            <a:r>
              <a:rPr lang="pt-BR" sz="1600" dirty="0" smtClean="0"/>
              <a:t> médios.</a:t>
            </a:r>
            <a:endParaRPr lang="pt-BR" sz="1600" dirty="0"/>
          </a:p>
        </p:txBody>
      </p:sp>
    </p:spTree>
    <p:extLst>
      <p:ext uri="{BB962C8B-B14F-4D97-AF65-F5344CB8AC3E}">
        <p14:creationId xmlns:p14="http://schemas.microsoft.com/office/powerpoint/2010/main" val="319731621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18524</TotalTime>
  <Words>12302</Words>
  <Application>Microsoft Office PowerPoint</Application>
  <PresentationFormat>Widescreen</PresentationFormat>
  <Paragraphs>1163</Paragraphs>
  <Slides>71</Slides>
  <Notes>58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71</vt:i4>
      </vt:variant>
    </vt:vector>
  </HeadingPairs>
  <TitlesOfParts>
    <vt:vector size="78" baseType="lpstr">
      <vt:lpstr>Arial</vt:lpstr>
      <vt:lpstr>Calibri</vt:lpstr>
      <vt:lpstr>Calibri Light</vt:lpstr>
      <vt:lpstr>Cambria Math</vt:lpstr>
      <vt:lpstr>Courier New</vt:lpstr>
      <vt:lpstr>Wingdings</vt:lpstr>
      <vt:lpstr>Office Theme</vt:lpstr>
      <vt:lpstr>TP555 - Inteligência Artificial e Machine Learning: Regressão para Modelos Não-Lineares</vt:lpstr>
      <vt:lpstr>Motivação</vt:lpstr>
      <vt:lpstr>Extensão para modelos não-lineares nos atributos</vt:lpstr>
      <vt:lpstr>Linearização</vt:lpstr>
      <vt:lpstr>Exemplo: Linearização</vt:lpstr>
      <vt:lpstr>Regressão Polinomial</vt:lpstr>
      <vt:lpstr>Regressão Polinomial: Exemplo</vt:lpstr>
      <vt:lpstr>Regressão Polinomial: Exemplo com SciKit-Learn</vt:lpstr>
      <vt:lpstr>Regressão Polinomial: Qual ordem usar?</vt:lpstr>
      <vt:lpstr>Regressão Polinomial: Qual ordem usar?</vt:lpstr>
      <vt:lpstr>Observações quanto à regressão polinomial</vt:lpstr>
      <vt:lpstr>Observações quanto à regressão polinomial</vt:lpstr>
      <vt:lpstr>A maldição da complexidade</vt:lpstr>
      <vt:lpstr>Capacidade e generalização de um modelo</vt:lpstr>
      <vt:lpstr>Sobreajuste e subajuste</vt:lpstr>
      <vt:lpstr>Sobreajuste e subajuste</vt:lpstr>
      <vt:lpstr>Subajuste (Resumo)</vt:lpstr>
      <vt:lpstr>Sobreajuste (Resumo)</vt:lpstr>
      <vt:lpstr>Erros envolvidos no processo de aproximação</vt:lpstr>
      <vt:lpstr>Erros envolvidos no processo de aproximação</vt:lpstr>
      <vt:lpstr>Erros envolvidos no processo de aproximação</vt:lpstr>
      <vt:lpstr>Como avaliar e escolher a melhor hipótese?</vt:lpstr>
      <vt:lpstr>Validação cruzada</vt:lpstr>
      <vt:lpstr>Comportamento “típico” dos erros</vt:lpstr>
      <vt:lpstr>Estratégias para validação cruzada</vt:lpstr>
      <vt:lpstr>Holdout</vt:lpstr>
      <vt:lpstr>Holdout: Exemplo</vt:lpstr>
      <vt:lpstr>k-Fold</vt:lpstr>
      <vt:lpstr>k-Fold</vt:lpstr>
      <vt:lpstr>k-Fold: Exemplo</vt:lpstr>
      <vt:lpstr>Leave-p-out</vt:lpstr>
      <vt:lpstr>Leave-p-out: Exemplo</vt:lpstr>
      <vt:lpstr>Qual estratégia utilizar?</vt:lpstr>
      <vt:lpstr>Qual ordem escolher para o modelo?</vt:lpstr>
      <vt:lpstr>Curvas de Aprendizado</vt:lpstr>
      <vt:lpstr>Curvas de Aprendizado: Exemplo</vt:lpstr>
      <vt:lpstr>Curvas de Aprendizado: Polinômio de ordem 1</vt:lpstr>
      <vt:lpstr>Curvas de Aprendizado: Polinômio de ordem 20</vt:lpstr>
      <vt:lpstr>Curvas de Aprendizado: Polinômio de ordem 2</vt:lpstr>
      <vt:lpstr>Regularização: penalizando a complexidade dos modelos</vt:lpstr>
      <vt:lpstr>Ridge regression</vt:lpstr>
      <vt:lpstr>Ridge regression</vt:lpstr>
      <vt:lpstr>Ridge Regression</vt:lpstr>
      <vt:lpstr>Ridge regression com gradiente descendente</vt:lpstr>
      <vt:lpstr>Ridge Regression: Exemplo</vt:lpstr>
      <vt:lpstr>Ridge regression com a biblioteca Scikit-Learn</vt:lpstr>
      <vt:lpstr>LASSO regression</vt:lpstr>
      <vt:lpstr>LASSO Regression</vt:lpstr>
      <vt:lpstr>LASSO regression com gradiente descendente</vt:lpstr>
      <vt:lpstr>Vantagem do LASSO sobre Ridge</vt:lpstr>
      <vt:lpstr>Vantagem do LASSO sobre Ridge</vt:lpstr>
      <vt:lpstr>Elastic-net</vt:lpstr>
      <vt:lpstr>Quando utilizar cada tipo de regressão?</vt:lpstr>
      <vt:lpstr>Early-stop</vt:lpstr>
      <vt:lpstr>Early-stop</vt:lpstr>
      <vt:lpstr>Exemplo: Early-stop</vt:lpstr>
      <vt:lpstr>PowerPoint Presentation</vt:lpstr>
      <vt:lpstr>PowerPoint Presentation</vt:lpstr>
      <vt:lpstr>FIGURAS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UGent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Felipe Augusto Pereira de Figueiredo (UGent-imec)</dc:creator>
  <cp:lastModifiedBy>Felipe Augusto Pereira de Figueiredo</cp:lastModifiedBy>
  <cp:revision>2117</cp:revision>
  <dcterms:created xsi:type="dcterms:W3CDTF">2020-02-17T11:18:32Z</dcterms:created>
  <dcterms:modified xsi:type="dcterms:W3CDTF">2021-12-03T16:28:38Z</dcterms:modified>
</cp:coreProperties>
</file>